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2"/>
  </p:notesMasterIdLst>
  <p:handoutMasterIdLst>
    <p:handoutMasterId r:id="rId133"/>
  </p:handoutMasterIdLst>
  <p:sldIdLst>
    <p:sldId id="461" r:id="rId2"/>
    <p:sldId id="507" r:id="rId3"/>
    <p:sldId id="508" r:id="rId4"/>
    <p:sldId id="469" r:id="rId5"/>
    <p:sldId id="503" r:id="rId6"/>
    <p:sldId id="512" r:id="rId7"/>
    <p:sldId id="543" r:id="rId8"/>
    <p:sldId id="569" r:id="rId9"/>
    <p:sldId id="725" r:id="rId10"/>
    <p:sldId id="314" r:id="rId11"/>
    <p:sldId id="468" r:id="rId12"/>
    <p:sldId id="467" r:id="rId13"/>
    <p:sldId id="497" r:id="rId14"/>
    <p:sldId id="541" r:id="rId15"/>
    <p:sldId id="542" r:id="rId16"/>
    <p:sldId id="471" r:id="rId17"/>
    <p:sldId id="378" r:id="rId18"/>
    <p:sldId id="407" r:id="rId19"/>
    <p:sldId id="408" r:id="rId20"/>
    <p:sldId id="409" r:id="rId21"/>
    <p:sldId id="395" r:id="rId22"/>
    <p:sldId id="392" r:id="rId23"/>
    <p:sldId id="341" r:id="rId24"/>
    <p:sldId id="472" r:id="rId25"/>
    <p:sldId id="473" r:id="rId26"/>
    <p:sldId id="260" r:id="rId27"/>
    <p:sldId id="599" r:id="rId28"/>
    <p:sldId id="609" r:id="rId29"/>
    <p:sldId id="384" r:id="rId30"/>
    <p:sldId id="348" r:id="rId31"/>
    <p:sldId id="316" r:id="rId32"/>
    <p:sldId id="551" r:id="rId33"/>
    <p:sldId id="478" r:id="rId34"/>
    <p:sldId id="479" r:id="rId35"/>
    <p:sldId id="480" r:id="rId36"/>
    <p:sldId id="481" r:id="rId37"/>
    <p:sldId id="320" r:id="rId38"/>
    <p:sldId id="723" r:id="rId39"/>
    <p:sldId id="724" r:id="rId40"/>
    <p:sldId id="501" r:id="rId41"/>
    <p:sldId id="482" r:id="rId42"/>
    <p:sldId id="484" r:id="rId43"/>
    <p:sldId id="553" r:id="rId44"/>
    <p:sldId id="554" r:id="rId45"/>
    <p:sldId id="485" r:id="rId46"/>
    <p:sldId id="555" r:id="rId47"/>
    <p:sldId id="558" r:id="rId48"/>
    <p:sldId id="560" r:id="rId49"/>
    <p:sldId id="559" r:id="rId50"/>
    <p:sldId id="483" r:id="rId51"/>
    <p:sldId id="377" r:id="rId52"/>
    <p:sldId id="597" r:id="rId53"/>
    <p:sldId id="598" r:id="rId54"/>
    <p:sldId id="716" r:id="rId55"/>
    <p:sldId id="717" r:id="rId56"/>
    <p:sldId id="718" r:id="rId57"/>
    <p:sldId id="719" r:id="rId58"/>
    <p:sldId id="720" r:id="rId59"/>
    <p:sldId id="721" r:id="rId60"/>
    <p:sldId id="634" r:id="rId61"/>
    <p:sldId id="510" r:id="rId62"/>
    <p:sldId id="522" r:id="rId63"/>
    <p:sldId id="386" r:id="rId64"/>
    <p:sldId id="514" r:id="rId65"/>
    <p:sldId id="496" r:id="rId66"/>
    <p:sldId id="517" r:id="rId67"/>
    <p:sldId id="513" r:id="rId68"/>
    <p:sldId id="519" r:id="rId69"/>
    <p:sldId id="520" r:id="rId70"/>
    <p:sldId id="523" r:id="rId71"/>
    <p:sldId id="524" r:id="rId72"/>
    <p:sldId id="525" r:id="rId73"/>
    <p:sldId id="526" r:id="rId74"/>
    <p:sldId id="527" r:id="rId75"/>
    <p:sldId id="528" r:id="rId76"/>
    <p:sldId id="529" r:id="rId77"/>
    <p:sldId id="530" r:id="rId78"/>
    <p:sldId id="531" r:id="rId79"/>
    <p:sldId id="532" r:id="rId80"/>
    <p:sldId id="533" r:id="rId81"/>
    <p:sldId id="534" r:id="rId82"/>
    <p:sldId id="535" r:id="rId83"/>
    <p:sldId id="521" r:id="rId84"/>
    <p:sldId id="262" r:id="rId85"/>
    <p:sldId id="270" r:id="rId86"/>
    <p:sldId id="635" r:id="rId87"/>
    <p:sldId id="636" r:id="rId88"/>
    <p:sldId id="637" r:id="rId89"/>
    <p:sldId id="675" r:id="rId90"/>
    <p:sldId id="658" r:id="rId91"/>
    <p:sldId id="659" r:id="rId92"/>
    <p:sldId id="715" r:id="rId93"/>
    <p:sldId id="638" r:id="rId94"/>
    <p:sldId id="592" r:id="rId95"/>
    <p:sldId id="594" r:id="rId96"/>
    <p:sldId id="595" r:id="rId97"/>
    <p:sldId id="536" r:id="rId98"/>
    <p:sldId id="537" r:id="rId99"/>
    <p:sldId id="381" r:id="rId100"/>
    <p:sldId id="632" r:id="rId101"/>
    <p:sldId id="727" r:id="rId102"/>
    <p:sldId id="506" r:id="rId103"/>
    <p:sldId id="678" r:id="rId104"/>
    <p:sldId id="318" r:id="rId105"/>
    <p:sldId id="505" r:id="rId106"/>
    <p:sldId id="363" r:id="rId107"/>
    <p:sldId id="338" r:id="rId108"/>
    <p:sldId id="368" r:id="rId109"/>
    <p:sldId id="726" r:id="rId110"/>
    <p:sldId id="502" r:id="rId111"/>
    <p:sldId id="550" r:id="rId112"/>
    <p:sldId id="418" r:id="rId113"/>
    <p:sldId id="410" r:id="rId114"/>
    <p:sldId id="380" r:id="rId115"/>
    <p:sldId id="379" r:id="rId116"/>
    <p:sldId id="389" r:id="rId117"/>
    <p:sldId id="344" r:id="rId118"/>
    <p:sldId id="345" r:id="rId119"/>
    <p:sldId id="644" r:id="rId120"/>
    <p:sldId id="583" r:id="rId121"/>
    <p:sldId id="516" r:id="rId122"/>
    <p:sldId id="538" r:id="rId123"/>
    <p:sldId id="548" r:id="rId124"/>
    <p:sldId id="722" r:id="rId125"/>
    <p:sldId id="655" r:id="rId126"/>
    <p:sldId id="656" r:id="rId127"/>
    <p:sldId id="653" r:id="rId128"/>
    <p:sldId id="652" r:id="rId129"/>
    <p:sldId id="657" r:id="rId130"/>
    <p:sldId id="460" r:id="rId131"/>
  </p:sldIdLst>
  <p:sldSz cx="9144000" cy="6858000" type="screen4x3"/>
  <p:notesSz cx="9601200" cy="73152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73848" autoAdjust="0"/>
  </p:normalViewPr>
  <p:slideViewPr>
    <p:cSldViewPr>
      <p:cViewPr varScale="1">
        <p:scale>
          <a:sx n="60" d="100"/>
          <a:sy n="60" d="100"/>
        </p:scale>
        <p:origin x="2054" y="53"/>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varScale="1">
      <p:scale>
        <a:sx n="1" d="1"/>
        <a:sy n="1" d="1"/>
      </p:scale>
      <p:origin x="0" y="-27763"/>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6B6167-333C-46F5-B9F4-6C83CCC8FB7C}"/>
              </a:ext>
            </a:extLst>
          </p:cNvPr>
          <p:cNvSpPr>
            <a:spLocks noGrp="1"/>
          </p:cNvSpPr>
          <p:nvPr>
            <p:ph type="hdr" sz="quarter"/>
          </p:nvPr>
        </p:nvSpPr>
        <p:spPr>
          <a:xfrm>
            <a:off x="0" y="0"/>
            <a:ext cx="4160838" cy="365125"/>
          </a:xfrm>
          <a:prstGeom prst="rect">
            <a:avLst/>
          </a:prstGeom>
        </p:spPr>
        <p:txBody>
          <a:bodyPr vert="horz" lIns="96661" tIns="48331" rIns="96661" bIns="48331" rtlCol="0"/>
          <a:lstStyle>
            <a:lvl1pPr algn="l">
              <a:defRPr sz="1300">
                <a:latin typeface="Times New Roman" pitchFamily="18"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422E5C53-3604-4F5B-ABD1-F207163DC188}"/>
              </a:ext>
            </a:extLst>
          </p:cNvPr>
          <p:cNvSpPr>
            <a:spLocks noGrp="1"/>
          </p:cNvSpPr>
          <p:nvPr>
            <p:ph type="dt" sz="quarter" idx="1"/>
          </p:nvPr>
        </p:nvSpPr>
        <p:spPr>
          <a:xfrm>
            <a:off x="5438775" y="0"/>
            <a:ext cx="4160838" cy="365125"/>
          </a:xfrm>
          <a:prstGeom prst="rect">
            <a:avLst/>
          </a:prstGeom>
        </p:spPr>
        <p:txBody>
          <a:bodyPr vert="horz" lIns="96661" tIns="48331" rIns="96661" bIns="48331" rtlCol="0"/>
          <a:lstStyle>
            <a:lvl1pPr algn="r">
              <a:defRPr sz="1300">
                <a:latin typeface="Times New Roman" pitchFamily="18" charset="0"/>
                <a:cs typeface="Arial" charset="0"/>
              </a:defRPr>
            </a:lvl1pPr>
          </a:lstStyle>
          <a:p>
            <a:pPr>
              <a:defRPr/>
            </a:pPr>
            <a:fld id="{D232583A-4713-4062-B96B-8837D10F2938}" type="datetimeFigureOut">
              <a:rPr lang="en-US"/>
              <a:pPr>
                <a:defRPr/>
              </a:pPr>
              <a:t>5/20/2020</a:t>
            </a:fld>
            <a:endParaRPr lang="en-US"/>
          </a:p>
        </p:txBody>
      </p:sp>
      <p:sp>
        <p:nvSpPr>
          <p:cNvPr id="4" name="Footer Placeholder 3">
            <a:extLst>
              <a:ext uri="{FF2B5EF4-FFF2-40B4-BE49-F238E27FC236}">
                <a16:creationId xmlns:a16="http://schemas.microsoft.com/office/drawing/2014/main" id="{2E1C9938-705B-4A9A-9686-4E453AB5EE12}"/>
              </a:ext>
            </a:extLst>
          </p:cNvPr>
          <p:cNvSpPr>
            <a:spLocks noGrp="1"/>
          </p:cNvSpPr>
          <p:nvPr>
            <p:ph type="ftr" sz="quarter" idx="2"/>
          </p:nvPr>
        </p:nvSpPr>
        <p:spPr>
          <a:xfrm>
            <a:off x="0" y="6948488"/>
            <a:ext cx="4160838" cy="365125"/>
          </a:xfrm>
          <a:prstGeom prst="rect">
            <a:avLst/>
          </a:prstGeom>
        </p:spPr>
        <p:txBody>
          <a:bodyPr vert="horz" lIns="96661" tIns="48331" rIns="96661" bIns="48331" rtlCol="0" anchor="b"/>
          <a:lstStyle>
            <a:lvl1pPr algn="l">
              <a:defRPr sz="1300">
                <a:latin typeface="Times New Roman" pitchFamily="18"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C7DFA446-F213-4870-9937-6F634CAB45AC}"/>
              </a:ext>
            </a:extLst>
          </p:cNvPr>
          <p:cNvSpPr>
            <a:spLocks noGrp="1"/>
          </p:cNvSpPr>
          <p:nvPr>
            <p:ph type="sldNum" sz="quarter" idx="3"/>
          </p:nvPr>
        </p:nvSpPr>
        <p:spPr>
          <a:xfrm>
            <a:off x="5438775" y="6948488"/>
            <a:ext cx="4160838" cy="365125"/>
          </a:xfrm>
          <a:prstGeom prst="rect">
            <a:avLst/>
          </a:prstGeom>
        </p:spPr>
        <p:txBody>
          <a:bodyPr vert="horz" wrap="square" lIns="96661" tIns="48331" rIns="96661" bIns="48331" numCol="1" anchor="b" anchorCtr="0" compatLnSpc="1">
            <a:prstTxWarp prst="textNoShape">
              <a:avLst/>
            </a:prstTxWarp>
          </a:bodyPr>
          <a:lstStyle>
            <a:lvl1pPr algn="r">
              <a:defRPr sz="1300"/>
            </a:lvl1pPr>
          </a:lstStyle>
          <a:p>
            <a:fld id="{0E915053-1011-4EE1-9212-5FA479B18121}"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F4657EA-0E62-4966-BC03-BB7BF7FC982D}"/>
              </a:ext>
            </a:extLst>
          </p:cNvPr>
          <p:cNvSpPr>
            <a:spLocks noGrp="1" noChangeArrowheads="1"/>
          </p:cNvSpPr>
          <p:nvPr>
            <p:ph type="hdr" sz="quarter"/>
          </p:nvPr>
        </p:nvSpPr>
        <p:spPr bwMode="auto">
          <a:xfrm>
            <a:off x="0" y="0"/>
            <a:ext cx="41608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atin typeface="Times New Roman" pitchFamily="18" charset="0"/>
                <a:cs typeface="+mn-cs"/>
              </a:defRPr>
            </a:lvl1pPr>
          </a:lstStyle>
          <a:p>
            <a:pPr>
              <a:defRPr/>
            </a:pPr>
            <a:endParaRPr lang="en-US"/>
          </a:p>
        </p:txBody>
      </p:sp>
      <p:sp>
        <p:nvSpPr>
          <p:cNvPr id="26627" name="Rectangle 3">
            <a:extLst>
              <a:ext uri="{FF2B5EF4-FFF2-40B4-BE49-F238E27FC236}">
                <a16:creationId xmlns:a16="http://schemas.microsoft.com/office/drawing/2014/main" id="{4EF020D3-C716-47CC-BE64-D3E5A0D21D00}"/>
              </a:ext>
            </a:extLst>
          </p:cNvPr>
          <p:cNvSpPr>
            <a:spLocks noGrp="1" noChangeArrowheads="1"/>
          </p:cNvSpPr>
          <p:nvPr>
            <p:ph type="dt" idx="1"/>
          </p:nvPr>
        </p:nvSpPr>
        <p:spPr bwMode="auto">
          <a:xfrm>
            <a:off x="5440363" y="0"/>
            <a:ext cx="4160837"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atin typeface="Times New Roman" pitchFamily="18" charset="0"/>
                <a:cs typeface="+mn-cs"/>
              </a:defRPr>
            </a:lvl1pPr>
          </a:lstStyle>
          <a:p>
            <a:pPr>
              <a:defRPr/>
            </a:pPr>
            <a:endParaRPr lang="en-US"/>
          </a:p>
        </p:txBody>
      </p:sp>
      <p:sp>
        <p:nvSpPr>
          <p:cNvPr id="92164" name="Rectangle 4">
            <a:extLst>
              <a:ext uri="{FF2B5EF4-FFF2-40B4-BE49-F238E27FC236}">
                <a16:creationId xmlns:a16="http://schemas.microsoft.com/office/drawing/2014/main" id="{94560D91-2BCE-4DA2-9896-57477583EC47}"/>
              </a:ext>
            </a:extLst>
          </p:cNvPr>
          <p:cNvSpPr>
            <a:spLocks noGrp="1" noRot="1" noChangeAspect="1" noChangeArrowheads="1" noTextEdit="1"/>
          </p:cNvSpPr>
          <p:nvPr>
            <p:ph type="sldImg" idx="2"/>
          </p:nvPr>
        </p:nvSpPr>
        <p:spPr bwMode="auto">
          <a:xfrm>
            <a:off x="2971800" y="549275"/>
            <a:ext cx="3657600" cy="27432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6629" name="Rectangle 5">
            <a:extLst>
              <a:ext uri="{FF2B5EF4-FFF2-40B4-BE49-F238E27FC236}">
                <a16:creationId xmlns:a16="http://schemas.microsoft.com/office/drawing/2014/main" id="{85376365-5FB1-404B-9888-2A33A48BCD07}"/>
              </a:ext>
            </a:extLst>
          </p:cNvPr>
          <p:cNvSpPr>
            <a:spLocks noGrp="1" noChangeArrowheads="1"/>
          </p:cNvSpPr>
          <p:nvPr>
            <p:ph type="body" sz="quarter" idx="3"/>
          </p:nvPr>
        </p:nvSpPr>
        <p:spPr bwMode="auto">
          <a:xfrm>
            <a:off x="1279525" y="3475038"/>
            <a:ext cx="7042150" cy="329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630" name="Rectangle 6">
            <a:extLst>
              <a:ext uri="{FF2B5EF4-FFF2-40B4-BE49-F238E27FC236}">
                <a16:creationId xmlns:a16="http://schemas.microsoft.com/office/drawing/2014/main" id="{876467E7-0534-4A11-AEAE-E60EF4DF2050}"/>
              </a:ext>
            </a:extLst>
          </p:cNvPr>
          <p:cNvSpPr>
            <a:spLocks noGrp="1" noChangeArrowheads="1"/>
          </p:cNvSpPr>
          <p:nvPr>
            <p:ph type="ftr" sz="quarter" idx="4"/>
          </p:nvPr>
        </p:nvSpPr>
        <p:spPr bwMode="auto">
          <a:xfrm>
            <a:off x="0" y="6950075"/>
            <a:ext cx="41608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atin typeface="Times New Roman" pitchFamily="18" charset="0"/>
                <a:cs typeface="+mn-cs"/>
              </a:defRPr>
            </a:lvl1pPr>
          </a:lstStyle>
          <a:p>
            <a:pPr>
              <a:defRPr/>
            </a:pPr>
            <a:endParaRPr lang="en-US"/>
          </a:p>
        </p:txBody>
      </p:sp>
      <p:sp>
        <p:nvSpPr>
          <p:cNvPr id="26631" name="Rectangle 7">
            <a:extLst>
              <a:ext uri="{FF2B5EF4-FFF2-40B4-BE49-F238E27FC236}">
                <a16:creationId xmlns:a16="http://schemas.microsoft.com/office/drawing/2014/main" id="{2F989527-3EBB-4031-AF9C-3044B4A0E4B3}"/>
              </a:ext>
            </a:extLst>
          </p:cNvPr>
          <p:cNvSpPr>
            <a:spLocks noGrp="1" noChangeArrowheads="1"/>
          </p:cNvSpPr>
          <p:nvPr>
            <p:ph type="sldNum" sz="quarter" idx="5"/>
          </p:nvPr>
        </p:nvSpPr>
        <p:spPr bwMode="auto">
          <a:xfrm>
            <a:off x="5440363" y="6950075"/>
            <a:ext cx="4160837"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6ACB8281-83E8-4E39-B251-E73BCA706DD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www.americanhealthstudies.org/wastenot/wn317.htm" TargetMode="External"/><Relationship Id="rId3" Type="http://schemas.openxmlformats.org/officeDocument/2006/relationships/hyperlink" Target="http://cpe.njit.edu/dlnotes/CHE685/Cls06-2.pdf" TargetMode="External"/><Relationship Id="rId7" Type="http://schemas.openxmlformats.org/officeDocument/2006/relationships/hyperlink" Target="http://www.americanhealthstudies.org/wastenot/wn316.htm"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www.americanhealthstudies.org/wastenot/wn315.htm" TargetMode="External"/><Relationship Id="rId5" Type="http://schemas.openxmlformats.org/officeDocument/2006/relationships/hyperlink" Target="http://www.americanhealthstudies.org/wastenot/wn280.htm" TargetMode="External"/><Relationship Id="rId4" Type="http://schemas.openxmlformats.org/officeDocument/2006/relationships/hyperlink" Target="http://144.206.159.178/ft/1092/47128/841218.pdf"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ghgdata.epa.gov/ghgp/main.do" TargetMode="External"/><Relationship Id="rId7" Type="http://schemas.openxmlformats.org/officeDocument/2006/relationships/hyperlink" Target="https://ghgdata.epa.gov/ghgp/service/facilityDetail/2015?id=1007583&amp;ds=E&amp;et=&amp;popup=true"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ghgdata.epa.gov/ghgp/service/facilityDetail/2015?id=1007635&amp;ds=E&amp;et=&amp;popup=true" TargetMode="External"/><Relationship Id="rId5" Type="http://schemas.openxmlformats.org/officeDocument/2006/relationships/hyperlink" Target="https://ghgdata.epa.gov/ghgp/service/facilityDetail/2015?id=1007674&amp;ds=E&amp;et=&amp;popup=true" TargetMode="External"/><Relationship Id="rId4" Type="http://schemas.openxmlformats.org/officeDocument/2006/relationships/hyperlink" Target="https://ghgdata.epa.gov/ghgp/service/facilityDetail/2015?id=1006177&amp;ds=E&amp;et=&amp;popup=true" TargetMode="Externa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nbcwashington.com/news/local/Firefighters-Respond-Blaze-Trash-Disposal-Center--412635913.html"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434D54F1-3546-42BE-8C3A-945BF51AA8E5}"/>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4C29D44E-651E-4FB6-A34C-2E7600CF6302}" type="slidenum">
              <a:rPr lang="en-US" altLang="en-US" sz="1300"/>
              <a:pPr eaLnBrk="1" hangingPunct="1">
                <a:spcBef>
                  <a:spcPct val="0"/>
                </a:spcBef>
              </a:pPr>
              <a:t>4</a:t>
            </a:fld>
            <a:endParaRPr lang="en-US" altLang="en-US" sz="1300"/>
          </a:p>
        </p:txBody>
      </p:sp>
      <p:sp>
        <p:nvSpPr>
          <p:cNvPr id="93187" name="Rectangle 2">
            <a:extLst>
              <a:ext uri="{FF2B5EF4-FFF2-40B4-BE49-F238E27FC236}">
                <a16:creationId xmlns:a16="http://schemas.microsoft.com/office/drawing/2014/main" id="{455A9155-F7D8-4507-B325-7E319D2F90AE}"/>
              </a:ext>
            </a:extLst>
          </p:cNvPr>
          <p:cNvSpPr>
            <a:spLocks noGrp="1" noRot="1" noChangeAspect="1" noChangeArrowheads="1" noTextEdit="1"/>
          </p:cNvSpPr>
          <p:nvPr>
            <p:ph type="sldImg"/>
          </p:nvPr>
        </p:nvSpPr>
        <p:spPr>
          <a:solidFill>
            <a:srgbClr val="FFFFFF"/>
          </a:solidFill>
          <a:ln/>
        </p:spPr>
      </p:sp>
      <p:sp>
        <p:nvSpPr>
          <p:cNvPr id="93188" name="Rectangle 3">
            <a:extLst>
              <a:ext uri="{FF2B5EF4-FFF2-40B4-BE49-F238E27FC236}">
                <a16:creationId xmlns:a16="http://schemas.microsoft.com/office/drawing/2014/main" id="{94AB6109-D69E-4191-AB43-C9F0AD0D2967}"/>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283DD5B6-E143-49F3-AF9A-FCA21B2A94E8}"/>
              </a:ext>
            </a:extLst>
          </p:cNvPr>
          <p:cNvSpPr>
            <a:spLocks noGrp="1" noRot="1" noChangeAspect="1" noTextEdit="1"/>
          </p:cNvSpPr>
          <p:nvPr>
            <p:ph type="sldImg"/>
          </p:nvPr>
        </p:nvSpPr>
        <p:spPr>
          <a:ln/>
        </p:spPr>
      </p:sp>
      <p:sp>
        <p:nvSpPr>
          <p:cNvPr id="99331" name="Notes Placeholder 2">
            <a:extLst>
              <a:ext uri="{FF2B5EF4-FFF2-40B4-BE49-F238E27FC236}">
                <a16:creationId xmlns:a16="http://schemas.microsoft.com/office/drawing/2014/main" id="{A967333E-3BE7-4081-BCDA-0468A65E254E}"/>
              </a:ext>
            </a:extLst>
          </p:cNvPr>
          <p:cNvSpPr>
            <a:spLocks noGrp="1"/>
          </p:cNvSpPr>
          <p:nvPr>
            <p:ph type="body" idx="1"/>
          </p:nvPr>
        </p:nvSpPr>
        <p:spPr>
          <a:noFill/>
        </p:spPr>
        <p:txBody>
          <a:bodyPr/>
          <a:lstStyle/>
          <a:p>
            <a:endParaRPr lang="en-US" altLang="en-US" dirty="0"/>
          </a:p>
        </p:txBody>
      </p:sp>
      <p:sp>
        <p:nvSpPr>
          <p:cNvPr id="4" name="Slide Number Placeholder 3">
            <a:extLst>
              <a:ext uri="{FF2B5EF4-FFF2-40B4-BE49-F238E27FC236}">
                <a16:creationId xmlns:a16="http://schemas.microsoft.com/office/drawing/2014/main" id="{F3C8DF4D-A6DC-4192-9D50-D9B35A463695}"/>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24261FE9-7704-4649-81BB-321CD875C04F}" type="slidenum">
              <a:rPr lang="en-US" altLang="en-US" sz="1300"/>
              <a:pPr eaLnBrk="1" hangingPunct="1"/>
              <a:t>22</a:t>
            </a:fld>
            <a:endParaRPr lang="en-US" altLang="en-US" sz="13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EDD12A14-4608-4DF6-912D-E1BFD1ACA4ED}"/>
              </a:ext>
            </a:extLst>
          </p:cNvPr>
          <p:cNvSpPr>
            <a:spLocks noGrp="1" noRot="1" noChangeAspect="1" noTextEdit="1"/>
          </p:cNvSpPr>
          <p:nvPr>
            <p:ph type="sldImg"/>
          </p:nvPr>
        </p:nvSpPr>
        <p:spPr>
          <a:ln/>
        </p:spPr>
      </p:sp>
      <p:sp>
        <p:nvSpPr>
          <p:cNvPr id="100355" name="Notes Placeholder 2">
            <a:extLst>
              <a:ext uri="{FF2B5EF4-FFF2-40B4-BE49-F238E27FC236}">
                <a16:creationId xmlns:a16="http://schemas.microsoft.com/office/drawing/2014/main" id="{9654CA2E-1C8C-4244-B0DD-2CC6209B5FC4}"/>
              </a:ext>
            </a:extLst>
          </p:cNvPr>
          <p:cNvSpPr>
            <a:spLocks noGrp="1"/>
          </p:cNvSpPr>
          <p:nvPr>
            <p:ph type="body" idx="1"/>
          </p:nvPr>
        </p:nvSpPr>
        <p:spPr>
          <a:noFill/>
        </p:spPr>
        <p:txBody>
          <a:bodyPr/>
          <a:lstStyle/>
          <a:p>
            <a:r>
              <a:rPr lang="en-US" altLang="en-US"/>
              <a:t>Source video available here: http://www.energyjustice.net/incineration/expensive-waste</a:t>
            </a:r>
          </a:p>
          <a:p>
            <a:endParaRPr lang="en-US" altLang="en-US"/>
          </a:p>
          <a:p>
            <a:r>
              <a:rPr lang="en-US" altLang="en-US"/>
              <a:t>Most incinerator revenue comes from tip fees, not energy sales.</a:t>
            </a:r>
          </a:p>
        </p:txBody>
      </p:sp>
      <p:sp>
        <p:nvSpPr>
          <p:cNvPr id="92164" name="Slide Number Placeholder 3">
            <a:extLst>
              <a:ext uri="{FF2B5EF4-FFF2-40B4-BE49-F238E27FC236}">
                <a16:creationId xmlns:a16="http://schemas.microsoft.com/office/drawing/2014/main" id="{AAB4C4B9-6DEF-4918-909E-F8A180D0AF67}"/>
              </a:ext>
            </a:extLst>
          </p:cNvPr>
          <p:cNvSpPr>
            <a:spLocks noGrp="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C21D1F95-EE15-4A21-95C0-708683D79DCF}" type="slidenum">
              <a:rPr lang="en-US" altLang="en-US" sz="1300"/>
              <a:pPr eaLnBrk="1" hangingPunct="1">
                <a:spcBef>
                  <a:spcPct val="0"/>
                </a:spcBef>
              </a:pPr>
              <a:t>23</a:t>
            </a:fld>
            <a:endParaRPr lang="en-US" altLang="en-US" sz="13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345C67B2-EFD8-426F-BF76-5B6DC84163F0}"/>
              </a:ext>
            </a:extLst>
          </p:cNvPr>
          <p:cNvSpPr>
            <a:spLocks noGrp="1" noRot="1" noChangeAspect="1" noTextEdit="1"/>
          </p:cNvSpPr>
          <p:nvPr>
            <p:ph type="sldImg"/>
          </p:nvPr>
        </p:nvSpPr>
        <p:spPr>
          <a:ln/>
        </p:spPr>
      </p:sp>
      <p:sp>
        <p:nvSpPr>
          <p:cNvPr id="122883" name="Notes Placeholder 2">
            <a:extLst>
              <a:ext uri="{FF2B5EF4-FFF2-40B4-BE49-F238E27FC236}">
                <a16:creationId xmlns:a16="http://schemas.microsoft.com/office/drawing/2014/main" id="{4EE643EE-AACB-404D-9D25-83D340E607E2}"/>
              </a:ext>
            </a:extLst>
          </p:cNvPr>
          <p:cNvSpPr>
            <a:spLocks noGrp="1"/>
          </p:cNvSpPr>
          <p:nvPr>
            <p:ph type="body" idx="1"/>
          </p:nvPr>
        </p:nvSpPr>
        <p:spPr>
          <a:noFill/>
        </p:spPr>
        <p:txBody>
          <a:bodyPr/>
          <a:lstStyle/>
          <a:p>
            <a:r>
              <a:rPr lang="en-US" altLang="en-US" dirty="0"/>
              <a:t>http://www.energyjustice.net/md</a:t>
            </a:r>
          </a:p>
        </p:txBody>
      </p:sp>
      <p:sp>
        <p:nvSpPr>
          <p:cNvPr id="4" name="Slide Number Placeholder 3">
            <a:extLst>
              <a:ext uri="{FF2B5EF4-FFF2-40B4-BE49-F238E27FC236}">
                <a16:creationId xmlns:a16="http://schemas.microsoft.com/office/drawing/2014/main" id="{1C0593E1-36FA-4EB4-90F5-C55BC0D68151}"/>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AE7722A9-CB5A-4E5C-B6FE-D86D59363085}" type="slidenum">
              <a:rPr lang="en-US" altLang="en-US" sz="1200"/>
              <a:pPr eaLnBrk="1" hangingPunct="1"/>
              <a:t>27</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81DFDAAA-5F63-416D-88E2-D74A8BA3D483}"/>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84225" indent="-301625">
              <a:spcBef>
                <a:spcPct val="30000"/>
              </a:spcBef>
              <a:defRPr sz="1200">
                <a:solidFill>
                  <a:schemeClr val="tx1"/>
                </a:solidFill>
                <a:latin typeface="Times New Roman" panose="02020603050405020304" pitchFamily="18" charset="0"/>
              </a:defRPr>
            </a:lvl2pPr>
            <a:lvl3pPr marL="1208088" indent="-241300">
              <a:spcBef>
                <a:spcPct val="30000"/>
              </a:spcBef>
              <a:defRPr sz="1200">
                <a:solidFill>
                  <a:schemeClr val="tx1"/>
                </a:solidFill>
                <a:latin typeface="Times New Roman" panose="02020603050405020304" pitchFamily="18" charset="0"/>
              </a:defRPr>
            </a:lvl3pPr>
            <a:lvl4pPr marL="1690688" indent="-241300">
              <a:spcBef>
                <a:spcPct val="30000"/>
              </a:spcBef>
              <a:defRPr sz="1200">
                <a:solidFill>
                  <a:schemeClr val="tx1"/>
                </a:solidFill>
                <a:latin typeface="Times New Roman" panose="02020603050405020304" pitchFamily="18" charset="0"/>
              </a:defRPr>
            </a:lvl4pPr>
            <a:lvl5pPr marL="2174875" indent="-24130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C5C25AB-DED0-4736-B524-1CFCCB043B7F}" type="slidenum">
              <a:rPr lang="en-US" altLang="en-US" sz="1300"/>
              <a:pPr>
                <a:spcBef>
                  <a:spcPct val="0"/>
                </a:spcBef>
              </a:pPr>
              <a:t>28</a:t>
            </a:fld>
            <a:endParaRPr lang="en-US" altLang="en-US" sz="1300"/>
          </a:p>
        </p:txBody>
      </p:sp>
      <p:sp>
        <p:nvSpPr>
          <p:cNvPr id="62467" name="Rectangle 2">
            <a:extLst>
              <a:ext uri="{FF2B5EF4-FFF2-40B4-BE49-F238E27FC236}">
                <a16:creationId xmlns:a16="http://schemas.microsoft.com/office/drawing/2014/main" id="{8B45C685-9D78-44A8-B9D6-7BD50AECDDC4}"/>
              </a:ext>
            </a:extLst>
          </p:cNvPr>
          <p:cNvSpPr>
            <a:spLocks noGrp="1" noRot="1" noChangeAspect="1" noChangeArrowheads="1" noTextEdit="1"/>
          </p:cNvSpPr>
          <p:nvPr>
            <p:ph type="sldImg"/>
          </p:nvPr>
        </p:nvSpPr>
        <p:spPr>
          <a:solidFill>
            <a:srgbClr val="FFFFFF"/>
          </a:solidFill>
          <a:ln/>
        </p:spPr>
      </p:sp>
      <p:sp>
        <p:nvSpPr>
          <p:cNvPr id="62468" name="Rectangle 3">
            <a:extLst>
              <a:ext uri="{FF2B5EF4-FFF2-40B4-BE49-F238E27FC236}">
                <a16:creationId xmlns:a16="http://schemas.microsoft.com/office/drawing/2014/main" id="{49D89269-AEA3-4324-B268-C26C7B6FD587}"/>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0E942F19-8628-4DFE-BFD6-DD9F101F4401}"/>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7930B166-27F6-47C7-92A6-965CEE2583D4}" type="slidenum">
              <a:rPr lang="en-US" altLang="en-US" sz="1300"/>
              <a:pPr eaLnBrk="1" hangingPunct="1">
                <a:spcBef>
                  <a:spcPct val="0"/>
                </a:spcBef>
              </a:pPr>
              <a:t>29</a:t>
            </a:fld>
            <a:endParaRPr lang="en-US" altLang="en-US" sz="1300"/>
          </a:p>
        </p:txBody>
      </p:sp>
      <p:sp>
        <p:nvSpPr>
          <p:cNvPr id="102403" name="Rectangle 2">
            <a:extLst>
              <a:ext uri="{FF2B5EF4-FFF2-40B4-BE49-F238E27FC236}">
                <a16:creationId xmlns:a16="http://schemas.microsoft.com/office/drawing/2014/main" id="{8D0D1403-2D67-4CA8-B6BE-E5B00D43F223}"/>
              </a:ext>
            </a:extLst>
          </p:cNvPr>
          <p:cNvSpPr>
            <a:spLocks noGrp="1" noRot="1" noChangeAspect="1" noChangeArrowheads="1" noTextEdit="1"/>
          </p:cNvSpPr>
          <p:nvPr>
            <p:ph type="sldImg"/>
          </p:nvPr>
        </p:nvSpPr>
        <p:spPr>
          <a:solidFill>
            <a:srgbClr val="FFFFFF"/>
          </a:solidFill>
          <a:ln/>
        </p:spPr>
      </p:sp>
      <p:sp>
        <p:nvSpPr>
          <p:cNvPr id="102404" name="Rectangle 3">
            <a:extLst>
              <a:ext uri="{FF2B5EF4-FFF2-40B4-BE49-F238E27FC236}">
                <a16:creationId xmlns:a16="http://schemas.microsoft.com/office/drawing/2014/main" id="{34422D30-A10B-4AE3-9517-B2F3685E1A8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t>http://www.no-burn.org/downloads/Burning%20Public%20Money%20GAIA%202011_2.pdf</a:t>
            </a:r>
          </a:p>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3A55E3E1-25F0-4F28-801F-69A3FECFDEC6}"/>
              </a:ext>
            </a:extLst>
          </p:cNvPr>
          <p:cNvSpPr>
            <a:spLocks noGrp="1" noRot="1" noChangeAspect="1" noTextEdit="1"/>
          </p:cNvSpPr>
          <p:nvPr>
            <p:ph type="sldImg"/>
          </p:nvPr>
        </p:nvSpPr>
        <p:spPr>
          <a:ln/>
        </p:spPr>
      </p:sp>
      <p:sp>
        <p:nvSpPr>
          <p:cNvPr id="103427" name="Notes Placeholder 2">
            <a:extLst>
              <a:ext uri="{FF2B5EF4-FFF2-40B4-BE49-F238E27FC236}">
                <a16:creationId xmlns:a16="http://schemas.microsoft.com/office/drawing/2014/main" id="{508CB108-9BF8-4E49-BD71-D629041D1B61}"/>
              </a:ext>
            </a:extLst>
          </p:cNvPr>
          <p:cNvSpPr>
            <a:spLocks noGrp="1"/>
          </p:cNvSpPr>
          <p:nvPr>
            <p:ph type="body" idx="1"/>
          </p:nvPr>
        </p:nvSpPr>
        <p:spPr>
          <a:noFill/>
        </p:spPr>
        <p:txBody>
          <a:bodyPr/>
          <a:lstStyle/>
          <a:p>
            <a:r>
              <a:rPr lang="en-US" altLang="en-US"/>
              <a:t>http://ilsr.org/recycling-means-business/</a:t>
            </a:r>
          </a:p>
          <a:p>
            <a:endParaRPr lang="en-US" altLang="en-US"/>
          </a:p>
        </p:txBody>
      </p:sp>
      <p:sp>
        <p:nvSpPr>
          <p:cNvPr id="4" name="Slide Number Placeholder 3">
            <a:extLst>
              <a:ext uri="{FF2B5EF4-FFF2-40B4-BE49-F238E27FC236}">
                <a16:creationId xmlns:a16="http://schemas.microsoft.com/office/drawing/2014/main" id="{ECE0455A-116F-45C9-B73A-F8B48D212606}"/>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209176E5-9206-45B6-B882-1E26B920A8E8}" type="slidenum">
              <a:rPr lang="en-US" altLang="en-US" sz="1300"/>
              <a:pPr eaLnBrk="1" hangingPunct="1"/>
              <a:t>30</a:t>
            </a:fld>
            <a:endParaRPr lang="en-US" altLang="en-US" sz="13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7FEAFB3B-52C2-4FA3-98DF-037736BAD9CF}"/>
              </a:ext>
            </a:extLst>
          </p:cNvPr>
          <p:cNvSpPr>
            <a:spLocks noGrp="1" noRot="1" noChangeAspect="1" noTextEdit="1"/>
          </p:cNvSpPr>
          <p:nvPr>
            <p:ph type="sldImg"/>
          </p:nvPr>
        </p:nvSpPr>
        <p:spPr>
          <a:ln/>
        </p:spPr>
      </p:sp>
      <p:sp>
        <p:nvSpPr>
          <p:cNvPr id="104451" name="Notes Placeholder 2">
            <a:extLst>
              <a:ext uri="{FF2B5EF4-FFF2-40B4-BE49-F238E27FC236}">
                <a16:creationId xmlns:a16="http://schemas.microsoft.com/office/drawing/2014/main" id="{120D44DF-0BF1-4FB5-9C24-7DC4C1265919}"/>
              </a:ext>
            </a:extLst>
          </p:cNvPr>
          <p:cNvSpPr>
            <a:spLocks noGrp="1"/>
          </p:cNvSpPr>
          <p:nvPr>
            <p:ph type="body" idx="1"/>
          </p:nvPr>
        </p:nvSpPr>
        <p:spPr>
          <a:noFill/>
        </p:spPr>
        <p:txBody>
          <a:bodyPr/>
          <a:lstStyle/>
          <a:p>
            <a:r>
              <a:rPr lang="en-US" altLang="en-US"/>
              <a:t>http://ilsr.org/recycling-means-business/</a:t>
            </a:r>
          </a:p>
          <a:p>
            <a:endParaRPr lang="en-US" altLang="en-US"/>
          </a:p>
        </p:txBody>
      </p:sp>
      <p:sp>
        <p:nvSpPr>
          <p:cNvPr id="4" name="Slide Number Placeholder 3">
            <a:extLst>
              <a:ext uri="{FF2B5EF4-FFF2-40B4-BE49-F238E27FC236}">
                <a16:creationId xmlns:a16="http://schemas.microsoft.com/office/drawing/2014/main" id="{C6967094-6094-4694-A69A-959DB3E1FD27}"/>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BC0DE974-AC0F-48A3-8372-75333583CC7B}" type="slidenum">
              <a:rPr lang="en-US" altLang="en-US" sz="1300"/>
              <a:pPr eaLnBrk="1" hangingPunct="1"/>
              <a:t>31</a:t>
            </a:fld>
            <a:endParaRPr lang="en-US" altLang="en-US" sz="13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906A8466-83CC-4D5F-9D05-D6E4CE992B26}"/>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84225" indent="-301625">
              <a:spcBef>
                <a:spcPct val="30000"/>
              </a:spcBef>
              <a:defRPr sz="1200">
                <a:solidFill>
                  <a:schemeClr val="tx1"/>
                </a:solidFill>
                <a:latin typeface="Times New Roman" panose="02020603050405020304" pitchFamily="18" charset="0"/>
              </a:defRPr>
            </a:lvl2pPr>
            <a:lvl3pPr marL="1208088" indent="-241300">
              <a:spcBef>
                <a:spcPct val="30000"/>
              </a:spcBef>
              <a:defRPr sz="1200">
                <a:solidFill>
                  <a:schemeClr val="tx1"/>
                </a:solidFill>
                <a:latin typeface="Times New Roman" panose="02020603050405020304" pitchFamily="18" charset="0"/>
              </a:defRPr>
            </a:lvl3pPr>
            <a:lvl4pPr marL="1690688" indent="-241300">
              <a:spcBef>
                <a:spcPct val="30000"/>
              </a:spcBef>
              <a:defRPr sz="1200">
                <a:solidFill>
                  <a:schemeClr val="tx1"/>
                </a:solidFill>
                <a:latin typeface="Times New Roman" panose="02020603050405020304" pitchFamily="18" charset="0"/>
              </a:defRPr>
            </a:lvl4pPr>
            <a:lvl5pPr marL="2174875" indent="-24130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1829A0B-5EE2-4BEB-8423-0EF6F99B5388}" type="slidenum">
              <a:rPr lang="en-US" altLang="en-US" sz="1300"/>
              <a:pPr>
                <a:spcBef>
                  <a:spcPct val="0"/>
                </a:spcBef>
              </a:pPr>
              <a:t>32</a:t>
            </a:fld>
            <a:endParaRPr lang="en-US" altLang="en-US" sz="1300"/>
          </a:p>
        </p:txBody>
      </p:sp>
      <p:sp>
        <p:nvSpPr>
          <p:cNvPr id="38915" name="Rectangle 2">
            <a:extLst>
              <a:ext uri="{FF2B5EF4-FFF2-40B4-BE49-F238E27FC236}">
                <a16:creationId xmlns:a16="http://schemas.microsoft.com/office/drawing/2014/main" id="{EF11F59B-D478-4FDA-AF50-50B077EC2C5C}"/>
              </a:ext>
            </a:extLst>
          </p:cNvPr>
          <p:cNvSpPr>
            <a:spLocks noGrp="1" noRot="1" noChangeAspect="1" noChangeArrowheads="1" noTextEdit="1"/>
          </p:cNvSpPr>
          <p:nvPr>
            <p:ph type="sldImg"/>
          </p:nvPr>
        </p:nvSpPr>
        <p:spPr>
          <a:solidFill>
            <a:srgbClr val="FFFFFF"/>
          </a:solidFill>
          <a:ln/>
        </p:spPr>
      </p:sp>
      <p:sp>
        <p:nvSpPr>
          <p:cNvPr id="38916" name="Rectangle 3">
            <a:extLst>
              <a:ext uri="{FF2B5EF4-FFF2-40B4-BE49-F238E27FC236}">
                <a16:creationId xmlns:a16="http://schemas.microsoft.com/office/drawing/2014/main" id="{FA7AD12A-C23D-4A3D-B238-57758CBCF3F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E8E0287C-CA21-484B-9A5D-4055806C1E79}"/>
              </a:ext>
            </a:extLst>
          </p:cNvPr>
          <p:cNvSpPr>
            <a:spLocks noGrp="1" noRot="1" noChangeAspect="1" noTextEdit="1"/>
          </p:cNvSpPr>
          <p:nvPr>
            <p:ph type="sldImg"/>
          </p:nvPr>
        </p:nvSpPr>
        <p:spPr>
          <a:ln/>
        </p:spPr>
      </p:sp>
      <p:sp>
        <p:nvSpPr>
          <p:cNvPr id="107523" name="Notes Placeholder 2">
            <a:extLst>
              <a:ext uri="{FF2B5EF4-FFF2-40B4-BE49-F238E27FC236}">
                <a16:creationId xmlns:a16="http://schemas.microsoft.com/office/drawing/2014/main" id="{7C3D45BA-8E81-47FF-9141-49D94498EE5C}"/>
              </a:ext>
            </a:extLst>
          </p:cNvPr>
          <p:cNvSpPr>
            <a:spLocks noGrp="1"/>
          </p:cNvSpPr>
          <p:nvPr>
            <p:ph type="body" idx="1"/>
          </p:nvPr>
        </p:nvSpPr>
        <p:spPr>
          <a:noFill/>
        </p:spPr>
        <p:txBody>
          <a:bodyPr/>
          <a:lstStyle/>
          <a:p>
            <a:r>
              <a:rPr lang="en-US" altLang="en-US"/>
              <a:t>http://www.energyjustice.net/incineration/waste-to-energy – see footnote 4</a:t>
            </a:r>
          </a:p>
        </p:txBody>
      </p:sp>
      <p:sp>
        <p:nvSpPr>
          <p:cNvPr id="91140" name="Slide Number Placeholder 3">
            <a:extLst>
              <a:ext uri="{FF2B5EF4-FFF2-40B4-BE49-F238E27FC236}">
                <a16:creationId xmlns:a16="http://schemas.microsoft.com/office/drawing/2014/main" id="{C68C0AEA-E494-4D2B-8C30-4CE479B003A4}"/>
              </a:ext>
            </a:extLst>
          </p:cNvPr>
          <p:cNvSpPr>
            <a:spLocks noGrp="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C6E23E60-425E-4674-948F-18AD8184BB47}" type="slidenum">
              <a:rPr lang="en-US" altLang="en-US" sz="1300"/>
              <a:pPr eaLnBrk="1" hangingPunct="1">
                <a:spcBef>
                  <a:spcPct val="0"/>
                </a:spcBef>
              </a:pPr>
              <a:t>33</a:t>
            </a:fld>
            <a:endParaRPr lang="en-US" altLang="en-US" sz="13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32753AEC-CE1D-4A90-A92E-EE101741CC8D}"/>
              </a:ext>
            </a:extLst>
          </p:cNvPr>
          <p:cNvSpPr>
            <a:spLocks noGrp="1" noRot="1" noChangeAspect="1" noTextEdit="1"/>
          </p:cNvSpPr>
          <p:nvPr>
            <p:ph type="sldImg"/>
          </p:nvPr>
        </p:nvSpPr>
        <p:spPr>
          <a:ln/>
        </p:spPr>
      </p:sp>
      <p:sp>
        <p:nvSpPr>
          <p:cNvPr id="108547" name="Notes Placeholder 2">
            <a:extLst>
              <a:ext uri="{FF2B5EF4-FFF2-40B4-BE49-F238E27FC236}">
                <a16:creationId xmlns:a16="http://schemas.microsoft.com/office/drawing/2014/main" id="{DA54961B-3CE0-4750-8E9C-469FB8E88AD6}"/>
              </a:ext>
            </a:extLst>
          </p:cNvPr>
          <p:cNvSpPr>
            <a:spLocks noGrp="1"/>
          </p:cNvSpPr>
          <p:nvPr>
            <p:ph type="body" idx="1"/>
          </p:nvPr>
        </p:nvSpPr>
        <p:spPr>
          <a:noFill/>
        </p:spPr>
        <p:txBody>
          <a:bodyPr/>
          <a:lstStyle/>
          <a:p>
            <a:r>
              <a:rPr lang="en-US" altLang="en-US"/>
              <a:t>EPA eGRID data source, data and methodology available at: http://www.energyjustice.net/egrid</a:t>
            </a:r>
          </a:p>
        </p:txBody>
      </p:sp>
      <p:sp>
        <p:nvSpPr>
          <p:cNvPr id="4" name="Slide Number Placeholder 3">
            <a:extLst>
              <a:ext uri="{FF2B5EF4-FFF2-40B4-BE49-F238E27FC236}">
                <a16:creationId xmlns:a16="http://schemas.microsoft.com/office/drawing/2014/main" id="{3D9C3A14-F44A-43FA-8B91-9BB3789D01CF}"/>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636814D3-538D-47DE-9177-E80D72F66DEC}" type="slidenum">
              <a:rPr lang="en-US" altLang="en-US" sz="1300"/>
              <a:pPr eaLnBrk="1" hangingPunct="1"/>
              <a:t>34</a:t>
            </a:fld>
            <a:endParaRPr lang="en-US" alt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2D040162-BE56-400E-8597-07A4490492DF}"/>
              </a:ext>
            </a:extLst>
          </p:cNvPr>
          <p:cNvSpPr>
            <a:spLocks noGrp="1" noRot="1" noChangeAspect="1" noTextEdit="1"/>
          </p:cNvSpPr>
          <p:nvPr>
            <p:ph type="sldImg"/>
          </p:nvPr>
        </p:nvSpPr>
        <p:spPr>
          <a:ln/>
        </p:spPr>
      </p:sp>
      <p:sp>
        <p:nvSpPr>
          <p:cNvPr id="94211" name="Notes Placeholder 2">
            <a:extLst>
              <a:ext uri="{FF2B5EF4-FFF2-40B4-BE49-F238E27FC236}">
                <a16:creationId xmlns:a16="http://schemas.microsoft.com/office/drawing/2014/main" id="{7D9834CB-F6F7-4C6B-9C9E-7959067F97AC}"/>
              </a:ext>
            </a:extLst>
          </p:cNvPr>
          <p:cNvSpPr>
            <a:spLocks noGrp="1"/>
          </p:cNvSpPr>
          <p:nvPr>
            <p:ph type="body" idx="1"/>
          </p:nvPr>
        </p:nvSpPr>
        <p:spPr>
          <a:noFill/>
        </p:spPr>
        <p:txBody>
          <a:bodyPr/>
          <a:lstStyle/>
          <a:p>
            <a:endParaRPr lang="en-US" altLang="en-US"/>
          </a:p>
        </p:txBody>
      </p:sp>
      <p:sp>
        <p:nvSpPr>
          <p:cNvPr id="4" name="Slide Number Placeholder 3">
            <a:extLst>
              <a:ext uri="{FF2B5EF4-FFF2-40B4-BE49-F238E27FC236}">
                <a16:creationId xmlns:a16="http://schemas.microsoft.com/office/drawing/2014/main" id="{541CFA3B-57DE-44D9-8010-DA10CFF658AA}"/>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B26E8BB8-BC40-45E2-93AC-FD82F4D8DFA6}" type="slidenum">
              <a:rPr lang="en-US" altLang="en-US" sz="1300"/>
              <a:pPr eaLnBrk="1" hangingPunct="1"/>
              <a:t>5</a:t>
            </a:fld>
            <a:endParaRPr lang="en-US" altLang="en-US" sz="13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349376D7-DFE8-450E-B276-566407F10108}"/>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92A9C355-3D42-4F66-8DDE-BC2B8C76B3C0}" type="slidenum">
              <a:rPr lang="en-US" altLang="en-US" sz="1300"/>
              <a:pPr eaLnBrk="1" hangingPunct="1">
                <a:spcBef>
                  <a:spcPct val="0"/>
                </a:spcBef>
              </a:pPr>
              <a:t>35</a:t>
            </a:fld>
            <a:endParaRPr lang="en-US" altLang="en-US" sz="1300"/>
          </a:p>
        </p:txBody>
      </p:sp>
      <p:sp>
        <p:nvSpPr>
          <p:cNvPr id="109571" name="Rectangle 2">
            <a:extLst>
              <a:ext uri="{FF2B5EF4-FFF2-40B4-BE49-F238E27FC236}">
                <a16:creationId xmlns:a16="http://schemas.microsoft.com/office/drawing/2014/main" id="{08E2B9A8-8156-4D03-9C18-E708884C1950}"/>
              </a:ext>
            </a:extLst>
          </p:cNvPr>
          <p:cNvSpPr>
            <a:spLocks noGrp="1" noRot="1" noChangeAspect="1" noChangeArrowheads="1" noTextEdit="1"/>
          </p:cNvSpPr>
          <p:nvPr>
            <p:ph type="sldImg"/>
          </p:nvPr>
        </p:nvSpPr>
        <p:spPr>
          <a:solidFill>
            <a:srgbClr val="FFFFFF"/>
          </a:solidFill>
          <a:ln/>
        </p:spPr>
      </p:sp>
      <p:sp>
        <p:nvSpPr>
          <p:cNvPr id="109572" name="Rectangle 3">
            <a:extLst>
              <a:ext uri="{FF2B5EF4-FFF2-40B4-BE49-F238E27FC236}">
                <a16:creationId xmlns:a16="http://schemas.microsoft.com/office/drawing/2014/main" id="{46FFC3EC-8EA9-4FC9-B516-0729B51687F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9C1CD608-4333-4210-8BF2-20AB463E144D}"/>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C2B1D799-B024-4AF5-8870-09E23CACE4DD}" type="slidenum">
              <a:rPr lang="en-US" altLang="en-US" sz="1300"/>
              <a:pPr eaLnBrk="1" hangingPunct="1">
                <a:spcBef>
                  <a:spcPct val="0"/>
                </a:spcBef>
              </a:pPr>
              <a:t>36</a:t>
            </a:fld>
            <a:endParaRPr lang="en-US" altLang="en-US" sz="1300"/>
          </a:p>
        </p:txBody>
      </p:sp>
      <p:sp>
        <p:nvSpPr>
          <p:cNvPr id="110595" name="Rectangle 2">
            <a:extLst>
              <a:ext uri="{FF2B5EF4-FFF2-40B4-BE49-F238E27FC236}">
                <a16:creationId xmlns:a16="http://schemas.microsoft.com/office/drawing/2014/main" id="{CEF36565-D730-4C90-9B37-372B70E5212A}"/>
              </a:ext>
            </a:extLst>
          </p:cNvPr>
          <p:cNvSpPr>
            <a:spLocks noGrp="1" noRot="1" noChangeAspect="1" noChangeArrowheads="1" noTextEdit="1"/>
          </p:cNvSpPr>
          <p:nvPr>
            <p:ph type="sldImg"/>
          </p:nvPr>
        </p:nvSpPr>
        <p:spPr>
          <a:solidFill>
            <a:srgbClr val="FFFFFF"/>
          </a:solidFill>
          <a:ln/>
        </p:spPr>
      </p:sp>
      <p:sp>
        <p:nvSpPr>
          <p:cNvPr id="110596" name="Rectangle 3">
            <a:extLst>
              <a:ext uri="{FF2B5EF4-FFF2-40B4-BE49-F238E27FC236}">
                <a16:creationId xmlns:a16="http://schemas.microsoft.com/office/drawing/2014/main" id="{5D5CE833-9CDB-47B6-8D2B-64A0BF3982A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s-ES" altLang="en-US" dirty="0"/>
              <a:t>Chart </a:t>
            </a:r>
            <a:r>
              <a:rPr lang="es-ES" altLang="en-US" dirty="0" err="1"/>
              <a:t>is</a:t>
            </a:r>
            <a:r>
              <a:rPr lang="es-ES" altLang="en-US" dirty="0"/>
              <a:t> </a:t>
            </a:r>
            <a:r>
              <a:rPr lang="es-ES" altLang="en-US" dirty="0" err="1"/>
              <a:t>from</a:t>
            </a:r>
            <a:r>
              <a:rPr lang="es-ES" altLang="en-US" dirty="0"/>
              <a:t> p37 </a:t>
            </a:r>
            <a:r>
              <a:rPr lang="es-ES" altLang="en-US" dirty="0" err="1"/>
              <a:t>of</a:t>
            </a:r>
            <a:r>
              <a:rPr lang="es-ES" altLang="en-US" dirty="0"/>
              <a:t> </a:t>
            </a:r>
            <a:r>
              <a:rPr lang="es-ES" altLang="en-US" dirty="0" err="1"/>
              <a:t>the</a:t>
            </a:r>
            <a:r>
              <a:rPr lang="es-ES" altLang="en-US" dirty="0"/>
              <a:t> </a:t>
            </a:r>
            <a:r>
              <a:rPr lang="es-ES" altLang="en-US" dirty="0" err="1"/>
              <a:t>review</a:t>
            </a:r>
            <a:r>
              <a:rPr lang="es-ES" altLang="en-US" dirty="0"/>
              <a:t> draft </a:t>
            </a:r>
            <a:r>
              <a:rPr lang="es-ES" altLang="en-US" dirty="0" err="1"/>
              <a:t>of</a:t>
            </a:r>
            <a:r>
              <a:rPr lang="es-ES" altLang="en-US" dirty="0"/>
              <a:t> U.S. </a:t>
            </a:r>
            <a:r>
              <a:rPr lang="es-ES" altLang="en-US" dirty="0" err="1"/>
              <a:t>Environmental</a:t>
            </a:r>
            <a:r>
              <a:rPr lang="es-ES" altLang="en-US" dirty="0"/>
              <a:t> </a:t>
            </a:r>
            <a:r>
              <a:rPr lang="es-ES" altLang="en-US" dirty="0" err="1"/>
              <a:t>Protection</a:t>
            </a:r>
            <a:r>
              <a:rPr lang="es-ES" altLang="en-US" dirty="0"/>
              <a:t> </a:t>
            </a:r>
            <a:r>
              <a:rPr lang="es-ES" altLang="en-US" dirty="0" err="1"/>
              <a:t>Agency's</a:t>
            </a:r>
            <a:r>
              <a:rPr lang="es-ES" altLang="en-US" dirty="0"/>
              <a:t> "</a:t>
            </a:r>
            <a:r>
              <a:rPr lang="es-ES" altLang="en-US" dirty="0" err="1"/>
              <a:t>Estimating</a:t>
            </a:r>
            <a:r>
              <a:rPr lang="es-ES" altLang="en-US" dirty="0"/>
              <a:t> </a:t>
            </a:r>
            <a:r>
              <a:rPr lang="es-ES" altLang="en-US" dirty="0" err="1"/>
              <a:t>Exposure</a:t>
            </a:r>
            <a:r>
              <a:rPr lang="es-ES" altLang="en-US" dirty="0"/>
              <a:t> </a:t>
            </a:r>
            <a:r>
              <a:rPr lang="es-ES" altLang="en-US" dirty="0" err="1"/>
              <a:t>to</a:t>
            </a:r>
            <a:r>
              <a:rPr lang="es-ES" altLang="en-US" dirty="0"/>
              <a:t> </a:t>
            </a:r>
            <a:r>
              <a:rPr lang="es-ES" altLang="en-US" dirty="0" err="1"/>
              <a:t>Dioxin-Like</a:t>
            </a:r>
            <a:r>
              <a:rPr lang="es-ES" altLang="en-US" dirty="0"/>
              <a:t> </a:t>
            </a:r>
            <a:r>
              <a:rPr lang="es-ES" altLang="en-US" dirty="0" err="1"/>
              <a:t>Compounds</a:t>
            </a:r>
            <a:r>
              <a:rPr lang="es-ES" altLang="en-US" dirty="0"/>
              <a:t> – </a:t>
            </a:r>
            <a:r>
              <a:rPr lang="es-ES" altLang="en-US" dirty="0" err="1"/>
              <a:t>Volume</a:t>
            </a:r>
            <a:r>
              <a:rPr lang="es-ES" altLang="en-US" dirty="0"/>
              <a:t> 1: </a:t>
            </a:r>
            <a:r>
              <a:rPr lang="es-ES" altLang="en-US" dirty="0" err="1"/>
              <a:t>Executive</a:t>
            </a:r>
            <a:r>
              <a:rPr lang="es-ES" altLang="en-US" dirty="0"/>
              <a:t> </a:t>
            </a:r>
            <a:r>
              <a:rPr lang="es-ES" altLang="en-US" dirty="0" err="1"/>
              <a:t>Summary</a:t>
            </a:r>
            <a:r>
              <a:rPr lang="es-ES" altLang="en-US" dirty="0"/>
              <a:t>" June 1994.  </a:t>
            </a:r>
            <a:r>
              <a:rPr lang="es-ES" altLang="en-US" dirty="0" err="1"/>
              <a:t>It</a:t>
            </a:r>
            <a:r>
              <a:rPr lang="es-ES" altLang="en-US" dirty="0"/>
              <a:t> can be </a:t>
            </a:r>
            <a:r>
              <a:rPr lang="es-ES" altLang="en-US" dirty="0" err="1"/>
              <a:t>found</a:t>
            </a:r>
            <a:r>
              <a:rPr lang="es-ES" altLang="en-US" dirty="0"/>
              <a:t> </a:t>
            </a:r>
            <a:r>
              <a:rPr lang="es-ES" altLang="en-US" dirty="0" err="1"/>
              <a:t>on</a:t>
            </a:r>
            <a:r>
              <a:rPr lang="es-ES" altLang="en-US" dirty="0"/>
              <a:t> </a:t>
            </a:r>
            <a:r>
              <a:rPr lang="es-ES" altLang="en-US" dirty="0" err="1"/>
              <a:t>the</a:t>
            </a:r>
            <a:r>
              <a:rPr lang="es-ES" altLang="en-US" dirty="0"/>
              <a:t> </a:t>
            </a:r>
            <a:r>
              <a:rPr lang="es-ES" altLang="en-US" dirty="0" err="1"/>
              <a:t>Dioxin</a:t>
            </a:r>
            <a:r>
              <a:rPr lang="es-ES" altLang="en-US" dirty="0"/>
              <a:t> </a:t>
            </a:r>
            <a:r>
              <a:rPr lang="es-ES" altLang="en-US" dirty="0" err="1"/>
              <a:t>Homepage</a:t>
            </a:r>
            <a:r>
              <a:rPr lang="es-ES" altLang="en-US" dirty="0"/>
              <a:t>: http://www.ejnet.org/dioxin/</a:t>
            </a:r>
          </a:p>
          <a:p>
            <a:pPr eaLnBrk="1" hangingPunct="1"/>
            <a:r>
              <a:rPr lang="es-ES" altLang="en-US" dirty="0" err="1"/>
              <a:t>Newer</a:t>
            </a:r>
            <a:r>
              <a:rPr lang="es-ES" altLang="en-US" dirty="0"/>
              <a:t> </a:t>
            </a:r>
            <a:r>
              <a:rPr lang="es-ES" altLang="en-US" dirty="0" err="1"/>
              <a:t>estimates</a:t>
            </a:r>
            <a:r>
              <a:rPr lang="es-ES" altLang="en-US" dirty="0"/>
              <a:t> can be </a:t>
            </a:r>
            <a:r>
              <a:rPr lang="es-ES" altLang="en-US" dirty="0" err="1"/>
              <a:t>found</a:t>
            </a:r>
            <a:r>
              <a:rPr lang="es-ES" altLang="en-US" dirty="0"/>
              <a:t> in Table 4-30 (p4-110) in </a:t>
            </a:r>
            <a:r>
              <a:rPr lang="es-ES" altLang="en-US" dirty="0" err="1"/>
              <a:t>Part</a:t>
            </a:r>
            <a:r>
              <a:rPr lang="es-ES" altLang="en-US" dirty="0"/>
              <a:t> 1, </a:t>
            </a:r>
            <a:r>
              <a:rPr lang="es-ES" altLang="en-US" dirty="0" err="1"/>
              <a:t>Volume</a:t>
            </a:r>
            <a:r>
              <a:rPr lang="es-ES" altLang="en-US" dirty="0"/>
              <a:t> 2, </a:t>
            </a:r>
            <a:r>
              <a:rPr lang="es-ES" altLang="en-US" dirty="0" err="1"/>
              <a:t>Chapter</a:t>
            </a:r>
            <a:r>
              <a:rPr lang="es-ES" altLang="en-US" dirty="0"/>
              <a:t> 4 </a:t>
            </a:r>
            <a:r>
              <a:rPr lang="es-ES" altLang="en-US" dirty="0" err="1"/>
              <a:t>of</a:t>
            </a:r>
            <a:r>
              <a:rPr lang="es-ES" altLang="en-US" dirty="0"/>
              <a:t> U.S. </a:t>
            </a:r>
            <a:r>
              <a:rPr lang="es-ES" altLang="en-US" dirty="0" err="1"/>
              <a:t>Environmental</a:t>
            </a:r>
            <a:r>
              <a:rPr lang="es-ES" altLang="en-US" dirty="0"/>
              <a:t> </a:t>
            </a:r>
            <a:r>
              <a:rPr lang="es-ES" altLang="en-US" dirty="0" err="1"/>
              <a:t>Protection</a:t>
            </a:r>
            <a:r>
              <a:rPr lang="es-ES" altLang="en-US" dirty="0"/>
              <a:t> </a:t>
            </a:r>
            <a:r>
              <a:rPr lang="es-ES" altLang="en-US" dirty="0" err="1"/>
              <a:t>Agency's</a:t>
            </a:r>
            <a:r>
              <a:rPr lang="es-ES" altLang="en-US" dirty="0"/>
              <a:t> "</a:t>
            </a:r>
            <a:r>
              <a:rPr lang="es-ES" altLang="en-US" dirty="0" err="1"/>
              <a:t>Exposure</a:t>
            </a:r>
            <a:r>
              <a:rPr lang="es-ES" altLang="en-US" dirty="0"/>
              <a:t> and Human </a:t>
            </a:r>
            <a:r>
              <a:rPr lang="es-ES" altLang="en-US" dirty="0" err="1"/>
              <a:t>Health</a:t>
            </a:r>
            <a:r>
              <a:rPr lang="es-ES" altLang="en-US" dirty="0"/>
              <a:t> </a:t>
            </a:r>
            <a:r>
              <a:rPr lang="es-ES" altLang="en-US" dirty="0" err="1"/>
              <a:t>Reassessment</a:t>
            </a:r>
            <a:r>
              <a:rPr lang="es-ES" altLang="en-US" dirty="0"/>
              <a:t> </a:t>
            </a:r>
            <a:r>
              <a:rPr lang="es-ES" altLang="en-US" dirty="0" err="1"/>
              <a:t>of</a:t>
            </a:r>
            <a:r>
              <a:rPr lang="es-ES" altLang="en-US" dirty="0"/>
              <a:t> 2,3,7,8-Tetrachlorodibenzo-p-Dioxin (TCDD) and </a:t>
            </a:r>
            <a:r>
              <a:rPr lang="es-ES" altLang="en-US" dirty="0" err="1"/>
              <a:t>Related</a:t>
            </a:r>
            <a:r>
              <a:rPr lang="es-ES" altLang="en-US" dirty="0"/>
              <a:t> </a:t>
            </a:r>
            <a:r>
              <a:rPr lang="es-ES" altLang="en-US" dirty="0" err="1"/>
              <a:t>Compounds</a:t>
            </a:r>
            <a:r>
              <a:rPr lang="es-ES" altLang="en-US" dirty="0"/>
              <a:t> </a:t>
            </a:r>
            <a:r>
              <a:rPr lang="es-ES" altLang="en-US" dirty="0" err="1"/>
              <a:t>National</a:t>
            </a:r>
            <a:r>
              <a:rPr lang="es-ES" altLang="en-US" dirty="0"/>
              <a:t> </a:t>
            </a:r>
            <a:r>
              <a:rPr lang="es-ES" altLang="en-US" dirty="0" err="1"/>
              <a:t>Academy</a:t>
            </a:r>
            <a:r>
              <a:rPr lang="es-ES" altLang="en-US" dirty="0"/>
              <a:t> </a:t>
            </a:r>
            <a:r>
              <a:rPr lang="es-ES" altLang="en-US" dirty="0" err="1"/>
              <a:t>Sciences</a:t>
            </a:r>
            <a:r>
              <a:rPr lang="es-ES" altLang="en-US" dirty="0"/>
              <a:t> (NAS) </a:t>
            </a:r>
            <a:r>
              <a:rPr lang="es-ES" altLang="en-US" dirty="0" err="1"/>
              <a:t>Review</a:t>
            </a:r>
            <a:r>
              <a:rPr lang="es-ES" altLang="en-US" dirty="0"/>
              <a:t> Draft.” http://www.epa.gov/ncea/pdfs/dioxin/nas-review/</a:t>
            </a:r>
          </a:p>
          <a:p>
            <a:pPr eaLnBrk="1" hangingPunct="1"/>
            <a:r>
              <a:rPr lang="es-ES" altLang="en-US" dirty="0" err="1"/>
              <a:t>The</a:t>
            </a:r>
            <a:r>
              <a:rPr lang="es-ES" altLang="en-US" dirty="0"/>
              <a:t> table </a:t>
            </a:r>
            <a:r>
              <a:rPr lang="es-ES" altLang="en-US" dirty="0" err="1"/>
              <a:t>is</a:t>
            </a:r>
            <a:r>
              <a:rPr lang="es-ES" altLang="en-US" dirty="0"/>
              <a:t> </a:t>
            </a:r>
            <a:r>
              <a:rPr lang="es-ES" altLang="en-US" dirty="0" err="1"/>
              <a:t>on</a:t>
            </a:r>
            <a:r>
              <a:rPr lang="es-ES" altLang="en-US" dirty="0"/>
              <a:t> p100 </a:t>
            </a:r>
            <a:r>
              <a:rPr lang="es-ES" altLang="en-US" dirty="0" err="1"/>
              <a:t>of</a:t>
            </a:r>
            <a:r>
              <a:rPr lang="es-ES" altLang="en-US" dirty="0"/>
              <a:t>: http://www.epa.gov/ncea/pdfs/dioxin/nas-review/pdfs/part1_vol2/dioxin_pt1_vol2_ch04_dec2003.pdf</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91AC0B48-ECBE-4AC1-A220-F93E7098C706}"/>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C75CB501-0C14-4666-A239-8AA598B886BA}" type="slidenum">
              <a:rPr lang="en-US" altLang="en-US" sz="1300"/>
              <a:pPr eaLnBrk="1" hangingPunct="1">
                <a:spcBef>
                  <a:spcPct val="0"/>
                </a:spcBef>
              </a:pPr>
              <a:t>37</a:t>
            </a:fld>
            <a:endParaRPr lang="en-US" altLang="en-US" sz="1300"/>
          </a:p>
        </p:txBody>
      </p:sp>
      <p:sp>
        <p:nvSpPr>
          <p:cNvPr id="111619" name="Rectangle 2">
            <a:extLst>
              <a:ext uri="{FF2B5EF4-FFF2-40B4-BE49-F238E27FC236}">
                <a16:creationId xmlns:a16="http://schemas.microsoft.com/office/drawing/2014/main" id="{70498AA6-F8E7-4FC5-BB51-DE94319FD6FC}"/>
              </a:ext>
            </a:extLst>
          </p:cNvPr>
          <p:cNvSpPr>
            <a:spLocks noGrp="1" noRot="1" noChangeAspect="1" noChangeArrowheads="1" noTextEdit="1"/>
          </p:cNvSpPr>
          <p:nvPr>
            <p:ph type="sldImg"/>
          </p:nvPr>
        </p:nvSpPr>
        <p:spPr>
          <a:solidFill>
            <a:srgbClr val="FFFFFF"/>
          </a:solidFill>
          <a:ln/>
        </p:spPr>
      </p:sp>
      <p:sp>
        <p:nvSpPr>
          <p:cNvPr id="111620" name="Rectangle 3">
            <a:extLst>
              <a:ext uri="{FF2B5EF4-FFF2-40B4-BE49-F238E27FC236}">
                <a16:creationId xmlns:a16="http://schemas.microsoft.com/office/drawing/2014/main" id="{71155C89-1614-4839-A997-D2E5FA39983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a:latin typeface="Arial" panose="020B0604020202020204" pitchFamily="34" charset="0"/>
                <a:cs typeface="Arial" panose="020B0604020202020204" pitchFamily="34" charset="0"/>
              </a:rPr>
              <a:t>Copper (Cu) is the most potent catalyst for dioxin formation, but Iron (Fe), Zinc (Zn), Potassium (K) and Sodium (Na) have also been found in multiple studies to be correlated with increased dioxin/furan formation. Some studies have also indicated that Manganese (Mn), Magnesium (Mg) and Nickel (Ni) may also serve as catalysts for dioxin formation.</a:t>
            </a:r>
            <a:r>
              <a:rPr lang="en-US" altLang="en-US" dirty="0"/>
              <a:t> </a:t>
            </a:r>
          </a:p>
          <a:p>
            <a:pPr eaLnBrk="1" hangingPunct="1"/>
            <a:r>
              <a:rPr lang="en-US" altLang="en-US" dirty="0"/>
              <a:t>See studies here: http://www.ejnet.org/dioxin/catalysts.html</a:t>
            </a:r>
          </a:p>
          <a:p>
            <a:pPr eaLnBrk="1" hangingPunct="1"/>
            <a:r>
              <a:rPr lang="en-US" altLang="en-US" dirty="0"/>
              <a:t>“Temperature of the combustion gases (i.e., flue gases) is perhaps the single most important factor in forming dioxin-like compounds. Temperatures between 200° and 450° Celsius (C) are most conducive to forming CDD/CDFs, with maximum formation occurring at around 350°C. If temperature falls outside this range in temperature, the amount of CDD/CDFs formed is minimized.”</a:t>
            </a:r>
          </a:p>
          <a:p>
            <a:pPr eaLnBrk="1" hangingPunct="1"/>
            <a:r>
              <a:rPr lang="es-ES" altLang="en-US" dirty="0"/>
              <a:t>Pages 2-3 </a:t>
            </a:r>
            <a:r>
              <a:rPr lang="es-ES" altLang="en-US" dirty="0" err="1"/>
              <a:t>of</a:t>
            </a:r>
            <a:r>
              <a:rPr lang="es-ES" altLang="en-US" dirty="0"/>
              <a:t> </a:t>
            </a:r>
            <a:r>
              <a:rPr lang="es-ES" altLang="en-US" dirty="0" err="1"/>
              <a:t>Part</a:t>
            </a:r>
            <a:r>
              <a:rPr lang="es-ES" altLang="en-US" dirty="0"/>
              <a:t> 1, </a:t>
            </a:r>
            <a:r>
              <a:rPr lang="es-ES" altLang="en-US" dirty="0" err="1"/>
              <a:t>Volume</a:t>
            </a:r>
            <a:r>
              <a:rPr lang="es-ES" altLang="en-US" dirty="0"/>
              <a:t> 1, </a:t>
            </a:r>
            <a:r>
              <a:rPr lang="es-ES" altLang="en-US" dirty="0" err="1"/>
              <a:t>Chapter</a:t>
            </a:r>
            <a:r>
              <a:rPr lang="es-ES" altLang="en-US" dirty="0"/>
              <a:t> 2 </a:t>
            </a:r>
            <a:r>
              <a:rPr lang="es-ES" altLang="en-US" dirty="0" err="1"/>
              <a:t>of</a:t>
            </a:r>
            <a:r>
              <a:rPr lang="es-ES" altLang="en-US" dirty="0"/>
              <a:t> U.S. </a:t>
            </a:r>
            <a:r>
              <a:rPr lang="es-ES" altLang="en-US" dirty="0" err="1"/>
              <a:t>Environmental</a:t>
            </a:r>
            <a:r>
              <a:rPr lang="es-ES" altLang="en-US" dirty="0"/>
              <a:t> </a:t>
            </a:r>
            <a:r>
              <a:rPr lang="es-ES" altLang="en-US" dirty="0" err="1"/>
              <a:t>Protection</a:t>
            </a:r>
            <a:r>
              <a:rPr lang="es-ES" altLang="en-US" dirty="0"/>
              <a:t> </a:t>
            </a:r>
            <a:r>
              <a:rPr lang="es-ES" altLang="en-US" dirty="0" err="1"/>
              <a:t>Agency's</a:t>
            </a:r>
            <a:r>
              <a:rPr lang="es-ES" altLang="en-US" dirty="0"/>
              <a:t> "</a:t>
            </a:r>
            <a:r>
              <a:rPr lang="es-ES" altLang="en-US" dirty="0" err="1"/>
              <a:t>Exposure</a:t>
            </a:r>
            <a:r>
              <a:rPr lang="es-ES" altLang="en-US" dirty="0"/>
              <a:t> and Human </a:t>
            </a:r>
            <a:r>
              <a:rPr lang="es-ES" altLang="en-US" dirty="0" err="1"/>
              <a:t>Health</a:t>
            </a:r>
            <a:r>
              <a:rPr lang="es-ES" altLang="en-US" dirty="0"/>
              <a:t> </a:t>
            </a:r>
            <a:r>
              <a:rPr lang="es-ES" altLang="en-US" dirty="0" err="1"/>
              <a:t>Reassessment</a:t>
            </a:r>
            <a:r>
              <a:rPr lang="es-ES" altLang="en-US" dirty="0"/>
              <a:t> </a:t>
            </a:r>
            <a:r>
              <a:rPr lang="es-ES" altLang="en-US" dirty="0" err="1"/>
              <a:t>of</a:t>
            </a:r>
            <a:r>
              <a:rPr lang="es-ES" altLang="en-US" dirty="0"/>
              <a:t> 2,3,7,8-Tetrachlorodibenzo-p-Dioxin (TCDD) and </a:t>
            </a:r>
            <a:r>
              <a:rPr lang="es-ES" altLang="en-US" dirty="0" err="1"/>
              <a:t>Related</a:t>
            </a:r>
            <a:r>
              <a:rPr lang="es-ES" altLang="en-US" dirty="0"/>
              <a:t> </a:t>
            </a:r>
            <a:r>
              <a:rPr lang="es-ES" altLang="en-US" dirty="0" err="1"/>
              <a:t>Compounds</a:t>
            </a:r>
            <a:r>
              <a:rPr lang="es-ES" altLang="en-US" dirty="0"/>
              <a:t> </a:t>
            </a:r>
            <a:r>
              <a:rPr lang="es-ES" altLang="en-US" dirty="0" err="1"/>
              <a:t>National</a:t>
            </a:r>
            <a:r>
              <a:rPr lang="es-ES" altLang="en-US" dirty="0"/>
              <a:t> </a:t>
            </a:r>
            <a:r>
              <a:rPr lang="es-ES" altLang="en-US" dirty="0" err="1"/>
              <a:t>Academy</a:t>
            </a:r>
            <a:r>
              <a:rPr lang="es-ES" altLang="en-US" dirty="0"/>
              <a:t> </a:t>
            </a:r>
            <a:r>
              <a:rPr lang="es-ES" altLang="en-US" dirty="0" err="1"/>
              <a:t>Sciences</a:t>
            </a:r>
            <a:r>
              <a:rPr lang="es-ES" altLang="en-US" dirty="0"/>
              <a:t> (NAS) </a:t>
            </a:r>
            <a:r>
              <a:rPr lang="es-ES" altLang="en-US" dirty="0" err="1"/>
              <a:t>Review</a:t>
            </a:r>
            <a:r>
              <a:rPr lang="es-ES" altLang="en-US" dirty="0"/>
              <a:t> Draft.” http://www.epa.gov/ncea/pdfs/dioxin/nas-review/</a:t>
            </a:r>
          </a:p>
          <a:p>
            <a:pPr eaLnBrk="1" hangingPunct="1"/>
            <a:r>
              <a:rPr lang="es-ES" altLang="en-US" dirty="0"/>
              <a:t>http://www.epa.gov/ncea/pdfs/dioxin/nas-review/pdfs/part1_vol1/dioxin_pt1_vol1_ch02_dec2003.pdf</a:t>
            </a:r>
          </a:p>
          <a:p>
            <a:pPr eaLnBrk="1" hangingPunct="1"/>
            <a:r>
              <a:rPr lang="es-ES" altLang="en-US" dirty="0" err="1"/>
              <a:t>Research</a:t>
            </a:r>
            <a:r>
              <a:rPr lang="es-ES" altLang="en-US" dirty="0"/>
              <a:t> </a:t>
            </a:r>
            <a:r>
              <a:rPr lang="es-ES" altLang="en-US" dirty="0" err="1"/>
              <a:t>on</a:t>
            </a:r>
            <a:r>
              <a:rPr lang="es-ES" altLang="en-US" dirty="0"/>
              <a:t> </a:t>
            </a:r>
            <a:r>
              <a:rPr lang="es-ES" altLang="en-US" dirty="0" err="1"/>
              <a:t>the</a:t>
            </a:r>
            <a:r>
              <a:rPr lang="es-ES" altLang="en-US" dirty="0"/>
              <a:t> role </a:t>
            </a:r>
            <a:r>
              <a:rPr lang="es-ES" altLang="en-US" dirty="0" err="1"/>
              <a:t>of</a:t>
            </a:r>
            <a:r>
              <a:rPr lang="es-ES" altLang="en-US" dirty="0"/>
              <a:t> </a:t>
            </a:r>
            <a:r>
              <a:rPr lang="es-ES" altLang="en-US" dirty="0" err="1"/>
              <a:t>chlorine</a:t>
            </a:r>
            <a:r>
              <a:rPr lang="es-ES" altLang="en-US" dirty="0"/>
              <a:t> in </a:t>
            </a:r>
            <a:r>
              <a:rPr lang="es-ES" altLang="en-US" dirty="0" err="1"/>
              <a:t>the</a:t>
            </a:r>
            <a:r>
              <a:rPr lang="es-ES" altLang="en-US" dirty="0"/>
              <a:t> fuel/</a:t>
            </a:r>
            <a:r>
              <a:rPr lang="es-ES" altLang="en-US" dirty="0" err="1"/>
              <a:t>waste</a:t>
            </a:r>
            <a:r>
              <a:rPr lang="es-ES" altLang="en-US" dirty="0"/>
              <a:t> </a:t>
            </a:r>
            <a:r>
              <a:rPr lang="es-ES" altLang="en-US" dirty="0" err="1"/>
              <a:t>stream</a:t>
            </a:r>
            <a:r>
              <a:rPr lang="es-ES" altLang="en-US" dirty="0"/>
              <a:t> can </a:t>
            </a:r>
            <a:r>
              <a:rPr lang="es-ES" altLang="en-US" dirty="0" err="1"/>
              <a:t>also</a:t>
            </a:r>
            <a:r>
              <a:rPr lang="es-ES" altLang="en-US" dirty="0"/>
              <a:t> be </a:t>
            </a:r>
            <a:r>
              <a:rPr lang="es-ES" altLang="en-US" dirty="0" err="1"/>
              <a:t>found</a:t>
            </a:r>
            <a:r>
              <a:rPr lang="es-ES" altLang="en-US" dirty="0"/>
              <a:t> in </a:t>
            </a:r>
            <a:r>
              <a:rPr lang="es-ES" altLang="en-US" dirty="0" err="1"/>
              <a:t>that</a:t>
            </a:r>
            <a:r>
              <a:rPr lang="es-ES" altLang="en-US" dirty="0"/>
              <a:t> </a:t>
            </a:r>
            <a:r>
              <a:rPr lang="es-ES" altLang="en-US" dirty="0" err="1"/>
              <a:t>chapter</a:t>
            </a:r>
            <a:r>
              <a:rPr lang="es-ES" altLang="en-US" dirty="0"/>
              <a:t>.</a:t>
            </a:r>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91AC0B48-ECBE-4AC1-A220-F93E7098C706}"/>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C75CB501-0C14-4666-A239-8AA598B886BA}" type="slidenum">
              <a:rPr lang="en-US" altLang="en-US" sz="1300"/>
              <a:pPr eaLnBrk="1" hangingPunct="1">
                <a:spcBef>
                  <a:spcPct val="0"/>
                </a:spcBef>
              </a:pPr>
              <a:t>38</a:t>
            </a:fld>
            <a:endParaRPr lang="en-US" altLang="en-US" sz="1300"/>
          </a:p>
        </p:txBody>
      </p:sp>
      <p:sp>
        <p:nvSpPr>
          <p:cNvPr id="111619" name="Rectangle 2">
            <a:extLst>
              <a:ext uri="{FF2B5EF4-FFF2-40B4-BE49-F238E27FC236}">
                <a16:creationId xmlns:a16="http://schemas.microsoft.com/office/drawing/2014/main" id="{70498AA6-F8E7-4FC5-BB51-DE94319FD6FC}"/>
              </a:ext>
            </a:extLst>
          </p:cNvPr>
          <p:cNvSpPr>
            <a:spLocks noGrp="1" noRot="1" noChangeAspect="1" noChangeArrowheads="1" noTextEdit="1"/>
          </p:cNvSpPr>
          <p:nvPr>
            <p:ph type="sldImg"/>
          </p:nvPr>
        </p:nvSpPr>
        <p:spPr>
          <a:solidFill>
            <a:srgbClr val="FFFFFF"/>
          </a:solidFill>
          <a:ln/>
        </p:spPr>
      </p:sp>
      <p:sp>
        <p:nvSpPr>
          <p:cNvPr id="111620" name="Rectangle 3">
            <a:extLst>
              <a:ext uri="{FF2B5EF4-FFF2-40B4-BE49-F238E27FC236}">
                <a16:creationId xmlns:a16="http://schemas.microsoft.com/office/drawing/2014/main" id="{71155C89-1614-4839-A997-D2E5FA39983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dirty="0"/>
          </a:p>
        </p:txBody>
      </p:sp>
    </p:spTree>
    <p:extLst>
      <p:ext uri="{BB962C8B-B14F-4D97-AF65-F5344CB8AC3E}">
        <p14:creationId xmlns:p14="http://schemas.microsoft.com/office/powerpoint/2010/main" val="3946743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91AC0B48-ECBE-4AC1-A220-F93E7098C706}"/>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C75CB501-0C14-4666-A239-8AA598B886BA}" type="slidenum">
              <a:rPr lang="en-US" altLang="en-US" sz="1300"/>
              <a:pPr eaLnBrk="1" hangingPunct="1">
                <a:spcBef>
                  <a:spcPct val="0"/>
                </a:spcBef>
              </a:pPr>
              <a:t>39</a:t>
            </a:fld>
            <a:endParaRPr lang="en-US" altLang="en-US" sz="1300"/>
          </a:p>
        </p:txBody>
      </p:sp>
      <p:sp>
        <p:nvSpPr>
          <p:cNvPr id="111619" name="Rectangle 2">
            <a:extLst>
              <a:ext uri="{FF2B5EF4-FFF2-40B4-BE49-F238E27FC236}">
                <a16:creationId xmlns:a16="http://schemas.microsoft.com/office/drawing/2014/main" id="{70498AA6-F8E7-4FC5-BB51-DE94319FD6FC}"/>
              </a:ext>
            </a:extLst>
          </p:cNvPr>
          <p:cNvSpPr>
            <a:spLocks noGrp="1" noRot="1" noChangeAspect="1" noChangeArrowheads="1" noTextEdit="1"/>
          </p:cNvSpPr>
          <p:nvPr>
            <p:ph type="sldImg"/>
          </p:nvPr>
        </p:nvSpPr>
        <p:spPr>
          <a:solidFill>
            <a:srgbClr val="FFFFFF"/>
          </a:solidFill>
          <a:ln/>
        </p:spPr>
      </p:sp>
      <p:sp>
        <p:nvSpPr>
          <p:cNvPr id="111620" name="Rectangle 3">
            <a:extLst>
              <a:ext uri="{FF2B5EF4-FFF2-40B4-BE49-F238E27FC236}">
                <a16:creationId xmlns:a16="http://schemas.microsoft.com/office/drawing/2014/main" id="{71155C89-1614-4839-A997-D2E5FA39983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dirty="0"/>
          </a:p>
        </p:txBody>
      </p:sp>
    </p:spTree>
    <p:extLst>
      <p:ext uri="{BB962C8B-B14F-4D97-AF65-F5344CB8AC3E}">
        <p14:creationId xmlns:p14="http://schemas.microsoft.com/office/powerpoint/2010/main" val="3066957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2C4F8A14-8A9B-4B85-9123-9FB33FC9FF1F}"/>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3657E27D-8FA1-4A90-AD19-8ADB52F9494B}" type="slidenum">
              <a:rPr lang="en-US" altLang="en-US" sz="1300"/>
              <a:pPr eaLnBrk="1" hangingPunct="1">
                <a:spcBef>
                  <a:spcPct val="0"/>
                </a:spcBef>
              </a:pPr>
              <a:t>40</a:t>
            </a:fld>
            <a:endParaRPr lang="en-US" altLang="en-US" sz="1300"/>
          </a:p>
        </p:txBody>
      </p:sp>
      <p:sp>
        <p:nvSpPr>
          <p:cNvPr id="112643" name="Rectangle 2">
            <a:extLst>
              <a:ext uri="{FF2B5EF4-FFF2-40B4-BE49-F238E27FC236}">
                <a16:creationId xmlns:a16="http://schemas.microsoft.com/office/drawing/2014/main" id="{E5179DB7-4DC2-4C6B-8BD3-8FF14AD6779E}"/>
              </a:ext>
            </a:extLst>
          </p:cNvPr>
          <p:cNvSpPr>
            <a:spLocks noGrp="1" noRot="1" noChangeAspect="1" noChangeArrowheads="1" noTextEdit="1"/>
          </p:cNvSpPr>
          <p:nvPr>
            <p:ph type="sldImg"/>
          </p:nvPr>
        </p:nvSpPr>
        <p:spPr>
          <a:solidFill>
            <a:srgbClr val="FFFFFF"/>
          </a:solidFill>
          <a:ln/>
        </p:spPr>
      </p:sp>
      <p:sp>
        <p:nvSpPr>
          <p:cNvPr id="112644" name="Rectangle 3">
            <a:extLst>
              <a:ext uri="{FF2B5EF4-FFF2-40B4-BE49-F238E27FC236}">
                <a16:creationId xmlns:a16="http://schemas.microsoft.com/office/drawing/2014/main" id="{C63F35FE-BB3A-44CA-87BD-62722F5A904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r>
              <a:rPr lang="en-US" altLang="en-US"/>
              <a:t>Without continuous emissions testing, no one really knows how much pollution is being released into the air.  Corporations like it this way.  Infrequent testing makes it easy for them to manipulate test results and look cleaner than they really are.  Work to get the local, state or national government to require continuous monitoring.  Pressure the corporations directly to provide this.  If they refuse, ask "what are you hiding?"  Demand that test results be made available immediately on a website and that summaries be published weekly in local newspapers.</a:t>
            </a:r>
          </a:p>
          <a:p>
            <a:r>
              <a:rPr lang="en-US" altLang="en-US"/>
              <a:t>The U.S. EPA has a program that verifies monitoring technologies.  See: http://www.epa.gov/nrmrl/std/etv/verifiedtechnologies.html</a:t>
            </a:r>
          </a:p>
          <a:p>
            <a:endParaRPr lang="en-US" altLang="en-US"/>
          </a:p>
          <a:p>
            <a:r>
              <a:rPr lang="en-US" altLang="en-US"/>
              <a:t>Emissions limits are meaningless if there is not adequate testing to ensure that they are being met.  Most regulated pollutants are required to be tested once per year, or once ever.  This is akin to having a speeding limit but allowing drivers to drive with no odometer.  Once per year, a speed trap would be set, but drivers would be warned ahead of time so they can slow down, and the driver’s brother would be managing the speed trap (the companies do their own testing).  Regulating air polluting facilities in this manner is inexcusable, especially in the age where continuous testing technology exists and where the data is able to be made available to the public real-time through a website.</a:t>
            </a:r>
            <a:br>
              <a:rPr lang="en-US" altLang="en-US"/>
            </a:br>
            <a:br>
              <a:rPr lang="en-US" altLang="en-US"/>
            </a:br>
            <a:r>
              <a:rPr lang="en-US" altLang="en-US"/>
              <a:t>Annual stack tests are inadequate, in part, because they are done by the applicant, under optimal performance, rather than capturing the day-to-day reality of operations.  Emissions can be far higher during startup, shutdown, and malfunction times – especially for such temperature-sensitive pollutants like dioxins/furans (where a study has shown emissions to be 32-52 times higher in reality -- as measured with long-term samplers -- than annual stack tests show).</a:t>
            </a:r>
            <a:br>
              <a:rPr lang="en-US" altLang="en-US"/>
            </a:br>
            <a:br>
              <a:rPr lang="en-US" altLang="en-US"/>
            </a:br>
            <a:r>
              <a:rPr lang="en-US" altLang="en-US"/>
              <a:t>The technology exists to do continuous monitoring of the following additional pollutants: Carbon Dioxide (CO2), Particulate Matter, Nitrous Oxide (N2O), Hydrogen Sulfide (H2S), Hydrofluoric Acid (HF), Hydrochloric Acid (HCl), Hydrogen Cyanide, Volatile Organic Compounds (VOCs), Methane, Ethylene, Acetylene, Methanol, Antimony, Arsenic, Barium, Bromine, Cadmium, Calcium, Chromium, Cobalt, Copper, Iron, Lead, Manganese, Mercury, Nickel, Selenium, Silver, Thallium, Tin, Titanium, Vanadium, Zinc, Ammonia, Dioxins &amp; furans, Polycyclic Aromatic Hydrocarbons (PAHs) and Vinyl Chloride Monomer. Wevers M. and De Fr頒., “Underestimation of dioxin emission inventories,” Organohalogen Compounds, Vol. 36, pp. 19-20 (1998).  </a:t>
            </a:r>
            <a:r>
              <a:rPr lang="en-US" altLang="en-US" u="sng"/>
              <a:t>http://www.ejnet.org/toxics/cems/1998_DeFre_OrgComp98_Underest_DIoxin_Em_Inv_Amesa.pdf</a:t>
            </a:r>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15479913-7AF4-4537-BAC0-2DF293ABF48B}"/>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C11BC889-FCB3-4BD2-9E5E-D6DC52AC2B24}" type="slidenum">
              <a:rPr lang="en-US" altLang="en-US" sz="1300"/>
              <a:pPr eaLnBrk="1" hangingPunct="1">
                <a:spcBef>
                  <a:spcPct val="0"/>
                </a:spcBef>
              </a:pPr>
              <a:t>41</a:t>
            </a:fld>
            <a:endParaRPr lang="en-US" altLang="en-US" sz="1300"/>
          </a:p>
        </p:txBody>
      </p:sp>
      <p:sp>
        <p:nvSpPr>
          <p:cNvPr id="113667" name="Rectangle 2">
            <a:extLst>
              <a:ext uri="{FF2B5EF4-FFF2-40B4-BE49-F238E27FC236}">
                <a16:creationId xmlns:a16="http://schemas.microsoft.com/office/drawing/2014/main" id="{64A192C5-EA1C-44A3-AFDA-8FD4B22DDFD7}"/>
              </a:ext>
            </a:extLst>
          </p:cNvPr>
          <p:cNvSpPr>
            <a:spLocks noGrp="1" noRot="1" noChangeAspect="1" noChangeArrowheads="1" noTextEdit="1"/>
          </p:cNvSpPr>
          <p:nvPr>
            <p:ph type="sldImg"/>
          </p:nvPr>
        </p:nvSpPr>
        <p:spPr>
          <a:solidFill>
            <a:srgbClr val="FFFFFF"/>
          </a:solidFill>
          <a:ln/>
        </p:spPr>
      </p:sp>
      <p:sp>
        <p:nvSpPr>
          <p:cNvPr id="113668" name="Rectangle 3">
            <a:extLst>
              <a:ext uri="{FF2B5EF4-FFF2-40B4-BE49-F238E27FC236}">
                <a16:creationId xmlns:a16="http://schemas.microsoft.com/office/drawing/2014/main" id="{E8C03E55-54CC-4E5B-8FAC-0F0086E12650}"/>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r>
              <a:rPr lang="en-US" altLang="en-US"/>
              <a:t>Without continuous emissions testing, no one really knows how much pollution is being released into the air.  Corporations like it this way.  Infrequent testing makes it easy for them to manipulate test results and look cleaner than they really are.  Work to get the local, state or national government to require continuous monitoring.  Pressure the corporations directly to provide this.  If they refuse, ask "what are you hiding?"  Demand that test results be made available immediately on a website and that summaries be published weekly in local newspapers.</a:t>
            </a:r>
          </a:p>
          <a:p>
            <a:r>
              <a:rPr lang="en-US" altLang="en-US"/>
              <a:t>The U.S. EPA has a program that verifies monitoring technologies.  See: http://www.epa.gov/nrmrl/std/etv/verifiedtechnologies.html</a:t>
            </a:r>
          </a:p>
          <a:p>
            <a:endParaRPr lang="en-US" altLang="en-US"/>
          </a:p>
          <a:p>
            <a:r>
              <a:rPr lang="en-US" altLang="en-US"/>
              <a:t>Emissions limits are meaningless if there is not adequate testing to ensure that they are being met.  Most regulated pollutants are required to be tested once per year, or once ever.  This is akin to having a speeding limit but allowing drivers to drive with no odometer.  Once per year, a speed trap would be set, but drivers would be warned ahead of time so they can slow down, and the driver’s brother would be managing the speed trap (the companies do their own testing).  Regulating air polluting facilities in this manner is inexcusable, especially in the age where continuous testing technology exists and where the data is able to be made available to the public real-time through a website.</a:t>
            </a:r>
            <a:br>
              <a:rPr lang="en-US" altLang="en-US"/>
            </a:br>
            <a:br>
              <a:rPr lang="en-US" altLang="en-US"/>
            </a:br>
            <a:r>
              <a:rPr lang="en-US" altLang="en-US"/>
              <a:t>Annual stack tests are inadequate, in part, because they are done by the applicant, under optimal performance, rather than capturing the day-to-day reality of operations.  Emissions can be far higher during startup, shutdown, and malfunction times – especially for such temperature-sensitive pollutants like dioxins/furans (where a study has shown emissions to be 32-52 times higher in reality -- as measured with long-term samplers -- than annual stack tests show).</a:t>
            </a:r>
            <a:br>
              <a:rPr lang="en-US" altLang="en-US"/>
            </a:br>
            <a:br>
              <a:rPr lang="en-US" altLang="en-US"/>
            </a:br>
            <a:r>
              <a:rPr lang="en-US" altLang="en-US"/>
              <a:t>The technology exists to do continuous monitoring of the following additional pollutants: Carbon Dioxide (CO2), Particulate Matter, Nitrous Oxide (N2O), Hydrogen Sulfide (H2S), Hydrofluoric Acid (HF), Hydrochloric Acid (HCl), Hydrogen Cyanide, Volatile Organic Compounds (VOCs), Methane, Ethylene, Acetylene, Methanol, Antimony, Arsenic, Barium, Bromine, Cadmium, Calcium, Chromium, Cobalt, Copper, Iron, Lead, Manganese, Mercury, Nickel, Selenium, Silver, Thallium, Tin, Titanium, Vanadium, Zinc, Ammonia, Dioxins &amp; furans, Polycyclic Aromatic Hydrocarbons (PAHs) and Vinyl Chloride Monomer. Wevers M. and De Fr頒., “Underestimation of dioxin emission inventories,” Organohalogen Compounds, Vol. 36, pp. 19-20 (1998).  </a:t>
            </a:r>
            <a:r>
              <a:rPr lang="en-US" altLang="en-US" u="sng"/>
              <a:t>http://www.ejnet.org/toxics/cems/1998_DeFre_OrgComp98_Underest_DIoxin_Em_Inv_Amesa.pdf</a:t>
            </a:r>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54B93728-6928-4508-8462-6D748314A5D4}"/>
              </a:ext>
            </a:extLst>
          </p:cNvPr>
          <p:cNvSpPr>
            <a:spLocks noGrp="1" noRot="1" noChangeAspect="1" noTextEdit="1"/>
          </p:cNvSpPr>
          <p:nvPr>
            <p:ph type="sldImg"/>
          </p:nvPr>
        </p:nvSpPr>
        <p:spPr>
          <a:ln/>
        </p:spPr>
      </p:sp>
      <p:sp>
        <p:nvSpPr>
          <p:cNvPr id="116739" name="Notes Placeholder 2">
            <a:extLst>
              <a:ext uri="{FF2B5EF4-FFF2-40B4-BE49-F238E27FC236}">
                <a16:creationId xmlns:a16="http://schemas.microsoft.com/office/drawing/2014/main" id="{97E4B71F-FAA9-4F5F-BF0C-97160D2C1686}"/>
              </a:ext>
            </a:extLst>
          </p:cNvPr>
          <p:cNvSpPr>
            <a:spLocks noGrp="1"/>
          </p:cNvSpPr>
          <p:nvPr>
            <p:ph type="body" idx="1"/>
          </p:nvPr>
        </p:nvSpPr>
        <p:spPr>
          <a:noFill/>
        </p:spPr>
        <p:txBody>
          <a:bodyPr/>
          <a:lstStyle/>
          <a:p>
            <a:r>
              <a:rPr lang="en-US" altLang="en-US"/>
              <a:t>If you pour water over coffee beans, you won’t make coffee, but if you grind up those same beans, creating a high surface area and exposing the inside of the beans, water running over it will carry the contents with it and make coffee.  Incineration increases the surface area of the burned trash, enabling toxic metals and other chemicals to readily escape plastics or other materials they were previously bound up with.</a:t>
            </a:r>
          </a:p>
        </p:txBody>
      </p:sp>
      <p:sp>
        <p:nvSpPr>
          <p:cNvPr id="102404" name="Slide Number Placeholder 3">
            <a:extLst>
              <a:ext uri="{FF2B5EF4-FFF2-40B4-BE49-F238E27FC236}">
                <a16:creationId xmlns:a16="http://schemas.microsoft.com/office/drawing/2014/main" id="{2CF756D1-896F-41E7-BA83-57B6780D6D66}"/>
              </a:ext>
            </a:extLst>
          </p:cNvPr>
          <p:cNvSpPr>
            <a:spLocks noGrp="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17600985-3B53-45FC-B8B6-E20CFA9B4796}" type="slidenum">
              <a:rPr lang="en-US" altLang="en-US" sz="1300"/>
              <a:pPr eaLnBrk="1" hangingPunct="1">
                <a:spcBef>
                  <a:spcPct val="0"/>
                </a:spcBef>
              </a:pPr>
              <a:t>42</a:t>
            </a:fld>
            <a:endParaRPr lang="en-US" altLang="en-US" sz="1300"/>
          </a:p>
        </p:txBody>
      </p:sp>
    </p:spTree>
    <p:extLst>
      <p:ext uri="{BB962C8B-B14F-4D97-AF65-F5344CB8AC3E}">
        <p14:creationId xmlns:p14="http://schemas.microsoft.com/office/powerpoint/2010/main" val="12454764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64DAF70B-28E8-435F-A307-FAA946E1461A}"/>
              </a:ext>
            </a:extLst>
          </p:cNvPr>
          <p:cNvSpPr>
            <a:spLocks noGrp="1" noRot="1" noChangeAspect="1" noTextEdit="1"/>
          </p:cNvSpPr>
          <p:nvPr>
            <p:ph type="sldImg"/>
          </p:nvPr>
        </p:nvSpPr>
        <p:spPr>
          <a:ln/>
        </p:spPr>
      </p:sp>
      <p:sp>
        <p:nvSpPr>
          <p:cNvPr id="117763" name="Notes Placeholder 2">
            <a:extLst>
              <a:ext uri="{FF2B5EF4-FFF2-40B4-BE49-F238E27FC236}">
                <a16:creationId xmlns:a16="http://schemas.microsoft.com/office/drawing/2014/main" id="{0E3DA64D-8181-459E-A619-261705BFD13C}"/>
              </a:ext>
            </a:extLst>
          </p:cNvPr>
          <p:cNvSpPr>
            <a:spLocks noGrp="1"/>
          </p:cNvSpPr>
          <p:nvPr>
            <p:ph type="body" idx="1"/>
          </p:nvPr>
        </p:nvSpPr>
        <p:spPr>
          <a:noFill/>
        </p:spPr>
        <p:txBody>
          <a:bodyPr/>
          <a:lstStyle/>
          <a:p>
            <a:r>
              <a:rPr lang="en-US" altLang="en-US"/>
              <a:t>On Vancouver:</a:t>
            </a:r>
          </a:p>
          <a:p>
            <a:r>
              <a:rPr lang="en-US" altLang="en-US"/>
              <a:t>http://www.theglobeandmail.com/news/british-columbia/costs-adding-up-as-incinerator-ash-being-shipped-to-alberta/article5989220/</a:t>
            </a:r>
          </a:p>
          <a:p>
            <a:r>
              <a:rPr lang="en-US" altLang="en-US"/>
              <a:t>http://www.theglobeandmail.com/news/british-columbia/toxic-ash-testing-clouds-incinerator-plans/article5032738/</a:t>
            </a:r>
          </a:p>
          <a:p>
            <a:r>
              <a:rPr lang="en-US" altLang="en-US"/>
              <a:t>http://www.biv.com/article/2014/11/metro-vancouver-sewage-board-sues-garbage-incinera/</a:t>
            </a:r>
          </a:p>
          <a:p>
            <a:r>
              <a:rPr lang="en-US" altLang="en-US"/>
              <a:t>http://www.cbc.ca/news/canada/british-columbia/b-c-investigates-toxic-ash-at-cache-creek-landfill-1.1292090</a:t>
            </a:r>
          </a:p>
          <a:p>
            <a:r>
              <a:rPr lang="en-US" altLang="en-US"/>
              <a:t>http://www.burnabynow.com/news/update-burnaby-incinerator-fails-several-toxicity-tests-1.623832</a:t>
            </a:r>
          </a:p>
          <a:p>
            <a:endParaRPr lang="en-US" altLang="en-US"/>
          </a:p>
          <a:p>
            <a:r>
              <a:rPr lang="en-US" altLang="en-US"/>
              <a:t>On ash testing requirements in the U.S.:</a:t>
            </a:r>
          </a:p>
          <a:p>
            <a:endParaRPr lang="en-US" altLang="en-US"/>
          </a:p>
          <a:p>
            <a:r>
              <a:rPr lang="en-US" altLang="en-US"/>
              <a:t>In May 1994, the U.S. Supreme Court made a ruling that incinerator ash that tests hazardous for toxic heavy metals such as lead and cadmium must be disposed of in hazardous waste landfills rather than in solid waste dumps.  If incinerators were made to pay for the expense of disposing of their ash as hazardous waste (which it is, and is defined as such in international law), they'd be out of business overnight.</a:t>
            </a:r>
            <a:br>
              <a:rPr lang="en-US" altLang="en-US"/>
            </a:br>
            <a:br>
              <a:rPr lang="en-US" altLang="en-US"/>
            </a:br>
            <a:r>
              <a:rPr lang="en-US" altLang="en-US"/>
              <a:t>To get around this, the EPA has allowed the following:</a:t>
            </a:r>
            <a:br>
              <a:rPr lang="en-US" altLang="en-US"/>
            </a:br>
            <a:br>
              <a:rPr lang="en-US" altLang="en-US"/>
            </a:br>
            <a:r>
              <a:rPr lang="en-US" altLang="en-US"/>
              <a:t>1) The switching from a test (EP Tox test) that used to find fly ash hazardous 94% percent of the time, bottom ash 36% of the time, and combined ash 40% of the time -- to the Toxicity Characteristic Leaching Procedure (TCLP) test, which changed the pH requirements in a way that allows the test to be conducted at a pH where lead doesn't leach out, saving the industry from a hazardous waste designation.  Lead was the leading cause of ash failing the EP Tox test.</a:t>
            </a:r>
            <a:br>
              <a:rPr lang="en-US" altLang="en-US"/>
            </a:br>
            <a:br>
              <a:rPr lang="en-US" altLang="en-US"/>
            </a:br>
            <a:r>
              <a:rPr lang="en-US" altLang="en-US"/>
              <a:t>2) Not testing for what's in the ash, but just what leaches out under pH-manipulated conditions.</a:t>
            </a:r>
            <a:br>
              <a:rPr lang="en-US" altLang="en-US"/>
            </a:br>
            <a:br>
              <a:rPr lang="en-US" altLang="en-US"/>
            </a:br>
            <a:r>
              <a:rPr lang="en-US" altLang="en-US"/>
              <a:t>3) Mixing of fly ash and bottom ash prior to testing, to dilute the toxicity of the fly ash.  Also, the use of lime injection in scrubbers makes the ash very basic (around pH 12), where lead will leach if tested with water, but the TCLP test uses acid to lower the pH just enough so that lead won't leach -- but not to the fixed pH of 5 that the EP Tox test required, where lead leaches again.  The mixing of the ash prior to testing enables the lime in the fly ash to also protect the bottom ash from failing the test.  Most of the metals have a U-shaped solubility curve (so it leaches at high and low pH, but not so much in the middle), and the test can make it look like certain metals won't leach out, though in real-life disposal conditions, over time, the shifting pH will cause it to leach.  See solubility curves on slide 7 here: </a:t>
            </a:r>
            <a:r>
              <a:rPr lang="en-US" altLang="en-US">
                <a:hlinkClick r:id="rId3"/>
              </a:rPr>
              <a:t>http://cpe.njit.edu/dlnotes/CHE685/Cls06-2.pdf</a:t>
            </a:r>
            <a:r>
              <a:rPr lang="en-US" altLang="en-US"/>
              <a:t> and more on lead, here: </a:t>
            </a:r>
            <a:r>
              <a:rPr lang="en-US" altLang="en-US">
                <a:hlinkClick r:id="rId4"/>
              </a:rPr>
              <a:t>http://144.206.159.178/ft/1092/47128/841218.pdf</a:t>
            </a:r>
            <a:br>
              <a:rPr lang="en-US" altLang="en-US"/>
            </a:br>
            <a:br>
              <a:rPr lang="en-US" altLang="en-US"/>
            </a:br>
            <a:r>
              <a:rPr lang="en-US" altLang="en-US"/>
              <a:t>4) Allowing incinerators to store ash on-site for months so they can keep treating or diluting it until it passes the test.  Some incinerators have been known to send many ash samples to a lab until one passes, then they use the good results to report to the state.  One of the many tricks employed by incinerator operators to help them pass the TCLP test is to treat the fly ash with phosphoric acid prior to the testing.  The phosphoric acid converts the soluble lead into the highly insoluble substance lead phosphate, thereby fixing the lead in the ash long enough to pass the test, but lead phosphate may not tie up lead indefinitely in the landfill, since phosphate is known to be a nutrient for all living things including microorganisms.</a:t>
            </a:r>
            <a:br>
              <a:rPr lang="en-US" altLang="en-US"/>
            </a:br>
            <a:br>
              <a:rPr lang="en-US" altLang="en-US"/>
            </a:br>
            <a:r>
              <a:rPr lang="en-US" altLang="en-US"/>
              <a:t>5) Incinerator ash only has to be tested 4 times a year (the waste stream is highly variable and ash composition can change frequently).</a:t>
            </a:r>
            <a:br>
              <a:rPr lang="en-US" altLang="en-US"/>
            </a:br>
            <a:br>
              <a:rPr lang="en-US" altLang="en-US"/>
            </a:br>
            <a:r>
              <a:rPr lang="en-US" altLang="en-US"/>
              <a:t>This series is required reading on this topic:</a:t>
            </a:r>
            <a:br>
              <a:rPr lang="en-US" altLang="en-US"/>
            </a:br>
            <a:r>
              <a:rPr lang="en-US" altLang="en-US">
                <a:hlinkClick r:id="rId5"/>
              </a:rPr>
              <a:t>http://www.americanhealthstudies.org/wastenot/wn280.htm</a:t>
            </a:r>
            <a:br>
              <a:rPr lang="en-US" altLang="en-US"/>
            </a:br>
            <a:r>
              <a:rPr lang="en-US" altLang="en-US">
                <a:hlinkClick r:id="rId6"/>
              </a:rPr>
              <a:t>http://www.americanhealthstudies.org/wastenot/wn315.htm</a:t>
            </a:r>
            <a:br>
              <a:rPr lang="en-US" altLang="en-US"/>
            </a:br>
            <a:r>
              <a:rPr lang="en-US" altLang="en-US">
                <a:hlinkClick r:id="rId7"/>
              </a:rPr>
              <a:t>http://www.americanhealthstudies.org/wastenot/wn316.htm</a:t>
            </a:r>
            <a:br>
              <a:rPr lang="en-US" altLang="en-US"/>
            </a:br>
            <a:r>
              <a:rPr lang="en-US" altLang="en-US">
                <a:hlinkClick r:id="rId8"/>
              </a:rPr>
              <a:t>http://www.americanhealthstudies.org/wastenot/wn317.htm</a:t>
            </a:r>
            <a:br>
              <a:rPr lang="en-US" altLang="en-US"/>
            </a:br>
            <a:r>
              <a:rPr lang="en-US" altLang="en-US"/>
              <a:t>[apologies that the tables and graphs don't show up as they do in the original hardcopies]</a:t>
            </a:r>
            <a:br>
              <a:rPr lang="en-US" altLang="en-US"/>
            </a:br>
            <a:endParaRPr lang="en-US" altLang="en-US"/>
          </a:p>
        </p:txBody>
      </p:sp>
      <p:sp>
        <p:nvSpPr>
          <p:cNvPr id="103428" name="Slide Number Placeholder 3">
            <a:extLst>
              <a:ext uri="{FF2B5EF4-FFF2-40B4-BE49-F238E27FC236}">
                <a16:creationId xmlns:a16="http://schemas.microsoft.com/office/drawing/2014/main" id="{477ECE30-0B69-4CAB-9A93-CEF288FB7E5B}"/>
              </a:ext>
            </a:extLst>
          </p:cNvPr>
          <p:cNvSpPr>
            <a:spLocks noGrp="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F82974F9-93CB-4582-8D01-21AA14D30A3C}" type="slidenum">
              <a:rPr lang="en-US" altLang="en-US" sz="1300"/>
              <a:pPr eaLnBrk="1" hangingPunct="1">
                <a:spcBef>
                  <a:spcPct val="0"/>
                </a:spcBef>
              </a:pPr>
              <a:t>45</a:t>
            </a:fld>
            <a:endParaRPr lang="en-US" altLang="en-US" sz="1300"/>
          </a:p>
        </p:txBody>
      </p:sp>
    </p:spTree>
    <p:extLst>
      <p:ext uri="{BB962C8B-B14F-4D97-AF65-F5344CB8AC3E}">
        <p14:creationId xmlns:p14="http://schemas.microsoft.com/office/powerpoint/2010/main" val="38895032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https://www.epa.gov/hw-sw846/sw-846-test-method-1311-toxicity-characteristic-leaching-procedure</a:t>
            </a:r>
          </a:p>
        </p:txBody>
      </p:sp>
      <p:sp>
        <p:nvSpPr>
          <p:cNvPr id="4" name="Slide Number Placeholder 3"/>
          <p:cNvSpPr>
            <a:spLocks noGrp="1"/>
          </p:cNvSpPr>
          <p:nvPr>
            <p:ph type="sldNum" sz="quarter" idx="5"/>
          </p:nvPr>
        </p:nvSpPr>
        <p:spPr/>
        <p:txBody>
          <a:bodyPr/>
          <a:lstStyle/>
          <a:p>
            <a:fld id="{6ACB8281-83E8-4E39-B251-E73BCA706DDA}" type="slidenum">
              <a:rPr lang="en-US" altLang="en-US" smtClean="0"/>
              <a:pPr/>
              <a:t>47</a:t>
            </a:fld>
            <a:endParaRPr lang="en-US" altLang="en-US"/>
          </a:p>
        </p:txBody>
      </p:sp>
    </p:spTree>
    <p:extLst>
      <p:ext uri="{BB962C8B-B14F-4D97-AF65-F5344CB8AC3E}">
        <p14:creationId xmlns:p14="http://schemas.microsoft.com/office/powerpoint/2010/main" val="2853532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6DC27C94-8F3F-42B3-B1DD-AB3319428BAB}"/>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09143BE9-E1B8-47F3-B786-E2EDA81C81F0}"/>
              </a:ext>
            </a:extLst>
          </p:cNvPr>
          <p:cNvSpPr>
            <a:spLocks noGrp="1" noChangeArrowheads="1"/>
          </p:cNvSpPr>
          <p:nvPr>
            <p:ph type="body" idx="1"/>
          </p:nvPr>
        </p:nvSpPr>
        <p:spPr>
          <a:noFill/>
        </p:spPr>
        <p:txBody>
          <a:bodyPr/>
          <a:lstStyle/>
          <a:p>
            <a:r>
              <a:rPr lang="en-US" altLang="en-US"/>
              <a:t>http://www.energyjustice.net/incineration</a:t>
            </a:r>
          </a:p>
        </p:txBody>
      </p:sp>
      <p:sp>
        <p:nvSpPr>
          <p:cNvPr id="16388" name="Slide Number Placeholder 3">
            <a:extLst>
              <a:ext uri="{FF2B5EF4-FFF2-40B4-BE49-F238E27FC236}">
                <a16:creationId xmlns:a16="http://schemas.microsoft.com/office/drawing/2014/main" id="{B6B35C7B-58B1-49A8-B916-70DC7DA7F771}"/>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0BDAC5B-FCA8-4988-AD91-1F7A577A5774}" type="slidenum">
              <a:rPr lang="en-US" altLang="en-US" sz="1300"/>
              <a:pPr>
                <a:spcBef>
                  <a:spcPct val="0"/>
                </a:spcBef>
              </a:pPr>
              <a:t>6</a:t>
            </a:fld>
            <a:endParaRPr lang="en-US" altLang="en-US" sz="13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BC379F3C-C856-44D8-A53E-2726DBC040F6}"/>
              </a:ext>
            </a:extLst>
          </p:cNvPr>
          <p:cNvSpPr>
            <a:spLocks noGrp="1" noRot="1" noChangeAspect="1" noTextEdit="1"/>
          </p:cNvSpPr>
          <p:nvPr>
            <p:ph type="sldImg"/>
          </p:nvPr>
        </p:nvSpPr>
        <p:spPr>
          <a:ln/>
        </p:spPr>
      </p:sp>
      <p:sp>
        <p:nvSpPr>
          <p:cNvPr id="114691" name="Notes Placeholder 2">
            <a:extLst>
              <a:ext uri="{FF2B5EF4-FFF2-40B4-BE49-F238E27FC236}">
                <a16:creationId xmlns:a16="http://schemas.microsoft.com/office/drawing/2014/main" id="{D082B487-6141-4EF7-AFEE-6FD8A4462D15}"/>
              </a:ext>
            </a:extLst>
          </p:cNvPr>
          <p:cNvSpPr>
            <a:spLocks noGrp="1"/>
          </p:cNvSpPr>
          <p:nvPr>
            <p:ph type="body" idx="1"/>
          </p:nvPr>
        </p:nvSpPr>
        <p:spPr>
          <a:noFill/>
        </p:spPr>
        <p:txBody>
          <a:bodyPr/>
          <a:lstStyle/>
          <a:p>
            <a:endParaRPr lang="en-US" altLang="en-US" dirty="0"/>
          </a:p>
        </p:txBody>
      </p:sp>
      <p:sp>
        <p:nvSpPr>
          <p:cNvPr id="100356" name="Slide Number Placeholder 3">
            <a:extLst>
              <a:ext uri="{FF2B5EF4-FFF2-40B4-BE49-F238E27FC236}">
                <a16:creationId xmlns:a16="http://schemas.microsoft.com/office/drawing/2014/main" id="{B5007DAD-EE05-4197-B3C4-C8E29984D21E}"/>
              </a:ext>
            </a:extLst>
          </p:cNvPr>
          <p:cNvSpPr>
            <a:spLocks noGrp="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E13F16C0-40AE-4D84-8296-91F731392F0E}" type="slidenum">
              <a:rPr lang="en-US" altLang="en-US" sz="1300"/>
              <a:pPr eaLnBrk="1" hangingPunct="1">
                <a:spcBef>
                  <a:spcPct val="0"/>
                </a:spcBef>
              </a:pPr>
              <a:t>50</a:t>
            </a:fld>
            <a:endParaRPr lang="en-US" altLang="en-US" sz="13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8CC48C96-DBEE-4802-BC0E-58F265641A2E}"/>
              </a:ext>
            </a:extLst>
          </p:cNvPr>
          <p:cNvSpPr>
            <a:spLocks noGrp="1" noRot="1" noChangeAspect="1" noTextEdit="1"/>
          </p:cNvSpPr>
          <p:nvPr>
            <p:ph type="sldImg"/>
          </p:nvPr>
        </p:nvSpPr>
        <p:spPr>
          <a:ln/>
        </p:spPr>
      </p:sp>
      <p:sp>
        <p:nvSpPr>
          <p:cNvPr id="115715" name="Notes Placeholder 2">
            <a:extLst>
              <a:ext uri="{FF2B5EF4-FFF2-40B4-BE49-F238E27FC236}">
                <a16:creationId xmlns:a16="http://schemas.microsoft.com/office/drawing/2014/main" id="{A6EB5D3C-933B-42FA-AC7A-97E4D5BA3E1F}"/>
              </a:ext>
            </a:extLst>
          </p:cNvPr>
          <p:cNvSpPr>
            <a:spLocks noGrp="1"/>
          </p:cNvSpPr>
          <p:nvPr>
            <p:ph type="body" idx="1"/>
          </p:nvPr>
        </p:nvSpPr>
        <p:spPr>
          <a:noFill/>
        </p:spPr>
        <p:txBody>
          <a:bodyPr/>
          <a:lstStyle/>
          <a:p>
            <a:endParaRPr lang="en-US" altLang="en-US"/>
          </a:p>
        </p:txBody>
      </p:sp>
      <p:sp>
        <p:nvSpPr>
          <p:cNvPr id="101380" name="Slide Number Placeholder 3">
            <a:extLst>
              <a:ext uri="{FF2B5EF4-FFF2-40B4-BE49-F238E27FC236}">
                <a16:creationId xmlns:a16="http://schemas.microsoft.com/office/drawing/2014/main" id="{D6D4D091-37C7-43C9-A059-17FED30FD3B6}"/>
              </a:ext>
            </a:extLst>
          </p:cNvPr>
          <p:cNvSpPr>
            <a:spLocks noGrp="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14AFF9B1-05A6-4142-8BB1-9415CE0B21DB}" type="slidenum">
              <a:rPr lang="en-US" altLang="en-US" sz="1300"/>
              <a:pPr eaLnBrk="1" hangingPunct="1">
                <a:spcBef>
                  <a:spcPct val="0"/>
                </a:spcBef>
              </a:pPr>
              <a:t>51</a:t>
            </a:fld>
            <a:endParaRPr lang="en-US" altLang="en-US" sz="13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5F5AA2EA-32C7-463D-97DF-1CEAADEDA700}"/>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2EA3BA19-52DB-4EA7-86B3-4BE7F6071A8E}" type="slidenum">
              <a:rPr lang="en-US" altLang="en-US" sz="1300"/>
              <a:pPr eaLnBrk="1" hangingPunct="1">
                <a:spcBef>
                  <a:spcPct val="0"/>
                </a:spcBef>
              </a:pPr>
              <a:t>52</a:t>
            </a:fld>
            <a:endParaRPr lang="en-US" altLang="en-US" sz="1300"/>
          </a:p>
        </p:txBody>
      </p:sp>
      <p:sp>
        <p:nvSpPr>
          <p:cNvPr id="136195" name="Rectangle 2">
            <a:extLst>
              <a:ext uri="{FF2B5EF4-FFF2-40B4-BE49-F238E27FC236}">
                <a16:creationId xmlns:a16="http://schemas.microsoft.com/office/drawing/2014/main" id="{91306AE0-5A6D-4138-81F0-2B0058C4A5C4}"/>
              </a:ext>
            </a:extLst>
          </p:cNvPr>
          <p:cNvSpPr>
            <a:spLocks noGrp="1" noRot="1" noChangeAspect="1" noChangeArrowheads="1" noTextEdit="1"/>
          </p:cNvSpPr>
          <p:nvPr>
            <p:ph type="sldImg"/>
          </p:nvPr>
        </p:nvSpPr>
        <p:spPr>
          <a:solidFill>
            <a:srgbClr val="FFFFFF"/>
          </a:solidFill>
          <a:ln/>
        </p:spPr>
      </p:sp>
      <p:sp>
        <p:nvSpPr>
          <p:cNvPr id="136196" name="Rectangle 3">
            <a:extLst>
              <a:ext uri="{FF2B5EF4-FFF2-40B4-BE49-F238E27FC236}">
                <a16:creationId xmlns:a16="http://schemas.microsoft.com/office/drawing/2014/main" id="{621A6469-3D8D-4051-9B3D-CD659901A13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D5A8131F-08F4-4277-AA9D-4046E1734477}"/>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C99A73AD-FC87-4F23-8988-C8CF87DF278D}" type="slidenum">
              <a:rPr lang="en-US" altLang="en-US" sz="1300"/>
              <a:pPr eaLnBrk="1" hangingPunct="1">
                <a:spcBef>
                  <a:spcPct val="0"/>
                </a:spcBef>
              </a:pPr>
              <a:t>53</a:t>
            </a:fld>
            <a:endParaRPr lang="en-US" altLang="en-US" sz="1300"/>
          </a:p>
        </p:txBody>
      </p:sp>
      <p:sp>
        <p:nvSpPr>
          <p:cNvPr id="137219" name="Rectangle 2">
            <a:extLst>
              <a:ext uri="{FF2B5EF4-FFF2-40B4-BE49-F238E27FC236}">
                <a16:creationId xmlns:a16="http://schemas.microsoft.com/office/drawing/2014/main" id="{42B68D1E-DDB8-43AD-93D6-73267547BF70}"/>
              </a:ext>
            </a:extLst>
          </p:cNvPr>
          <p:cNvSpPr>
            <a:spLocks noGrp="1" noRot="1" noChangeAspect="1" noChangeArrowheads="1" noTextEdit="1"/>
          </p:cNvSpPr>
          <p:nvPr>
            <p:ph type="sldImg"/>
          </p:nvPr>
        </p:nvSpPr>
        <p:spPr>
          <a:solidFill>
            <a:srgbClr val="FFFFFF"/>
          </a:solidFill>
          <a:ln/>
        </p:spPr>
      </p:sp>
      <p:sp>
        <p:nvSpPr>
          <p:cNvPr id="137220" name="Rectangle 3">
            <a:extLst>
              <a:ext uri="{FF2B5EF4-FFF2-40B4-BE49-F238E27FC236}">
                <a16:creationId xmlns:a16="http://schemas.microsoft.com/office/drawing/2014/main" id="{530B915F-38DB-4843-AE9B-B56CEC207A2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t>I-95 Landfill image from: http://www.fairfaxcounty.gov/dpwes/trash/dispcapp.htm</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28BA6AA3-15F6-425B-A6B3-885CFAF45EC7}"/>
              </a:ext>
            </a:extLst>
          </p:cNvPr>
          <p:cNvSpPr>
            <a:spLocks noGrp="1" noRot="1" noChangeAspect="1" noChangeArrowheads="1" noTextEdit="1"/>
          </p:cNvSpPr>
          <p:nvPr>
            <p:ph type="sldImg"/>
          </p:nvPr>
        </p:nvSpPr>
        <p:spPr>
          <a:ln/>
        </p:spPr>
      </p:sp>
      <p:sp>
        <p:nvSpPr>
          <p:cNvPr id="82947" name="Notes Placeholder 2">
            <a:extLst>
              <a:ext uri="{FF2B5EF4-FFF2-40B4-BE49-F238E27FC236}">
                <a16:creationId xmlns:a16="http://schemas.microsoft.com/office/drawing/2014/main" id="{95067BB9-263A-45A9-8BCD-8B177A67F601}"/>
              </a:ext>
            </a:extLst>
          </p:cNvPr>
          <p:cNvSpPr>
            <a:spLocks noGrp="1" noChangeArrowheads="1"/>
          </p:cNvSpPr>
          <p:nvPr>
            <p:ph type="body" idx="1"/>
          </p:nvPr>
        </p:nvSpPr>
        <p:spPr>
          <a:noFill/>
        </p:spPr>
        <p:txBody>
          <a:bodyPr/>
          <a:lstStyle/>
          <a:p>
            <a:endParaRPr lang="en-US" altLang="en-US"/>
          </a:p>
        </p:txBody>
      </p:sp>
      <p:sp>
        <p:nvSpPr>
          <p:cNvPr id="82948" name="Slide Number Placeholder 3">
            <a:extLst>
              <a:ext uri="{FF2B5EF4-FFF2-40B4-BE49-F238E27FC236}">
                <a16:creationId xmlns:a16="http://schemas.microsoft.com/office/drawing/2014/main" id="{5D5D6EB8-E55F-4775-BE99-566DB97652FD}"/>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B45546E-B712-46DB-94F4-B23DF8B31916}" type="slidenum">
              <a:rPr lang="en-US" altLang="en-US" sz="1300"/>
              <a:pPr>
                <a:spcBef>
                  <a:spcPct val="0"/>
                </a:spcBef>
              </a:pPr>
              <a:t>54</a:t>
            </a:fld>
            <a:endParaRPr lang="en-US" altLang="en-US" sz="13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0E46C1A1-C50A-408C-830C-CA83265F330E}"/>
              </a:ext>
            </a:extLst>
          </p:cNvPr>
          <p:cNvSpPr>
            <a:spLocks noGrp="1" noRot="1" noChangeAspect="1" noChangeArrowheads="1" noTextEdit="1"/>
          </p:cNvSpPr>
          <p:nvPr>
            <p:ph type="sldImg"/>
          </p:nvPr>
        </p:nvSpPr>
        <p:spPr>
          <a:ln/>
        </p:spPr>
      </p:sp>
      <p:sp>
        <p:nvSpPr>
          <p:cNvPr id="84995" name="Notes Placeholder 2">
            <a:extLst>
              <a:ext uri="{FF2B5EF4-FFF2-40B4-BE49-F238E27FC236}">
                <a16:creationId xmlns:a16="http://schemas.microsoft.com/office/drawing/2014/main" id="{567D3E4F-3319-4E9E-A8B2-A3EABA8C56C4}"/>
              </a:ext>
            </a:extLst>
          </p:cNvPr>
          <p:cNvSpPr>
            <a:spLocks noGrp="1" noChangeArrowheads="1"/>
          </p:cNvSpPr>
          <p:nvPr>
            <p:ph type="body" idx="1"/>
          </p:nvPr>
        </p:nvSpPr>
        <p:spPr>
          <a:noFill/>
        </p:spPr>
        <p:txBody>
          <a:bodyPr/>
          <a:lstStyle/>
          <a:p>
            <a:endParaRPr lang="en-US" altLang="en-US"/>
          </a:p>
        </p:txBody>
      </p:sp>
      <p:sp>
        <p:nvSpPr>
          <p:cNvPr id="84996" name="Slide Number Placeholder 3">
            <a:extLst>
              <a:ext uri="{FF2B5EF4-FFF2-40B4-BE49-F238E27FC236}">
                <a16:creationId xmlns:a16="http://schemas.microsoft.com/office/drawing/2014/main" id="{5C18135C-63CA-4A37-BD06-4FB12155CBD1}"/>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356517-1963-4713-A7DC-818918F046A0}" type="slidenum">
              <a:rPr lang="en-US" altLang="en-US" sz="1300"/>
              <a:pPr>
                <a:spcBef>
                  <a:spcPct val="0"/>
                </a:spcBef>
              </a:pPr>
              <a:t>55</a:t>
            </a:fld>
            <a:endParaRPr lang="en-US" altLang="en-US" sz="13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53D4468C-5AE8-4912-B6F4-7BE4F593D7CC}"/>
              </a:ext>
            </a:extLst>
          </p:cNvPr>
          <p:cNvSpPr>
            <a:spLocks noGrp="1" noRot="1" noChangeAspect="1" noChangeArrowheads="1" noTextEdit="1"/>
          </p:cNvSpPr>
          <p:nvPr>
            <p:ph type="sldImg"/>
          </p:nvPr>
        </p:nvSpPr>
        <p:spPr>
          <a:ln/>
        </p:spPr>
      </p:sp>
      <p:sp>
        <p:nvSpPr>
          <p:cNvPr id="87043" name="Notes Placeholder 2">
            <a:extLst>
              <a:ext uri="{FF2B5EF4-FFF2-40B4-BE49-F238E27FC236}">
                <a16:creationId xmlns:a16="http://schemas.microsoft.com/office/drawing/2014/main" id="{295A83CA-0269-44F8-B890-A6C1940DC6EC}"/>
              </a:ext>
            </a:extLst>
          </p:cNvPr>
          <p:cNvSpPr>
            <a:spLocks noGrp="1" noChangeArrowheads="1"/>
          </p:cNvSpPr>
          <p:nvPr>
            <p:ph type="body" idx="1"/>
          </p:nvPr>
        </p:nvSpPr>
        <p:spPr>
          <a:noFill/>
        </p:spPr>
        <p:txBody>
          <a:bodyPr/>
          <a:lstStyle/>
          <a:p>
            <a:endParaRPr lang="en-US" altLang="en-US"/>
          </a:p>
        </p:txBody>
      </p:sp>
      <p:sp>
        <p:nvSpPr>
          <p:cNvPr id="87044" name="Slide Number Placeholder 3">
            <a:extLst>
              <a:ext uri="{FF2B5EF4-FFF2-40B4-BE49-F238E27FC236}">
                <a16:creationId xmlns:a16="http://schemas.microsoft.com/office/drawing/2014/main" id="{0080A424-76F6-4348-AEC1-3E853112AF65}"/>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F6D0869-3757-45FF-9B21-F27153C0F27C}" type="slidenum">
              <a:rPr lang="en-US" altLang="en-US" sz="1300"/>
              <a:pPr>
                <a:spcBef>
                  <a:spcPct val="0"/>
                </a:spcBef>
              </a:pPr>
              <a:t>56</a:t>
            </a:fld>
            <a:endParaRPr lang="en-US" altLang="en-US" sz="13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3F484DFF-0BCE-4A3E-B71B-23844C03AAA0}"/>
              </a:ext>
            </a:extLst>
          </p:cNvPr>
          <p:cNvSpPr>
            <a:spLocks noGrp="1" noRot="1" noChangeAspect="1" noChangeArrowheads="1" noTextEdit="1"/>
          </p:cNvSpPr>
          <p:nvPr>
            <p:ph type="sldImg"/>
          </p:nvPr>
        </p:nvSpPr>
        <p:spPr>
          <a:ln/>
        </p:spPr>
      </p:sp>
      <p:sp>
        <p:nvSpPr>
          <p:cNvPr id="89091" name="Notes Placeholder 2">
            <a:extLst>
              <a:ext uri="{FF2B5EF4-FFF2-40B4-BE49-F238E27FC236}">
                <a16:creationId xmlns:a16="http://schemas.microsoft.com/office/drawing/2014/main" id="{A62036AF-8425-4176-B1DA-06BBA620EF01}"/>
              </a:ext>
            </a:extLst>
          </p:cNvPr>
          <p:cNvSpPr>
            <a:spLocks noGrp="1" noChangeArrowheads="1"/>
          </p:cNvSpPr>
          <p:nvPr>
            <p:ph type="body" idx="1"/>
          </p:nvPr>
        </p:nvSpPr>
        <p:spPr>
          <a:noFill/>
        </p:spPr>
        <p:txBody>
          <a:bodyPr/>
          <a:lstStyle/>
          <a:p>
            <a:endParaRPr lang="en-US" altLang="en-US"/>
          </a:p>
        </p:txBody>
      </p:sp>
      <p:sp>
        <p:nvSpPr>
          <p:cNvPr id="89092" name="Slide Number Placeholder 3">
            <a:extLst>
              <a:ext uri="{FF2B5EF4-FFF2-40B4-BE49-F238E27FC236}">
                <a16:creationId xmlns:a16="http://schemas.microsoft.com/office/drawing/2014/main" id="{AA341859-07D4-4CEB-89D9-8C21BED6533D}"/>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D278FF5-1DA7-43C8-BA87-4299398CA2D0}" type="slidenum">
              <a:rPr lang="en-US" altLang="en-US" sz="1300"/>
              <a:pPr>
                <a:spcBef>
                  <a:spcPct val="0"/>
                </a:spcBef>
              </a:pPr>
              <a:t>57</a:t>
            </a:fld>
            <a:endParaRPr lang="en-US" altLang="en-US" sz="13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26190E9B-C0D9-41A5-AD7C-1978AEC665E6}"/>
              </a:ext>
            </a:extLst>
          </p:cNvPr>
          <p:cNvSpPr>
            <a:spLocks noGrp="1" noRot="1" noChangeAspect="1" noChangeArrowheads="1" noTextEdit="1"/>
          </p:cNvSpPr>
          <p:nvPr>
            <p:ph type="sldImg"/>
          </p:nvPr>
        </p:nvSpPr>
        <p:spPr>
          <a:ln/>
        </p:spPr>
      </p:sp>
      <p:sp>
        <p:nvSpPr>
          <p:cNvPr id="91139" name="Notes Placeholder 2">
            <a:extLst>
              <a:ext uri="{FF2B5EF4-FFF2-40B4-BE49-F238E27FC236}">
                <a16:creationId xmlns:a16="http://schemas.microsoft.com/office/drawing/2014/main" id="{A45397C9-FC23-46B4-9030-24E9CC153218}"/>
              </a:ext>
            </a:extLst>
          </p:cNvPr>
          <p:cNvSpPr>
            <a:spLocks noGrp="1" noChangeArrowheads="1"/>
          </p:cNvSpPr>
          <p:nvPr>
            <p:ph type="body" idx="1"/>
          </p:nvPr>
        </p:nvSpPr>
        <p:spPr>
          <a:noFill/>
        </p:spPr>
        <p:txBody>
          <a:bodyPr/>
          <a:lstStyle/>
          <a:p>
            <a:endParaRPr lang="en-US" altLang="en-US"/>
          </a:p>
        </p:txBody>
      </p:sp>
      <p:sp>
        <p:nvSpPr>
          <p:cNvPr id="91140" name="Slide Number Placeholder 3">
            <a:extLst>
              <a:ext uri="{FF2B5EF4-FFF2-40B4-BE49-F238E27FC236}">
                <a16:creationId xmlns:a16="http://schemas.microsoft.com/office/drawing/2014/main" id="{33A34F15-4E76-4417-AE4A-5F97913DCDB6}"/>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5E63C47-85A2-4F5A-B641-85B50D52C888}" type="slidenum">
              <a:rPr lang="en-US" altLang="en-US" sz="1300"/>
              <a:pPr>
                <a:spcBef>
                  <a:spcPct val="0"/>
                </a:spcBef>
              </a:pPr>
              <a:t>58</a:t>
            </a:fld>
            <a:endParaRPr lang="en-US" altLang="en-US" sz="13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CE61025C-2AFE-4593-B3CD-9F510F8B74F7}"/>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84225" indent="-301625">
              <a:spcBef>
                <a:spcPct val="30000"/>
              </a:spcBef>
              <a:defRPr sz="1200">
                <a:solidFill>
                  <a:schemeClr val="tx1"/>
                </a:solidFill>
                <a:latin typeface="Times New Roman" panose="02020603050405020304" pitchFamily="18" charset="0"/>
              </a:defRPr>
            </a:lvl2pPr>
            <a:lvl3pPr marL="1208088" indent="-241300">
              <a:spcBef>
                <a:spcPct val="30000"/>
              </a:spcBef>
              <a:defRPr sz="1200">
                <a:solidFill>
                  <a:schemeClr val="tx1"/>
                </a:solidFill>
                <a:latin typeface="Times New Roman" panose="02020603050405020304" pitchFamily="18" charset="0"/>
              </a:defRPr>
            </a:lvl3pPr>
            <a:lvl4pPr marL="1690688" indent="-241300">
              <a:spcBef>
                <a:spcPct val="30000"/>
              </a:spcBef>
              <a:defRPr sz="1200">
                <a:solidFill>
                  <a:schemeClr val="tx1"/>
                </a:solidFill>
                <a:latin typeface="Times New Roman" panose="02020603050405020304" pitchFamily="18" charset="0"/>
              </a:defRPr>
            </a:lvl4pPr>
            <a:lvl5pPr marL="2174875" indent="-24130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56AB601-17C2-462A-9D67-CC89B0730099}" type="slidenum">
              <a:rPr lang="en-US" altLang="en-US" sz="1300"/>
              <a:pPr>
                <a:spcBef>
                  <a:spcPct val="0"/>
                </a:spcBef>
              </a:pPr>
              <a:t>59</a:t>
            </a:fld>
            <a:endParaRPr lang="en-US" altLang="en-US" sz="1300"/>
          </a:p>
        </p:txBody>
      </p:sp>
      <p:sp>
        <p:nvSpPr>
          <p:cNvPr id="93187" name="Rectangle 2">
            <a:extLst>
              <a:ext uri="{FF2B5EF4-FFF2-40B4-BE49-F238E27FC236}">
                <a16:creationId xmlns:a16="http://schemas.microsoft.com/office/drawing/2014/main" id="{C4556048-60F4-4CDE-94FD-DFBB90587792}"/>
              </a:ext>
            </a:extLst>
          </p:cNvPr>
          <p:cNvSpPr>
            <a:spLocks noGrp="1" noRot="1" noChangeAspect="1" noChangeArrowheads="1" noTextEdit="1"/>
          </p:cNvSpPr>
          <p:nvPr>
            <p:ph type="sldImg"/>
          </p:nvPr>
        </p:nvSpPr>
        <p:spPr>
          <a:solidFill>
            <a:srgbClr val="FFFFFF"/>
          </a:solidFill>
          <a:ln/>
        </p:spPr>
      </p:sp>
      <p:sp>
        <p:nvSpPr>
          <p:cNvPr id="93188" name="Rectangle 3">
            <a:extLst>
              <a:ext uri="{FF2B5EF4-FFF2-40B4-BE49-F238E27FC236}">
                <a16:creationId xmlns:a16="http://schemas.microsoft.com/office/drawing/2014/main" id="{3F937801-47AE-427A-A684-06019270D5F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F67DFA7B-0088-4D45-9D52-587F60FE8533}"/>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84225" indent="-301625">
              <a:spcBef>
                <a:spcPct val="30000"/>
              </a:spcBef>
              <a:defRPr sz="1200">
                <a:solidFill>
                  <a:schemeClr val="tx1"/>
                </a:solidFill>
                <a:latin typeface="Times New Roman" panose="02020603050405020304" pitchFamily="18" charset="0"/>
              </a:defRPr>
            </a:lvl2pPr>
            <a:lvl3pPr marL="1208088" indent="-241300">
              <a:spcBef>
                <a:spcPct val="30000"/>
              </a:spcBef>
              <a:defRPr sz="1200">
                <a:solidFill>
                  <a:schemeClr val="tx1"/>
                </a:solidFill>
                <a:latin typeface="Times New Roman" panose="02020603050405020304" pitchFamily="18" charset="0"/>
              </a:defRPr>
            </a:lvl3pPr>
            <a:lvl4pPr marL="1690688" indent="-241300">
              <a:spcBef>
                <a:spcPct val="30000"/>
              </a:spcBef>
              <a:defRPr sz="1200">
                <a:solidFill>
                  <a:schemeClr val="tx1"/>
                </a:solidFill>
                <a:latin typeface="Times New Roman" panose="02020603050405020304" pitchFamily="18" charset="0"/>
              </a:defRPr>
            </a:lvl4pPr>
            <a:lvl5pPr marL="2174875" indent="-24130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8646C38-905F-496F-BAC9-8EF1E466B86D}" type="slidenum">
              <a:rPr lang="en-US" altLang="en-US" sz="1300"/>
              <a:pPr>
                <a:spcBef>
                  <a:spcPct val="0"/>
                </a:spcBef>
              </a:pPr>
              <a:t>7</a:t>
            </a:fld>
            <a:endParaRPr lang="en-US" altLang="en-US" sz="1300"/>
          </a:p>
        </p:txBody>
      </p:sp>
      <p:sp>
        <p:nvSpPr>
          <p:cNvPr id="47107" name="Rectangle 2">
            <a:extLst>
              <a:ext uri="{FF2B5EF4-FFF2-40B4-BE49-F238E27FC236}">
                <a16:creationId xmlns:a16="http://schemas.microsoft.com/office/drawing/2014/main" id="{F03899B9-87AC-4530-B4F0-0A9081723ED4}"/>
              </a:ext>
            </a:extLst>
          </p:cNvPr>
          <p:cNvSpPr>
            <a:spLocks noGrp="1" noRot="1" noChangeAspect="1" noChangeArrowheads="1" noTextEdit="1"/>
          </p:cNvSpPr>
          <p:nvPr>
            <p:ph type="sldImg"/>
          </p:nvPr>
        </p:nvSpPr>
        <p:spPr>
          <a:solidFill>
            <a:srgbClr val="FFFFFF"/>
          </a:solidFill>
          <a:ln/>
        </p:spPr>
      </p:sp>
      <p:sp>
        <p:nvSpPr>
          <p:cNvPr id="47108" name="Rectangle 3">
            <a:extLst>
              <a:ext uri="{FF2B5EF4-FFF2-40B4-BE49-F238E27FC236}">
                <a16:creationId xmlns:a16="http://schemas.microsoft.com/office/drawing/2014/main" id="{A2906C38-5E5C-4920-9C2C-71B659D9DA1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80D7BB9A-CEEA-4EB8-A141-FE7B2546EC80}"/>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84225" indent="-301625">
              <a:spcBef>
                <a:spcPct val="30000"/>
              </a:spcBef>
              <a:defRPr sz="1200">
                <a:solidFill>
                  <a:schemeClr val="tx1"/>
                </a:solidFill>
                <a:latin typeface="Times New Roman" panose="02020603050405020304" pitchFamily="18" charset="0"/>
              </a:defRPr>
            </a:lvl2pPr>
            <a:lvl3pPr marL="1208088" indent="-241300">
              <a:spcBef>
                <a:spcPct val="30000"/>
              </a:spcBef>
              <a:defRPr sz="1200">
                <a:solidFill>
                  <a:schemeClr val="tx1"/>
                </a:solidFill>
                <a:latin typeface="Times New Roman" panose="02020603050405020304" pitchFamily="18" charset="0"/>
              </a:defRPr>
            </a:lvl3pPr>
            <a:lvl4pPr marL="1690688" indent="-241300">
              <a:spcBef>
                <a:spcPct val="30000"/>
              </a:spcBef>
              <a:defRPr sz="1200">
                <a:solidFill>
                  <a:schemeClr val="tx1"/>
                </a:solidFill>
                <a:latin typeface="Times New Roman" panose="02020603050405020304" pitchFamily="18" charset="0"/>
              </a:defRPr>
            </a:lvl4pPr>
            <a:lvl5pPr marL="2174875" indent="-24130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30A44DF-74BC-4721-902F-2239DEC5CC33}" type="slidenum">
              <a:rPr lang="en-US" altLang="en-US" sz="1300"/>
              <a:pPr>
                <a:spcBef>
                  <a:spcPct val="0"/>
                </a:spcBef>
              </a:pPr>
              <a:t>60</a:t>
            </a:fld>
            <a:endParaRPr lang="en-US" altLang="en-US" sz="1300"/>
          </a:p>
        </p:txBody>
      </p:sp>
      <p:sp>
        <p:nvSpPr>
          <p:cNvPr id="99331" name="Rectangle 2">
            <a:extLst>
              <a:ext uri="{FF2B5EF4-FFF2-40B4-BE49-F238E27FC236}">
                <a16:creationId xmlns:a16="http://schemas.microsoft.com/office/drawing/2014/main" id="{F738314A-D6E6-4B9E-A20E-F73D21846D37}"/>
              </a:ext>
            </a:extLst>
          </p:cNvPr>
          <p:cNvSpPr>
            <a:spLocks noGrp="1" noRot="1" noChangeAspect="1" noChangeArrowheads="1" noTextEdit="1"/>
          </p:cNvSpPr>
          <p:nvPr>
            <p:ph type="sldImg"/>
          </p:nvPr>
        </p:nvSpPr>
        <p:spPr>
          <a:solidFill>
            <a:srgbClr val="FFFFFF"/>
          </a:solidFill>
          <a:ln/>
        </p:spPr>
      </p:sp>
      <p:sp>
        <p:nvSpPr>
          <p:cNvPr id="99332" name="Rectangle 3">
            <a:extLst>
              <a:ext uri="{FF2B5EF4-FFF2-40B4-BE49-F238E27FC236}">
                <a16:creationId xmlns:a16="http://schemas.microsoft.com/office/drawing/2014/main" id="{F7D1A523-F594-4017-905E-6DBB5CD4360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46E79AB2-94D1-4483-868F-BE8CC4C47F7C}"/>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84225" indent="-301625">
              <a:spcBef>
                <a:spcPct val="30000"/>
              </a:spcBef>
              <a:defRPr sz="1200">
                <a:solidFill>
                  <a:schemeClr val="tx1"/>
                </a:solidFill>
                <a:latin typeface="Times New Roman" panose="02020603050405020304" pitchFamily="18" charset="0"/>
              </a:defRPr>
            </a:lvl2pPr>
            <a:lvl3pPr marL="1208088" indent="-241300">
              <a:spcBef>
                <a:spcPct val="30000"/>
              </a:spcBef>
              <a:defRPr sz="1200">
                <a:solidFill>
                  <a:schemeClr val="tx1"/>
                </a:solidFill>
                <a:latin typeface="Times New Roman" panose="02020603050405020304" pitchFamily="18" charset="0"/>
              </a:defRPr>
            </a:lvl3pPr>
            <a:lvl4pPr marL="1690688" indent="-241300">
              <a:spcBef>
                <a:spcPct val="30000"/>
              </a:spcBef>
              <a:defRPr sz="1200">
                <a:solidFill>
                  <a:schemeClr val="tx1"/>
                </a:solidFill>
                <a:latin typeface="Times New Roman" panose="02020603050405020304" pitchFamily="18" charset="0"/>
              </a:defRPr>
            </a:lvl4pPr>
            <a:lvl5pPr marL="2174875" indent="-24130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B3C430E-5451-4F6A-BA9B-3C4AE48BB969}" type="slidenum">
              <a:rPr lang="en-US" altLang="en-US" sz="1300"/>
              <a:pPr>
                <a:spcBef>
                  <a:spcPct val="0"/>
                </a:spcBef>
              </a:pPr>
              <a:t>61</a:t>
            </a:fld>
            <a:endParaRPr lang="en-US" altLang="en-US" sz="1300"/>
          </a:p>
        </p:txBody>
      </p:sp>
      <p:sp>
        <p:nvSpPr>
          <p:cNvPr id="107523" name="Rectangle 2">
            <a:extLst>
              <a:ext uri="{FF2B5EF4-FFF2-40B4-BE49-F238E27FC236}">
                <a16:creationId xmlns:a16="http://schemas.microsoft.com/office/drawing/2014/main" id="{CFDB984A-0863-4B0A-A739-A663378DBD36}"/>
              </a:ext>
            </a:extLst>
          </p:cNvPr>
          <p:cNvSpPr>
            <a:spLocks noGrp="1" noRot="1" noChangeAspect="1" noChangeArrowheads="1" noTextEdit="1"/>
          </p:cNvSpPr>
          <p:nvPr>
            <p:ph type="sldImg"/>
          </p:nvPr>
        </p:nvSpPr>
        <p:spPr>
          <a:solidFill>
            <a:srgbClr val="FFFFFF"/>
          </a:solidFill>
          <a:ln/>
        </p:spPr>
      </p:sp>
      <p:sp>
        <p:nvSpPr>
          <p:cNvPr id="107524" name="Rectangle 3">
            <a:extLst>
              <a:ext uri="{FF2B5EF4-FFF2-40B4-BE49-F238E27FC236}">
                <a16:creationId xmlns:a16="http://schemas.microsoft.com/office/drawing/2014/main" id="{60B57838-504E-48EC-A27D-74B5F90D6F4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16FAE1FE-59E6-4C26-B31C-38BFA4F7780C}"/>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8809C61C-7C00-4B22-97EA-7CE94FD56931}" type="slidenum">
              <a:rPr lang="en-US" altLang="en-US" sz="1300"/>
              <a:pPr eaLnBrk="1" hangingPunct="1">
                <a:spcBef>
                  <a:spcPct val="0"/>
                </a:spcBef>
              </a:pPr>
              <a:t>62</a:t>
            </a:fld>
            <a:endParaRPr lang="en-US" altLang="en-US" sz="1300"/>
          </a:p>
        </p:txBody>
      </p:sp>
      <p:sp>
        <p:nvSpPr>
          <p:cNvPr id="119811" name="Rectangle 2">
            <a:extLst>
              <a:ext uri="{FF2B5EF4-FFF2-40B4-BE49-F238E27FC236}">
                <a16:creationId xmlns:a16="http://schemas.microsoft.com/office/drawing/2014/main" id="{D32D96A5-5DBB-46E8-A6DC-09EEF9FAFBDC}"/>
              </a:ext>
            </a:extLst>
          </p:cNvPr>
          <p:cNvSpPr>
            <a:spLocks noGrp="1" noRot="1" noChangeAspect="1" noChangeArrowheads="1" noTextEdit="1"/>
          </p:cNvSpPr>
          <p:nvPr>
            <p:ph type="sldImg"/>
          </p:nvPr>
        </p:nvSpPr>
        <p:spPr>
          <a:solidFill>
            <a:srgbClr val="FFFFFF"/>
          </a:solidFill>
          <a:ln/>
        </p:spPr>
      </p:sp>
      <p:sp>
        <p:nvSpPr>
          <p:cNvPr id="119812" name="Rectangle 3">
            <a:extLst>
              <a:ext uri="{FF2B5EF4-FFF2-40B4-BE49-F238E27FC236}">
                <a16:creationId xmlns:a16="http://schemas.microsoft.com/office/drawing/2014/main" id="{57053F68-7C3C-4A29-9FA3-6850FF8D9319}"/>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0207F822-6883-4126-AEE0-179A5052A4E9}"/>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B1F1A07B-6ED4-41A0-89A8-C5BF75F68B4A}" type="slidenum">
              <a:rPr lang="en-US" altLang="en-US" sz="1300"/>
              <a:pPr eaLnBrk="1" hangingPunct="1">
                <a:spcBef>
                  <a:spcPct val="0"/>
                </a:spcBef>
              </a:pPr>
              <a:t>64</a:t>
            </a:fld>
            <a:endParaRPr lang="en-US" altLang="en-US" sz="1300"/>
          </a:p>
        </p:txBody>
      </p:sp>
      <p:sp>
        <p:nvSpPr>
          <p:cNvPr id="120835" name="Rectangle 2">
            <a:extLst>
              <a:ext uri="{FF2B5EF4-FFF2-40B4-BE49-F238E27FC236}">
                <a16:creationId xmlns:a16="http://schemas.microsoft.com/office/drawing/2014/main" id="{FAAA25FB-FF71-41D1-B2D6-B3A2B7FEF60D}"/>
              </a:ext>
            </a:extLst>
          </p:cNvPr>
          <p:cNvSpPr>
            <a:spLocks noGrp="1" noRot="1" noChangeAspect="1" noChangeArrowheads="1" noTextEdit="1"/>
          </p:cNvSpPr>
          <p:nvPr>
            <p:ph type="sldImg"/>
          </p:nvPr>
        </p:nvSpPr>
        <p:spPr>
          <a:solidFill>
            <a:srgbClr val="FFFFFF"/>
          </a:solidFill>
          <a:ln/>
        </p:spPr>
      </p:sp>
      <p:sp>
        <p:nvSpPr>
          <p:cNvPr id="120836" name="Rectangle 3">
            <a:extLst>
              <a:ext uri="{FF2B5EF4-FFF2-40B4-BE49-F238E27FC236}">
                <a16:creationId xmlns:a16="http://schemas.microsoft.com/office/drawing/2014/main" id="{4B19F8BE-3DE9-4E48-BEDC-EC1B7B0BABFD}"/>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D02DDABA-4836-45C9-AA9C-66421193E7D2}"/>
              </a:ext>
            </a:extLst>
          </p:cNvPr>
          <p:cNvSpPr>
            <a:spLocks noGrp="1" noRot="1" noChangeAspect="1" noTextEdit="1"/>
          </p:cNvSpPr>
          <p:nvPr>
            <p:ph type="sldImg"/>
          </p:nvPr>
        </p:nvSpPr>
        <p:spPr>
          <a:ln/>
        </p:spPr>
      </p:sp>
      <p:sp>
        <p:nvSpPr>
          <p:cNvPr id="116739" name="Notes Placeholder 2">
            <a:extLst>
              <a:ext uri="{FF2B5EF4-FFF2-40B4-BE49-F238E27FC236}">
                <a16:creationId xmlns:a16="http://schemas.microsoft.com/office/drawing/2014/main" id="{2869F68A-25FA-4597-9243-5C4941E6C179}"/>
              </a:ext>
            </a:extLst>
          </p:cNvPr>
          <p:cNvSpPr>
            <a:spLocks noGrp="1"/>
          </p:cNvSpPr>
          <p:nvPr>
            <p:ph type="body" idx="1"/>
          </p:nvPr>
        </p:nvSpPr>
        <p:spPr>
          <a:noFill/>
        </p:spPr>
        <p:txBody>
          <a:bodyPr/>
          <a:lstStyle/>
          <a:p>
            <a:endParaRPr lang="en-US" altLang="en-US"/>
          </a:p>
        </p:txBody>
      </p:sp>
      <p:sp>
        <p:nvSpPr>
          <p:cNvPr id="4" name="Slide Number Placeholder 3">
            <a:extLst>
              <a:ext uri="{FF2B5EF4-FFF2-40B4-BE49-F238E27FC236}">
                <a16:creationId xmlns:a16="http://schemas.microsoft.com/office/drawing/2014/main" id="{D37449E1-F6EA-45BB-B70D-8087481ED361}"/>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1B6202D0-5141-43B4-B317-3E00E796A1C7}" type="slidenum">
              <a:rPr lang="en-US" altLang="en-US" sz="1300"/>
              <a:pPr eaLnBrk="1" hangingPunct="1"/>
              <a:t>65</a:t>
            </a:fld>
            <a:endParaRPr lang="en-US" altLang="en-US" sz="13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E6125A77-B3E6-40DC-B940-23805B1CA330}"/>
              </a:ext>
            </a:extLst>
          </p:cNvPr>
          <p:cNvSpPr>
            <a:spLocks noGrp="1" noRot="1" noChangeAspect="1" noTextEdit="1"/>
          </p:cNvSpPr>
          <p:nvPr>
            <p:ph type="sldImg"/>
          </p:nvPr>
        </p:nvSpPr>
        <p:spPr>
          <a:ln/>
        </p:spPr>
      </p:sp>
      <p:sp>
        <p:nvSpPr>
          <p:cNvPr id="120835" name="Notes Placeholder 2">
            <a:extLst>
              <a:ext uri="{FF2B5EF4-FFF2-40B4-BE49-F238E27FC236}">
                <a16:creationId xmlns:a16="http://schemas.microsoft.com/office/drawing/2014/main" id="{03D70345-348D-42F0-AF52-D91715813B08}"/>
              </a:ext>
            </a:extLst>
          </p:cNvPr>
          <p:cNvSpPr>
            <a:spLocks noGrp="1"/>
          </p:cNvSpPr>
          <p:nvPr>
            <p:ph type="body" idx="1"/>
          </p:nvPr>
        </p:nvSpPr>
        <p:spPr>
          <a:noFill/>
        </p:spPr>
        <p:txBody>
          <a:bodyPr/>
          <a:lstStyle/>
          <a:p>
            <a:endParaRPr lang="en-US" altLang="en-US"/>
          </a:p>
        </p:txBody>
      </p:sp>
      <p:sp>
        <p:nvSpPr>
          <p:cNvPr id="4" name="Slide Number Placeholder 3">
            <a:extLst>
              <a:ext uri="{FF2B5EF4-FFF2-40B4-BE49-F238E27FC236}">
                <a16:creationId xmlns:a16="http://schemas.microsoft.com/office/drawing/2014/main" id="{5A5FD704-90C2-44BF-9E7D-3CBA8877CC1C}"/>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11B5A8DD-8DED-4A69-9C89-D713FFDAE5E8}" type="slidenum">
              <a:rPr lang="en-US" altLang="en-US" sz="1300"/>
              <a:pPr eaLnBrk="1" hangingPunct="1"/>
              <a:t>66</a:t>
            </a:fld>
            <a:endParaRPr lang="en-US" altLang="en-US" sz="1300"/>
          </a:p>
        </p:txBody>
      </p:sp>
    </p:spTree>
    <p:extLst>
      <p:ext uri="{BB962C8B-B14F-4D97-AF65-F5344CB8AC3E}">
        <p14:creationId xmlns:p14="http://schemas.microsoft.com/office/powerpoint/2010/main" val="13583130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3C714273-7685-4563-B47C-8BCB279D9B38}"/>
              </a:ext>
            </a:extLst>
          </p:cNvPr>
          <p:cNvSpPr>
            <a:spLocks noGrp="1" noRot="1" noChangeAspect="1" noTextEdit="1"/>
          </p:cNvSpPr>
          <p:nvPr>
            <p:ph type="sldImg"/>
          </p:nvPr>
        </p:nvSpPr>
        <p:spPr>
          <a:ln/>
        </p:spPr>
      </p:sp>
      <p:sp>
        <p:nvSpPr>
          <p:cNvPr id="118787" name="Notes Placeholder 2">
            <a:extLst>
              <a:ext uri="{FF2B5EF4-FFF2-40B4-BE49-F238E27FC236}">
                <a16:creationId xmlns:a16="http://schemas.microsoft.com/office/drawing/2014/main" id="{5E689A13-2C44-4FB7-BB3D-201C10928D78}"/>
              </a:ext>
            </a:extLst>
          </p:cNvPr>
          <p:cNvSpPr>
            <a:spLocks noGrp="1"/>
          </p:cNvSpPr>
          <p:nvPr>
            <p:ph type="body" idx="1"/>
          </p:nvPr>
        </p:nvSpPr>
        <p:spPr>
          <a:noFill/>
        </p:spPr>
        <p:txBody>
          <a:bodyPr/>
          <a:lstStyle/>
          <a:p>
            <a:endParaRPr lang="en-US" altLang="en-US"/>
          </a:p>
        </p:txBody>
      </p:sp>
      <p:sp>
        <p:nvSpPr>
          <p:cNvPr id="4" name="Slide Number Placeholder 3">
            <a:extLst>
              <a:ext uri="{FF2B5EF4-FFF2-40B4-BE49-F238E27FC236}">
                <a16:creationId xmlns:a16="http://schemas.microsoft.com/office/drawing/2014/main" id="{721099E4-EC21-40A9-BFC3-2AA0856FDE9D}"/>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9D91755E-E7A4-44FE-9A0D-2004ED17D6FF}" type="slidenum">
              <a:rPr lang="en-US" altLang="en-US" sz="1300"/>
              <a:pPr eaLnBrk="1" hangingPunct="1"/>
              <a:t>67</a:t>
            </a:fld>
            <a:endParaRPr lang="en-US" altLang="en-US" sz="13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9FA5C705-E6CF-4CF2-A10D-38AA976AB869}"/>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F49970F3-6F1A-4C8D-A035-DD38AB48D16B}"/>
              </a:ext>
            </a:extLst>
          </p:cNvPr>
          <p:cNvSpPr>
            <a:spLocks noGrp="1"/>
          </p:cNvSpPr>
          <p:nvPr>
            <p:ph type="body" idx="1"/>
          </p:nvPr>
        </p:nvSpPr>
        <p:spPr>
          <a:noFill/>
        </p:spPr>
        <p:txBody>
          <a:bodyPr/>
          <a:lstStyle/>
          <a:p>
            <a:endParaRPr lang="en-US" altLang="en-US"/>
          </a:p>
        </p:txBody>
      </p:sp>
      <p:sp>
        <p:nvSpPr>
          <p:cNvPr id="4" name="Slide Number Placeholder 3">
            <a:extLst>
              <a:ext uri="{FF2B5EF4-FFF2-40B4-BE49-F238E27FC236}">
                <a16:creationId xmlns:a16="http://schemas.microsoft.com/office/drawing/2014/main" id="{AA808561-A8EB-442F-8ED5-929E241A81FA}"/>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691FD52E-EDB9-4E0E-83BB-4433C2D4BA89}" type="slidenum">
              <a:rPr lang="en-US" altLang="en-US" sz="1300"/>
              <a:pPr eaLnBrk="1" hangingPunct="1"/>
              <a:t>68</a:t>
            </a:fld>
            <a:endParaRPr lang="en-US" altLang="en-US" sz="13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BA20DED0-1265-41BB-92EE-46CE415624A8}"/>
              </a:ext>
            </a:extLst>
          </p:cNvPr>
          <p:cNvSpPr>
            <a:spLocks noGrp="1" noRot="1" noChangeAspect="1" noTextEdit="1"/>
          </p:cNvSpPr>
          <p:nvPr>
            <p:ph type="sldImg"/>
          </p:nvPr>
        </p:nvSpPr>
        <p:spPr>
          <a:ln/>
        </p:spPr>
      </p:sp>
      <p:sp>
        <p:nvSpPr>
          <p:cNvPr id="122883" name="Notes Placeholder 2">
            <a:extLst>
              <a:ext uri="{FF2B5EF4-FFF2-40B4-BE49-F238E27FC236}">
                <a16:creationId xmlns:a16="http://schemas.microsoft.com/office/drawing/2014/main" id="{1D34B851-8233-4B85-9FB0-88F9F38700E5}"/>
              </a:ext>
            </a:extLst>
          </p:cNvPr>
          <p:cNvSpPr>
            <a:spLocks noGrp="1"/>
          </p:cNvSpPr>
          <p:nvPr>
            <p:ph type="body" idx="1"/>
          </p:nvPr>
        </p:nvSpPr>
        <p:spPr>
          <a:noFill/>
        </p:spPr>
        <p:txBody>
          <a:bodyPr/>
          <a:lstStyle/>
          <a:p>
            <a:endParaRPr lang="en-US" altLang="en-US"/>
          </a:p>
        </p:txBody>
      </p:sp>
      <p:sp>
        <p:nvSpPr>
          <p:cNvPr id="4" name="Slide Number Placeholder 3">
            <a:extLst>
              <a:ext uri="{FF2B5EF4-FFF2-40B4-BE49-F238E27FC236}">
                <a16:creationId xmlns:a16="http://schemas.microsoft.com/office/drawing/2014/main" id="{FE884ECD-2DCE-41A9-BE97-1E167B04580B}"/>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21856C66-E5AF-4563-9FDE-3813B378B9BA}" type="slidenum">
              <a:rPr lang="en-US" altLang="en-US" sz="1300"/>
              <a:pPr eaLnBrk="1" hangingPunct="1"/>
              <a:t>69</a:t>
            </a:fld>
            <a:endParaRPr lang="en-US" altLang="en-US" sz="13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0832DD48-88A8-42F4-8A31-6B5FCA5C2436}"/>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4793B949-1E9B-4264-ABCB-5FD08AA62592}" type="slidenum">
              <a:rPr lang="en-US" altLang="en-US" sz="1300"/>
              <a:pPr eaLnBrk="1" hangingPunct="1">
                <a:spcBef>
                  <a:spcPct val="0"/>
                </a:spcBef>
              </a:pPr>
              <a:t>70</a:t>
            </a:fld>
            <a:endParaRPr lang="en-US" altLang="en-US" sz="1300"/>
          </a:p>
        </p:txBody>
      </p:sp>
      <p:sp>
        <p:nvSpPr>
          <p:cNvPr id="123907" name="Rectangle 2">
            <a:extLst>
              <a:ext uri="{FF2B5EF4-FFF2-40B4-BE49-F238E27FC236}">
                <a16:creationId xmlns:a16="http://schemas.microsoft.com/office/drawing/2014/main" id="{18F5A8B9-1223-4103-945C-12CE7068A02F}"/>
              </a:ext>
            </a:extLst>
          </p:cNvPr>
          <p:cNvSpPr>
            <a:spLocks noGrp="1" noRot="1" noChangeAspect="1" noChangeArrowheads="1" noTextEdit="1"/>
          </p:cNvSpPr>
          <p:nvPr>
            <p:ph type="sldImg"/>
          </p:nvPr>
        </p:nvSpPr>
        <p:spPr>
          <a:solidFill>
            <a:srgbClr val="FFFFFF"/>
          </a:solidFill>
          <a:ln/>
        </p:spPr>
      </p:sp>
      <p:sp>
        <p:nvSpPr>
          <p:cNvPr id="123908" name="Rectangle 3">
            <a:extLst>
              <a:ext uri="{FF2B5EF4-FFF2-40B4-BE49-F238E27FC236}">
                <a16:creationId xmlns:a16="http://schemas.microsoft.com/office/drawing/2014/main" id="{6BD5156E-912B-4D4B-A5C9-281CB64B65B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C6736864-2A8E-4233-B171-1A60A1764889}"/>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84225" indent="-301625">
              <a:spcBef>
                <a:spcPct val="30000"/>
              </a:spcBef>
              <a:defRPr sz="1200">
                <a:solidFill>
                  <a:schemeClr val="tx1"/>
                </a:solidFill>
                <a:latin typeface="Times New Roman" panose="02020603050405020304" pitchFamily="18" charset="0"/>
              </a:defRPr>
            </a:lvl2pPr>
            <a:lvl3pPr marL="1208088" indent="-241300">
              <a:spcBef>
                <a:spcPct val="30000"/>
              </a:spcBef>
              <a:defRPr sz="1200">
                <a:solidFill>
                  <a:schemeClr val="tx1"/>
                </a:solidFill>
                <a:latin typeface="Times New Roman" panose="02020603050405020304" pitchFamily="18" charset="0"/>
              </a:defRPr>
            </a:lvl3pPr>
            <a:lvl4pPr marL="1690688" indent="-241300">
              <a:spcBef>
                <a:spcPct val="30000"/>
              </a:spcBef>
              <a:defRPr sz="1200">
                <a:solidFill>
                  <a:schemeClr val="tx1"/>
                </a:solidFill>
                <a:latin typeface="Times New Roman" panose="02020603050405020304" pitchFamily="18" charset="0"/>
              </a:defRPr>
            </a:lvl4pPr>
            <a:lvl5pPr marL="2174875" indent="-24130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7725BE3-5551-416D-A4DC-DBF661AA9A3A}" type="slidenum">
              <a:rPr lang="en-US" altLang="en-US" sz="1300"/>
              <a:pPr>
                <a:spcBef>
                  <a:spcPct val="0"/>
                </a:spcBef>
              </a:pPr>
              <a:t>8</a:t>
            </a:fld>
            <a:endParaRPr lang="en-US" altLang="en-US" sz="1300"/>
          </a:p>
        </p:txBody>
      </p:sp>
      <p:sp>
        <p:nvSpPr>
          <p:cNvPr id="49155" name="Rectangle 2">
            <a:extLst>
              <a:ext uri="{FF2B5EF4-FFF2-40B4-BE49-F238E27FC236}">
                <a16:creationId xmlns:a16="http://schemas.microsoft.com/office/drawing/2014/main" id="{E98477C6-3DB5-4242-B53F-9A2BB0B6BEE2}"/>
              </a:ext>
            </a:extLst>
          </p:cNvPr>
          <p:cNvSpPr>
            <a:spLocks noGrp="1" noRot="1" noChangeAspect="1" noChangeArrowheads="1" noTextEdit="1"/>
          </p:cNvSpPr>
          <p:nvPr>
            <p:ph type="sldImg"/>
          </p:nvPr>
        </p:nvSpPr>
        <p:spPr>
          <a:solidFill>
            <a:srgbClr val="FFFFFF"/>
          </a:solidFill>
          <a:ln/>
        </p:spPr>
      </p:sp>
      <p:sp>
        <p:nvSpPr>
          <p:cNvPr id="49156" name="Rectangle 3">
            <a:extLst>
              <a:ext uri="{FF2B5EF4-FFF2-40B4-BE49-F238E27FC236}">
                <a16:creationId xmlns:a16="http://schemas.microsoft.com/office/drawing/2014/main" id="{4D126543-34AA-4FDC-8E4E-4A7CA01DDD5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C941C557-52CC-4F38-96FB-F28107F64B68}"/>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784DB4C2-E599-4A6C-8318-BC63E4E98B68}" type="slidenum">
              <a:rPr lang="en-US" altLang="en-US" sz="1300"/>
              <a:pPr eaLnBrk="1" hangingPunct="1">
                <a:spcBef>
                  <a:spcPct val="0"/>
                </a:spcBef>
              </a:pPr>
              <a:t>71</a:t>
            </a:fld>
            <a:endParaRPr lang="en-US" altLang="en-US" sz="1300"/>
          </a:p>
        </p:txBody>
      </p:sp>
      <p:sp>
        <p:nvSpPr>
          <p:cNvPr id="124931" name="Rectangle 2">
            <a:extLst>
              <a:ext uri="{FF2B5EF4-FFF2-40B4-BE49-F238E27FC236}">
                <a16:creationId xmlns:a16="http://schemas.microsoft.com/office/drawing/2014/main" id="{C597A267-5CED-4397-97FB-7629FB3D04E6}"/>
              </a:ext>
            </a:extLst>
          </p:cNvPr>
          <p:cNvSpPr>
            <a:spLocks noGrp="1" noRot="1" noChangeAspect="1" noChangeArrowheads="1" noTextEdit="1"/>
          </p:cNvSpPr>
          <p:nvPr>
            <p:ph type="sldImg"/>
          </p:nvPr>
        </p:nvSpPr>
        <p:spPr>
          <a:solidFill>
            <a:srgbClr val="FFFFFF"/>
          </a:solidFill>
          <a:ln/>
        </p:spPr>
      </p:sp>
      <p:sp>
        <p:nvSpPr>
          <p:cNvPr id="124932" name="Rectangle 3">
            <a:extLst>
              <a:ext uri="{FF2B5EF4-FFF2-40B4-BE49-F238E27FC236}">
                <a16:creationId xmlns:a16="http://schemas.microsoft.com/office/drawing/2014/main" id="{E6A52498-D2F0-4B35-9D89-0E163FDEBC47}"/>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0C580A36-F69D-4345-9148-BAD2C0F2CBAA}"/>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0892845A-CF69-4886-A5BD-86521F83B339}" type="slidenum">
              <a:rPr lang="en-US" altLang="en-US" sz="1300"/>
              <a:pPr eaLnBrk="1" hangingPunct="1">
                <a:spcBef>
                  <a:spcPct val="0"/>
                </a:spcBef>
              </a:pPr>
              <a:t>72</a:t>
            </a:fld>
            <a:endParaRPr lang="en-US" altLang="en-US" sz="1300"/>
          </a:p>
        </p:txBody>
      </p:sp>
      <p:sp>
        <p:nvSpPr>
          <p:cNvPr id="125955" name="Rectangle 2">
            <a:extLst>
              <a:ext uri="{FF2B5EF4-FFF2-40B4-BE49-F238E27FC236}">
                <a16:creationId xmlns:a16="http://schemas.microsoft.com/office/drawing/2014/main" id="{44301F77-8C2C-4861-AFFC-523A3D8D8F81}"/>
              </a:ext>
            </a:extLst>
          </p:cNvPr>
          <p:cNvSpPr>
            <a:spLocks noGrp="1" noRot="1" noChangeAspect="1" noChangeArrowheads="1" noTextEdit="1"/>
          </p:cNvSpPr>
          <p:nvPr>
            <p:ph type="sldImg"/>
          </p:nvPr>
        </p:nvSpPr>
        <p:spPr>
          <a:solidFill>
            <a:srgbClr val="FFFFFF"/>
          </a:solidFill>
          <a:ln/>
        </p:spPr>
      </p:sp>
      <p:sp>
        <p:nvSpPr>
          <p:cNvPr id="125956" name="Rectangle 3">
            <a:extLst>
              <a:ext uri="{FF2B5EF4-FFF2-40B4-BE49-F238E27FC236}">
                <a16:creationId xmlns:a16="http://schemas.microsoft.com/office/drawing/2014/main" id="{43D2DCFD-C3E5-4279-9460-2D91A46FDBDD}"/>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49B1E6D2-0F23-4995-A44B-75A5F8E85B32}"/>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D9BAF4AC-4DA1-4CD6-B497-46A55BFA7252}" type="slidenum">
              <a:rPr lang="en-US" altLang="en-US" sz="1300"/>
              <a:pPr eaLnBrk="1" hangingPunct="1">
                <a:spcBef>
                  <a:spcPct val="0"/>
                </a:spcBef>
              </a:pPr>
              <a:t>73</a:t>
            </a:fld>
            <a:endParaRPr lang="en-US" altLang="en-US" sz="1300"/>
          </a:p>
        </p:txBody>
      </p:sp>
      <p:sp>
        <p:nvSpPr>
          <p:cNvPr id="126979" name="Rectangle 2">
            <a:extLst>
              <a:ext uri="{FF2B5EF4-FFF2-40B4-BE49-F238E27FC236}">
                <a16:creationId xmlns:a16="http://schemas.microsoft.com/office/drawing/2014/main" id="{F4694265-597F-492E-A9C7-2F439FBD931A}"/>
              </a:ext>
            </a:extLst>
          </p:cNvPr>
          <p:cNvSpPr>
            <a:spLocks noGrp="1" noRot="1" noChangeAspect="1" noChangeArrowheads="1" noTextEdit="1"/>
          </p:cNvSpPr>
          <p:nvPr>
            <p:ph type="sldImg"/>
          </p:nvPr>
        </p:nvSpPr>
        <p:spPr>
          <a:solidFill>
            <a:srgbClr val="FFFFFF"/>
          </a:solidFill>
          <a:ln/>
        </p:spPr>
      </p:sp>
      <p:sp>
        <p:nvSpPr>
          <p:cNvPr id="126980" name="Rectangle 3">
            <a:extLst>
              <a:ext uri="{FF2B5EF4-FFF2-40B4-BE49-F238E27FC236}">
                <a16:creationId xmlns:a16="http://schemas.microsoft.com/office/drawing/2014/main" id="{9DCFEBFD-5CF2-4ECF-9C77-3C4F016F315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636BA869-8D0C-46B9-84FF-4DB47E51A115}"/>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2C746CA8-A220-40F4-81CA-8A7AC10B9BCB}" type="slidenum">
              <a:rPr lang="en-US" altLang="en-US" sz="1300"/>
              <a:pPr eaLnBrk="1" hangingPunct="1">
                <a:spcBef>
                  <a:spcPct val="0"/>
                </a:spcBef>
              </a:pPr>
              <a:t>74</a:t>
            </a:fld>
            <a:endParaRPr lang="en-US" altLang="en-US" sz="1300"/>
          </a:p>
        </p:txBody>
      </p:sp>
      <p:sp>
        <p:nvSpPr>
          <p:cNvPr id="128003" name="Rectangle 2">
            <a:extLst>
              <a:ext uri="{FF2B5EF4-FFF2-40B4-BE49-F238E27FC236}">
                <a16:creationId xmlns:a16="http://schemas.microsoft.com/office/drawing/2014/main" id="{38ED7A7B-B89C-4D78-8829-1FF40429A4E5}"/>
              </a:ext>
            </a:extLst>
          </p:cNvPr>
          <p:cNvSpPr>
            <a:spLocks noGrp="1" noRot="1" noChangeAspect="1" noChangeArrowheads="1" noTextEdit="1"/>
          </p:cNvSpPr>
          <p:nvPr>
            <p:ph type="sldImg"/>
          </p:nvPr>
        </p:nvSpPr>
        <p:spPr>
          <a:solidFill>
            <a:srgbClr val="FFFFFF"/>
          </a:solidFill>
          <a:ln/>
        </p:spPr>
      </p:sp>
      <p:sp>
        <p:nvSpPr>
          <p:cNvPr id="128004" name="Rectangle 3">
            <a:extLst>
              <a:ext uri="{FF2B5EF4-FFF2-40B4-BE49-F238E27FC236}">
                <a16:creationId xmlns:a16="http://schemas.microsoft.com/office/drawing/2014/main" id="{C200882E-FC31-481A-8486-F7ECD2222EC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801605CA-DEE7-4D28-BDF7-D187A1DD4388}"/>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E9DA42F8-D9F7-4C57-B9DB-A9F20B0DD5A4}" type="slidenum">
              <a:rPr lang="en-US" altLang="en-US" sz="1300"/>
              <a:pPr eaLnBrk="1" hangingPunct="1">
                <a:spcBef>
                  <a:spcPct val="0"/>
                </a:spcBef>
              </a:pPr>
              <a:t>75</a:t>
            </a:fld>
            <a:endParaRPr lang="en-US" altLang="en-US" sz="1300"/>
          </a:p>
        </p:txBody>
      </p:sp>
      <p:sp>
        <p:nvSpPr>
          <p:cNvPr id="129027" name="Rectangle 2">
            <a:extLst>
              <a:ext uri="{FF2B5EF4-FFF2-40B4-BE49-F238E27FC236}">
                <a16:creationId xmlns:a16="http://schemas.microsoft.com/office/drawing/2014/main" id="{5AA710F4-8EA9-41F5-B58F-D04FE28267CA}"/>
              </a:ext>
            </a:extLst>
          </p:cNvPr>
          <p:cNvSpPr>
            <a:spLocks noGrp="1" noRot="1" noChangeAspect="1" noChangeArrowheads="1" noTextEdit="1"/>
          </p:cNvSpPr>
          <p:nvPr>
            <p:ph type="sldImg"/>
          </p:nvPr>
        </p:nvSpPr>
        <p:spPr>
          <a:solidFill>
            <a:srgbClr val="FFFFFF"/>
          </a:solidFill>
          <a:ln/>
        </p:spPr>
      </p:sp>
      <p:sp>
        <p:nvSpPr>
          <p:cNvPr id="129028" name="Rectangle 3">
            <a:extLst>
              <a:ext uri="{FF2B5EF4-FFF2-40B4-BE49-F238E27FC236}">
                <a16:creationId xmlns:a16="http://schemas.microsoft.com/office/drawing/2014/main" id="{588E14D5-903A-4901-A3C3-129AD84C338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C315E7C2-7E80-4CE1-828A-0131EF18693B}"/>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DEF189A6-0B96-4E2F-8C4E-6C812D95223E}" type="slidenum">
              <a:rPr lang="en-US" altLang="en-US" sz="1300"/>
              <a:pPr eaLnBrk="1" hangingPunct="1">
                <a:spcBef>
                  <a:spcPct val="0"/>
                </a:spcBef>
              </a:pPr>
              <a:t>76</a:t>
            </a:fld>
            <a:endParaRPr lang="en-US" altLang="en-US" sz="1300"/>
          </a:p>
        </p:txBody>
      </p:sp>
      <p:sp>
        <p:nvSpPr>
          <p:cNvPr id="130051" name="Rectangle 2">
            <a:extLst>
              <a:ext uri="{FF2B5EF4-FFF2-40B4-BE49-F238E27FC236}">
                <a16:creationId xmlns:a16="http://schemas.microsoft.com/office/drawing/2014/main" id="{DD6CBE08-A860-4647-8BE7-D4E9C2D32589}"/>
              </a:ext>
            </a:extLst>
          </p:cNvPr>
          <p:cNvSpPr>
            <a:spLocks noGrp="1" noRot="1" noChangeAspect="1" noChangeArrowheads="1" noTextEdit="1"/>
          </p:cNvSpPr>
          <p:nvPr>
            <p:ph type="sldImg"/>
          </p:nvPr>
        </p:nvSpPr>
        <p:spPr>
          <a:solidFill>
            <a:srgbClr val="FFFFFF"/>
          </a:solidFill>
          <a:ln/>
        </p:spPr>
      </p:sp>
      <p:sp>
        <p:nvSpPr>
          <p:cNvPr id="130052" name="Rectangle 3">
            <a:extLst>
              <a:ext uri="{FF2B5EF4-FFF2-40B4-BE49-F238E27FC236}">
                <a16:creationId xmlns:a16="http://schemas.microsoft.com/office/drawing/2014/main" id="{97948353-688F-469E-9AD8-C3D9A6AB8237}"/>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t>Largely formaldehyde from Internal Combustion Engines at landfills.  King George uses gas turbines, which are much less polluting, but this study assumed all use IC engines.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70D965F0-782E-4B45-9621-252633CC5C17}"/>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EDDC9897-A1D5-44C6-BF08-6309F9E095D7}" type="slidenum">
              <a:rPr lang="en-US" altLang="en-US" sz="1300"/>
              <a:pPr eaLnBrk="1" hangingPunct="1">
                <a:spcBef>
                  <a:spcPct val="0"/>
                </a:spcBef>
              </a:pPr>
              <a:t>77</a:t>
            </a:fld>
            <a:endParaRPr lang="en-US" altLang="en-US" sz="1300"/>
          </a:p>
        </p:txBody>
      </p:sp>
      <p:sp>
        <p:nvSpPr>
          <p:cNvPr id="131075" name="Rectangle 2">
            <a:extLst>
              <a:ext uri="{FF2B5EF4-FFF2-40B4-BE49-F238E27FC236}">
                <a16:creationId xmlns:a16="http://schemas.microsoft.com/office/drawing/2014/main" id="{254E4C12-758F-45DE-9DB5-40F739F78B25}"/>
              </a:ext>
            </a:extLst>
          </p:cNvPr>
          <p:cNvSpPr>
            <a:spLocks noGrp="1" noRot="1" noChangeAspect="1" noChangeArrowheads="1" noTextEdit="1"/>
          </p:cNvSpPr>
          <p:nvPr>
            <p:ph type="sldImg"/>
          </p:nvPr>
        </p:nvSpPr>
        <p:spPr>
          <a:solidFill>
            <a:srgbClr val="FFFFFF"/>
          </a:solidFill>
          <a:ln/>
        </p:spPr>
      </p:sp>
      <p:sp>
        <p:nvSpPr>
          <p:cNvPr id="131076" name="Rectangle 3">
            <a:extLst>
              <a:ext uri="{FF2B5EF4-FFF2-40B4-BE49-F238E27FC236}">
                <a16:creationId xmlns:a16="http://schemas.microsoft.com/office/drawing/2014/main" id="{BF0678A8-97B6-4F18-983B-2B1F9A7BAE50}"/>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7F706F4D-6754-4529-91A9-AFD7888E86C4}"/>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9BEF77ED-231E-4F5E-BD88-19572F1FCBD0}" type="slidenum">
              <a:rPr lang="en-US" altLang="en-US" sz="1300"/>
              <a:pPr eaLnBrk="1" hangingPunct="1">
                <a:spcBef>
                  <a:spcPct val="0"/>
                </a:spcBef>
              </a:pPr>
              <a:t>78</a:t>
            </a:fld>
            <a:endParaRPr lang="en-US" altLang="en-US" sz="1300"/>
          </a:p>
        </p:txBody>
      </p:sp>
      <p:sp>
        <p:nvSpPr>
          <p:cNvPr id="132099" name="Rectangle 2">
            <a:extLst>
              <a:ext uri="{FF2B5EF4-FFF2-40B4-BE49-F238E27FC236}">
                <a16:creationId xmlns:a16="http://schemas.microsoft.com/office/drawing/2014/main" id="{0367057B-DC97-498A-B80E-F8CB43B5C180}"/>
              </a:ext>
            </a:extLst>
          </p:cNvPr>
          <p:cNvSpPr>
            <a:spLocks noGrp="1" noRot="1" noChangeAspect="1" noChangeArrowheads="1" noTextEdit="1"/>
          </p:cNvSpPr>
          <p:nvPr>
            <p:ph type="sldImg"/>
          </p:nvPr>
        </p:nvSpPr>
        <p:spPr>
          <a:solidFill>
            <a:srgbClr val="FFFFFF"/>
          </a:solidFill>
          <a:ln/>
        </p:spPr>
      </p:sp>
      <p:sp>
        <p:nvSpPr>
          <p:cNvPr id="132100" name="Rectangle 3">
            <a:extLst>
              <a:ext uri="{FF2B5EF4-FFF2-40B4-BE49-F238E27FC236}">
                <a16:creationId xmlns:a16="http://schemas.microsoft.com/office/drawing/2014/main" id="{C0649238-83CA-4C18-B3B2-BB22EB7A795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BD0D929D-21E0-49A8-BF5D-145D346EFC54}"/>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D4CAB743-678F-4B91-BC30-70B5E67AC9FF}" type="slidenum">
              <a:rPr lang="en-US" altLang="en-US" sz="1300"/>
              <a:pPr eaLnBrk="1" hangingPunct="1">
                <a:spcBef>
                  <a:spcPct val="0"/>
                </a:spcBef>
              </a:pPr>
              <a:t>79</a:t>
            </a:fld>
            <a:endParaRPr lang="en-US" altLang="en-US" sz="1300"/>
          </a:p>
        </p:txBody>
      </p:sp>
      <p:sp>
        <p:nvSpPr>
          <p:cNvPr id="133123" name="Rectangle 2">
            <a:extLst>
              <a:ext uri="{FF2B5EF4-FFF2-40B4-BE49-F238E27FC236}">
                <a16:creationId xmlns:a16="http://schemas.microsoft.com/office/drawing/2014/main" id="{B29C96B0-0F9E-4C1F-BEF9-A377A37639BB}"/>
              </a:ext>
            </a:extLst>
          </p:cNvPr>
          <p:cNvSpPr>
            <a:spLocks noGrp="1" noRot="1" noChangeAspect="1" noChangeArrowheads="1" noTextEdit="1"/>
          </p:cNvSpPr>
          <p:nvPr>
            <p:ph type="sldImg"/>
          </p:nvPr>
        </p:nvSpPr>
        <p:spPr>
          <a:solidFill>
            <a:srgbClr val="FFFFFF"/>
          </a:solidFill>
          <a:ln/>
        </p:spPr>
      </p:sp>
      <p:sp>
        <p:nvSpPr>
          <p:cNvPr id="133124" name="Rectangle 3">
            <a:extLst>
              <a:ext uri="{FF2B5EF4-FFF2-40B4-BE49-F238E27FC236}">
                <a16:creationId xmlns:a16="http://schemas.microsoft.com/office/drawing/2014/main" id="{1C28C6E9-ECE3-48D3-A359-E4427C2FF029}"/>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67B72C09-8B42-4BA5-87A7-25FE662B1277}"/>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8817E022-3424-432B-A5EB-9B4A1E44ACF2}" type="slidenum">
              <a:rPr lang="en-US" altLang="en-US" sz="1300"/>
              <a:pPr eaLnBrk="1" hangingPunct="1">
                <a:spcBef>
                  <a:spcPct val="0"/>
                </a:spcBef>
              </a:pPr>
              <a:t>80</a:t>
            </a:fld>
            <a:endParaRPr lang="en-US" altLang="en-US" sz="1300"/>
          </a:p>
        </p:txBody>
      </p:sp>
      <p:sp>
        <p:nvSpPr>
          <p:cNvPr id="134147" name="Rectangle 2">
            <a:extLst>
              <a:ext uri="{FF2B5EF4-FFF2-40B4-BE49-F238E27FC236}">
                <a16:creationId xmlns:a16="http://schemas.microsoft.com/office/drawing/2014/main" id="{02481DF9-F9D8-4688-B256-7014E16E963A}"/>
              </a:ext>
            </a:extLst>
          </p:cNvPr>
          <p:cNvSpPr>
            <a:spLocks noGrp="1" noRot="1" noChangeAspect="1" noChangeArrowheads="1" noTextEdit="1"/>
          </p:cNvSpPr>
          <p:nvPr>
            <p:ph type="sldImg"/>
          </p:nvPr>
        </p:nvSpPr>
        <p:spPr>
          <a:solidFill>
            <a:srgbClr val="FFFFFF"/>
          </a:solidFill>
          <a:ln/>
        </p:spPr>
      </p:sp>
      <p:sp>
        <p:nvSpPr>
          <p:cNvPr id="134148" name="Rectangle 3">
            <a:extLst>
              <a:ext uri="{FF2B5EF4-FFF2-40B4-BE49-F238E27FC236}">
                <a16:creationId xmlns:a16="http://schemas.microsoft.com/office/drawing/2014/main" id="{E7B40C84-37B0-4FD6-8F4F-9B5D7BFFBD2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80FF9533-2E58-4902-AFE5-171A04B3EC0E}"/>
              </a:ext>
            </a:extLst>
          </p:cNvPr>
          <p:cNvSpPr>
            <a:spLocks noGrp="1" noRot="1" noChangeAspect="1" noTextEdit="1"/>
          </p:cNvSpPr>
          <p:nvPr>
            <p:ph type="sldImg"/>
          </p:nvPr>
        </p:nvSpPr>
        <p:spPr>
          <a:ln/>
        </p:spPr>
      </p:sp>
      <p:sp>
        <p:nvSpPr>
          <p:cNvPr id="96259" name="Notes Placeholder 2">
            <a:extLst>
              <a:ext uri="{FF2B5EF4-FFF2-40B4-BE49-F238E27FC236}">
                <a16:creationId xmlns:a16="http://schemas.microsoft.com/office/drawing/2014/main" id="{51950460-629D-415B-88A1-D92C2354B000}"/>
              </a:ext>
            </a:extLst>
          </p:cNvPr>
          <p:cNvSpPr>
            <a:spLocks noGrp="1"/>
          </p:cNvSpPr>
          <p:nvPr>
            <p:ph type="body" idx="1"/>
          </p:nvPr>
        </p:nvSpPr>
        <p:spPr>
          <a:noFill/>
        </p:spPr>
        <p:txBody>
          <a:bodyPr/>
          <a:lstStyle/>
          <a:p>
            <a:r>
              <a:rPr lang="en-US" altLang="en-US"/>
              <a:t>Defined and regulated as incinerators, even if they’re producing energy, or using two-stage gasification, pyrolysis or plasma processes.  See U.S. EPA and EU definitions at bottom of http://www.energyjustice.net/incineration</a:t>
            </a:r>
          </a:p>
        </p:txBody>
      </p:sp>
      <p:sp>
        <p:nvSpPr>
          <p:cNvPr id="4" name="Slide Number Placeholder 3">
            <a:extLst>
              <a:ext uri="{FF2B5EF4-FFF2-40B4-BE49-F238E27FC236}">
                <a16:creationId xmlns:a16="http://schemas.microsoft.com/office/drawing/2014/main" id="{390D04B1-CBBA-465F-B5F6-1955CB70421F}"/>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1BF52C52-7725-4C35-9009-6BA4510DD4D1}" type="slidenum">
              <a:rPr lang="en-US" altLang="en-US" sz="1300"/>
              <a:pPr eaLnBrk="1" hangingPunct="1"/>
              <a:t>9</a:t>
            </a:fld>
            <a:endParaRPr lang="en-US" altLang="en-US" sz="13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4A3E0F57-4D5D-4F97-8A8B-441B3DA3CE7D}"/>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C70A1DC4-27F5-4067-9DFC-86A95FD00B13}" type="slidenum">
              <a:rPr lang="en-US" altLang="en-US" sz="1300"/>
              <a:pPr eaLnBrk="1" hangingPunct="1">
                <a:spcBef>
                  <a:spcPct val="0"/>
                </a:spcBef>
              </a:pPr>
              <a:t>81</a:t>
            </a:fld>
            <a:endParaRPr lang="en-US" altLang="en-US" sz="1300"/>
          </a:p>
        </p:txBody>
      </p:sp>
      <p:sp>
        <p:nvSpPr>
          <p:cNvPr id="135171" name="Rectangle 2">
            <a:extLst>
              <a:ext uri="{FF2B5EF4-FFF2-40B4-BE49-F238E27FC236}">
                <a16:creationId xmlns:a16="http://schemas.microsoft.com/office/drawing/2014/main" id="{D80159ED-7B41-4F1F-9BEF-485BACD8DFDA}"/>
              </a:ext>
            </a:extLst>
          </p:cNvPr>
          <p:cNvSpPr>
            <a:spLocks noGrp="1" noRot="1" noChangeAspect="1" noChangeArrowheads="1" noTextEdit="1"/>
          </p:cNvSpPr>
          <p:nvPr>
            <p:ph type="sldImg"/>
          </p:nvPr>
        </p:nvSpPr>
        <p:spPr>
          <a:solidFill>
            <a:srgbClr val="FFFFFF"/>
          </a:solidFill>
          <a:ln/>
        </p:spPr>
      </p:sp>
      <p:sp>
        <p:nvSpPr>
          <p:cNvPr id="135172" name="Rectangle 3">
            <a:extLst>
              <a:ext uri="{FF2B5EF4-FFF2-40B4-BE49-F238E27FC236}">
                <a16:creationId xmlns:a16="http://schemas.microsoft.com/office/drawing/2014/main" id="{78A332F8-749B-4715-A5DF-CE1D456F0D0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F76EB759-945A-4CF4-BCC5-609CA1339B7D}"/>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754DE5DD-74D7-4700-9FFF-1EC5A8BC52C2}" type="slidenum">
              <a:rPr lang="en-US" altLang="en-US" sz="1300"/>
              <a:pPr eaLnBrk="1" hangingPunct="1">
                <a:spcBef>
                  <a:spcPct val="0"/>
                </a:spcBef>
              </a:pPr>
              <a:t>82</a:t>
            </a:fld>
            <a:endParaRPr lang="en-US" altLang="en-US" sz="1300"/>
          </a:p>
        </p:txBody>
      </p:sp>
      <p:sp>
        <p:nvSpPr>
          <p:cNvPr id="136195" name="Rectangle 2">
            <a:extLst>
              <a:ext uri="{FF2B5EF4-FFF2-40B4-BE49-F238E27FC236}">
                <a16:creationId xmlns:a16="http://schemas.microsoft.com/office/drawing/2014/main" id="{013BD63F-CF19-4157-AE40-9476E276EA17}"/>
              </a:ext>
            </a:extLst>
          </p:cNvPr>
          <p:cNvSpPr>
            <a:spLocks noGrp="1" noRot="1" noChangeAspect="1" noChangeArrowheads="1" noTextEdit="1"/>
          </p:cNvSpPr>
          <p:nvPr>
            <p:ph type="sldImg"/>
          </p:nvPr>
        </p:nvSpPr>
        <p:spPr>
          <a:solidFill>
            <a:srgbClr val="FFFFFF"/>
          </a:solidFill>
          <a:ln/>
        </p:spPr>
      </p:sp>
      <p:sp>
        <p:nvSpPr>
          <p:cNvPr id="136196" name="Rectangle 3">
            <a:extLst>
              <a:ext uri="{FF2B5EF4-FFF2-40B4-BE49-F238E27FC236}">
                <a16:creationId xmlns:a16="http://schemas.microsoft.com/office/drawing/2014/main" id="{8DC34645-7A5F-42E6-84C3-CE44C3251AA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6125DCE9-AC9A-4EFB-B0E4-80115E486187}"/>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1B7FE528-0E11-4700-A65B-6A12C501BC29}" type="slidenum">
              <a:rPr lang="en-US" altLang="en-US" sz="1300"/>
              <a:pPr eaLnBrk="1" hangingPunct="1">
                <a:spcBef>
                  <a:spcPct val="0"/>
                </a:spcBef>
              </a:pPr>
              <a:t>83</a:t>
            </a:fld>
            <a:endParaRPr lang="en-US" altLang="en-US" sz="1300"/>
          </a:p>
        </p:txBody>
      </p:sp>
      <p:sp>
        <p:nvSpPr>
          <p:cNvPr id="137219" name="Rectangle 2">
            <a:extLst>
              <a:ext uri="{FF2B5EF4-FFF2-40B4-BE49-F238E27FC236}">
                <a16:creationId xmlns:a16="http://schemas.microsoft.com/office/drawing/2014/main" id="{64FDC3AC-7811-4986-A993-36E1055815AD}"/>
              </a:ext>
            </a:extLst>
          </p:cNvPr>
          <p:cNvSpPr>
            <a:spLocks noGrp="1" noRot="1" noChangeAspect="1" noChangeArrowheads="1" noTextEdit="1"/>
          </p:cNvSpPr>
          <p:nvPr>
            <p:ph type="sldImg"/>
          </p:nvPr>
        </p:nvSpPr>
        <p:spPr>
          <a:solidFill>
            <a:srgbClr val="FFFFFF"/>
          </a:solidFill>
          <a:ln/>
        </p:spPr>
      </p:sp>
      <p:sp>
        <p:nvSpPr>
          <p:cNvPr id="137220" name="Rectangle 3">
            <a:extLst>
              <a:ext uri="{FF2B5EF4-FFF2-40B4-BE49-F238E27FC236}">
                <a16:creationId xmlns:a16="http://schemas.microsoft.com/office/drawing/2014/main" id="{47AF47FC-7340-4558-BC57-16F76AAA07D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6ABF44DB-93A4-4B02-9708-A99264863F62}"/>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84225" indent="-301625">
              <a:spcBef>
                <a:spcPct val="30000"/>
              </a:spcBef>
              <a:defRPr sz="1200">
                <a:solidFill>
                  <a:schemeClr val="tx1"/>
                </a:solidFill>
                <a:latin typeface="Times New Roman" panose="02020603050405020304" pitchFamily="18" charset="0"/>
              </a:defRPr>
            </a:lvl2pPr>
            <a:lvl3pPr marL="1208088" indent="-241300">
              <a:spcBef>
                <a:spcPct val="30000"/>
              </a:spcBef>
              <a:defRPr sz="1200">
                <a:solidFill>
                  <a:schemeClr val="tx1"/>
                </a:solidFill>
                <a:latin typeface="Times New Roman" panose="02020603050405020304" pitchFamily="18" charset="0"/>
              </a:defRPr>
            </a:lvl3pPr>
            <a:lvl4pPr marL="1690688" indent="-241300">
              <a:spcBef>
                <a:spcPct val="30000"/>
              </a:spcBef>
              <a:defRPr sz="1200">
                <a:solidFill>
                  <a:schemeClr val="tx1"/>
                </a:solidFill>
                <a:latin typeface="Times New Roman" panose="02020603050405020304" pitchFamily="18" charset="0"/>
              </a:defRPr>
            </a:lvl4pPr>
            <a:lvl5pPr marL="2174875" indent="-24130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1133E06-23BA-4615-AB93-3DA8938A7842}" type="slidenum">
              <a:rPr lang="en-US" altLang="en-US" sz="1300"/>
              <a:pPr>
                <a:spcBef>
                  <a:spcPct val="0"/>
                </a:spcBef>
              </a:pPr>
              <a:t>85</a:t>
            </a:fld>
            <a:endParaRPr lang="en-US" altLang="en-US" sz="1300"/>
          </a:p>
        </p:txBody>
      </p:sp>
      <p:sp>
        <p:nvSpPr>
          <p:cNvPr id="148483" name="Rectangle 2">
            <a:extLst>
              <a:ext uri="{FF2B5EF4-FFF2-40B4-BE49-F238E27FC236}">
                <a16:creationId xmlns:a16="http://schemas.microsoft.com/office/drawing/2014/main" id="{F4CDF2B9-5961-4310-83B3-716C7696409D}"/>
              </a:ext>
            </a:extLst>
          </p:cNvPr>
          <p:cNvSpPr>
            <a:spLocks noGrp="1" noRot="1" noChangeAspect="1" noChangeArrowheads="1" noTextEdit="1"/>
          </p:cNvSpPr>
          <p:nvPr>
            <p:ph type="sldImg"/>
          </p:nvPr>
        </p:nvSpPr>
        <p:spPr>
          <a:solidFill>
            <a:srgbClr val="FFFFFF"/>
          </a:solidFill>
          <a:ln/>
        </p:spPr>
      </p:sp>
      <p:sp>
        <p:nvSpPr>
          <p:cNvPr id="148484" name="Rectangle 3">
            <a:extLst>
              <a:ext uri="{FF2B5EF4-FFF2-40B4-BE49-F238E27FC236}">
                <a16:creationId xmlns:a16="http://schemas.microsoft.com/office/drawing/2014/main" id="{6BB46339-1423-4B28-9B21-1105077DD3D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BA87AFAD-7185-46E9-AC62-B9CEB3496695}"/>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84225" indent="-301625">
              <a:spcBef>
                <a:spcPct val="30000"/>
              </a:spcBef>
              <a:defRPr sz="1200">
                <a:solidFill>
                  <a:schemeClr val="tx1"/>
                </a:solidFill>
                <a:latin typeface="Times New Roman" panose="02020603050405020304" pitchFamily="18" charset="0"/>
              </a:defRPr>
            </a:lvl2pPr>
            <a:lvl3pPr marL="1208088" indent="-241300">
              <a:spcBef>
                <a:spcPct val="30000"/>
              </a:spcBef>
              <a:defRPr sz="1200">
                <a:solidFill>
                  <a:schemeClr val="tx1"/>
                </a:solidFill>
                <a:latin typeface="Times New Roman" panose="02020603050405020304" pitchFamily="18" charset="0"/>
              </a:defRPr>
            </a:lvl3pPr>
            <a:lvl4pPr marL="1690688" indent="-241300">
              <a:spcBef>
                <a:spcPct val="30000"/>
              </a:spcBef>
              <a:defRPr sz="1200">
                <a:solidFill>
                  <a:schemeClr val="tx1"/>
                </a:solidFill>
                <a:latin typeface="Times New Roman" panose="02020603050405020304" pitchFamily="18" charset="0"/>
              </a:defRPr>
            </a:lvl4pPr>
            <a:lvl5pPr marL="2174875" indent="-24130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E2DE8DC-8815-4143-9298-FFD5088D4B4F}" type="slidenum">
              <a:rPr lang="en-US" altLang="en-US" sz="1300"/>
              <a:pPr>
                <a:spcBef>
                  <a:spcPct val="0"/>
                </a:spcBef>
              </a:pPr>
              <a:t>86</a:t>
            </a:fld>
            <a:endParaRPr lang="en-US" altLang="en-US" sz="1300"/>
          </a:p>
        </p:txBody>
      </p:sp>
      <p:sp>
        <p:nvSpPr>
          <p:cNvPr id="152579" name="Rectangle 2">
            <a:extLst>
              <a:ext uri="{FF2B5EF4-FFF2-40B4-BE49-F238E27FC236}">
                <a16:creationId xmlns:a16="http://schemas.microsoft.com/office/drawing/2014/main" id="{13B5966C-1302-4EE7-9C61-54DF27DD26FB}"/>
              </a:ext>
            </a:extLst>
          </p:cNvPr>
          <p:cNvSpPr>
            <a:spLocks noGrp="1" noRot="1" noChangeAspect="1" noChangeArrowheads="1" noTextEdit="1"/>
          </p:cNvSpPr>
          <p:nvPr>
            <p:ph type="sldImg"/>
          </p:nvPr>
        </p:nvSpPr>
        <p:spPr>
          <a:solidFill>
            <a:srgbClr val="FFFFFF"/>
          </a:solidFill>
          <a:ln/>
        </p:spPr>
      </p:sp>
      <p:sp>
        <p:nvSpPr>
          <p:cNvPr id="152580" name="Rectangle 3">
            <a:extLst>
              <a:ext uri="{FF2B5EF4-FFF2-40B4-BE49-F238E27FC236}">
                <a16:creationId xmlns:a16="http://schemas.microsoft.com/office/drawing/2014/main" id="{5CA45650-8F09-4400-85A5-9B01C727A8D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t>https://archive.epa.gov/epawaste/nonhaz/municipal/web/html/airem.html</a:t>
            </a:r>
          </a:p>
        </p:txBody>
      </p:sp>
    </p:spTree>
    <p:extLst>
      <p:ext uri="{BB962C8B-B14F-4D97-AF65-F5344CB8AC3E}">
        <p14:creationId xmlns:p14="http://schemas.microsoft.com/office/powerpoint/2010/main" val="34321728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a:extLst>
              <a:ext uri="{FF2B5EF4-FFF2-40B4-BE49-F238E27FC236}">
                <a16:creationId xmlns:a16="http://schemas.microsoft.com/office/drawing/2014/main" id="{AD952866-A593-42E6-9C8A-E066010EC28E}"/>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84225" indent="-301625">
              <a:spcBef>
                <a:spcPct val="30000"/>
              </a:spcBef>
              <a:defRPr sz="1200">
                <a:solidFill>
                  <a:schemeClr val="tx1"/>
                </a:solidFill>
                <a:latin typeface="Times New Roman" panose="02020603050405020304" pitchFamily="18" charset="0"/>
              </a:defRPr>
            </a:lvl2pPr>
            <a:lvl3pPr marL="1208088" indent="-241300">
              <a:spcBef>
                <a:spcPct val="30000"/>
              </a:spcBef>
              <a:defRPr sz="1200">
                <a:solidFill>
                  <a:schemeClr val="tx1"/>
                </a:solidFill>
                <a:latin typeface="Times New Roman" panose="02020603050405020304" pitchFamily="18" charset="0"/>
              </a:defRPr>
            </a:lvl3pPr>
            <a:lvl4pPr marL="1690688" indent="-241300">
              <a:spcBef>
                <a:spcPct val="30000"/>
              </a:spcBef>
              <a:defRPr sz="1200">
                <a:solidFill>
                  <a:schemeClr val="tx1"/>
                </a:solidFill>
                <a:latin typeface="Times New Roman" panose="02020603050405020304" pitchFamily="18" charset="0"/>
              </a:defRPr>
            </a:lvl4pPr>
            <a:lvl5pPr marL="2174875" indent="-24130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BE9FD3-6EF3-4108-B9DC-3664C085795C}" type="slidenum">
              <a:rPr lang="en-US" altLang="en-US" sz="1300"/>
              <a:pPr>
                <a:spcBef>
                  <a:spcPct val="0"/>
                </a:spcBef>
              </a:pPr>
              <a:t>87</a:t>
            </a:fld>
            <a:endParaRPr lang="en-US" altLang="en-US" sz="1300"/>
          </a:p>
        </p:txBody>
      </p:sp>
      <p:sp>
        <p:nvSpPr>
          <p:cNvPr id="154627" name="Rectangle 2">
            <a:extLst>
              <a:ext uri="{FF2B5EF4-FFF2-40B4-BE49-F238E27FC236}">
                <a16:creationId xmlns:a16="http://schemas.microsoft.com/office/drawing/2014/main" id="{682E5F80-B86D-4325-BF79-D9BBCA9BD54B}"/>
              </a:ext>
            </a:extLst>
          </p:cNvPr>
          <p:cNvSpPr>
            <a:spLocks noGrp="1" noRot="1" noChangeAspect="1" noChangeArrowheads="1" noTextEdit="1"/>
          </p:cNvSpPr>
          <p:nvPr>
            <p:ph type="sldImg"/>
          </p:nvPr>
        </p:nvSpPr>
        <p:spPr>
          <a:solidFill>
            <a:srgbClr val="FFFFFF"/>
          </a:solidFill>
          <a:ln/>
        </p:spPr>
      </p:sp>
      <p:sp>
        <p:nvSpPr>
          <p:cNvPr id="154628" name="Rectangle 3">
            <a:extLst>
              <a:ext uri="{FF2B5EF4-FFF2-40B4-BE49-F238E27FC236}">
                <a16:creationId xmlns:a16="http://schemas.microsoft.com/office/drawing/2014/main" id="{A8109325-2167-45F0-85E0-C47D845E0F20}"/>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t>All from </a:t>
            </a:r>
            <a:r>
              <a:rPr lang="en-US" altLang="en-US" u="sng">
                <a:hlinkClick r:id="rId3"/>
              </a:rPr>
              <a:t>https://ghgdata.epa.gov/ghgp/main.do</a:t>
            </a:r>
            <a:br>
              <a:rPr lang="en-US" altLang="en-US" u="sng"/>
            </a:br>
            <a:br>
              <a:rPr lang="en-US" altLang="en-US" u="sng"/>
            </a:br>
            <a:r>
              <a:rPr lang="en-US" altLang="en-US"/>
              <a:t>Covanta        327,236 2015 metric tons CO2e </a:t>
            </a:r>
            <a:r>
              <a:rPr lang="en-US" altLang="en-US" u="sng">
                <a:hlinkClick r:id="rId4"/>
              </a:rPr>
              <a:t>https://ghgdata.epa.gov/ghgp/service/facilityDetail/2015?id=1006177&amp;ds=E&amp;et=&amp;popup=true</a:t>
            </a:r>
            <a:endParaRPr lang="en-US" altLang="en-US"/>
          </a:p>
          <a:p>
            <a:pPr eaLnBrk="1" hangingPunct="1"/>
            <a:r>
              <a:rPr lang="en-US" altLang="en-US"/>
              <a:t>King George Landfill        295,880 2015 metric tons CO2e </a:t>
            </a:r>
            <a:r>
              <a:rPr lang="en-US" altLang="en-US" u="sng">
                <a:hlinkClick r:id="rId5"/>
              </a:rPr>
              <a:t>https://ghgdata.epa.gov/ghgp/service/facilityDetail/2015?id=1007674&amp;ds=E&amp;et=&amp;popup=true</a:t>
            </a:r>
            <a:r>
              <a:rPr lang="en-US" altLang="en-US"/>
              <a:t> Middle Peninsula Landfill        119,041 2015 metric tons CO2e </a:t>
            </a:r>
            <a:r>
              <a:rPr lang="en-US" altLang="en-US" u="sng">
                <a:hlinkClick r:id="rId6"/>
              </a:rPr>
              <a:t>https://ghgdata.epa.gov/ghgp/service/facilityDetail/2015?id=1007635&amp;ds=E&amp;et=&amp;popup=true</a:t>
            </a:r>
            <a:r>
              <a:rPr lang="en-US" altLang="en-US"/>
              <a:t> Charles City Landfill           71,668 2015 metric tons CO2e </a:t>
            </a:r>
            <a:r>
              <a:rPr lang="en-US" altLang="en-US" u="sng">
                <a:hlinkClick r:id="rId7"/>
              </a:rPr>
              <a:t>https://ghgdata.epa.gov/ghgp/service/facilityDetail/2015?id=1007583&amp;ds=E&amp;et=&amp;popup=true</a:t>
            </a:r>
            <a:endParaRPr lang="en-US" altLang="en-US"/>
          </a:p>
        </p:txBody>
      </p:sp>
    </p:spTree>
    <p:extLst>
      <p:ext uri="{BB962C8B-B14F-4D97-AF65-F5344CB8AC3E}">
        <p14:creationId xmlns:p14="http://schemas.microsoft.com/office/powerpoint/2010/main" val="14535934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CA55C502-01F3-4B41-BD9A-1C5856682B1F}"/>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84225" indent="-301625">
              <a:spcBef>
                <a:spcPct val="30000"/>
              </a:spcBef>
              <a:defRPr sz="1200">
                <a:solidFill>
                  <a:schemeClr val="tx1"/>
                </a:solidFill>
                <a:latin typeface="Times New Roman" panose="02020603050405020304" pitchFamily="18" charset="0"/>
              </a:defRPr>
            </a:lvl2pPr>
            <a:lvl3pPr marL="1208088" indent="-241300">
              <a:spcBef>
                <a:spcPct val="30000"/>
              </a:spcBef>
              <a:defRPr sz="1200">
                <a:solidFill>
                  <a:schemeClr val="tx1"/>
                </a:solidFill>
                <a:latin typeface="Times New Roman" panose="02020603050405020304" pitchFamily="18" charset="0"/>
              </a:defRPr>
            </a:lvl3pPr>
            <a:lvl4pPr marL="1690688" indent="-241300">
              <a:spcBef>
                <a:spcPct val="30000"/>
              </a:spcBef>
              <a:defRPr sz="1200">
                <a:solidFill>
                  <a:schemeClr val="tx1"/>
                </a:solidFill>
                <a:latin typeface="Times New Roman" panose="02020603050405020304" pitchFamily="18" charset="0"/>
              </a:defRPr>
            </a:lvl4pPr>
            <a:lvl5pPr marL="2174875" indent="-24130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92DD094-80DC-4F61-AD4C-358B064FE28D}" type="slidenum">
              <a:rPr lang="en-US" altLang="en-US" sz="1300"/>
              <a:pPr>
                <a:spcBef>
                  <a:spcPct val="0"/>
                </a:spcBef>
              </a:pPr>
              <a:t>88</a:t>
            </a:fld>
            <a:endParaRPr lang="en-US" altLang="en-US" sz="1300"/>
          </a:p>
        </p:txBody>
      </p:sp>
      <p:sp>
        <p:nvSpPr>
          <p:cNvPr id="156675" name="Rectangle 2">
            <a:extLst>
              <a:ext uri="{FF2B5EF4-FFF2-40B4-BE49-F238E27FC236}">
                <a16:creationId xmlns:a16="http://schemas.microsoft.com/office/drawing/2014/main" id="{722A6917-46C9-4BF4-BB88-A33E75BD3B3B}"/>
              </a:ext>
            </a:extLst>
          </p:cNvPr>
          <p:cNvSpPr>
            <a:spLocks noGrp="1" noRot="1" noChangeAspect="1" noChangeArrowheads="1" noTextEdit="1"/>
          </p:cNvSpPr>
          <p:nvPr>
            <p:ph type="sldImg"/>
          </p:nvPr>
        </p:nvSpPr>
        <p:spPr>
          <a:solidFill>
            <a:srgbClr val="FFFFFF"/>
          </a:solidFill>
          <a:ln/>
        </p:spPr>
      </p:sp>
      <p:sp>
        <p:nvSpPr>
          <p:cNvPr id="156676" name="Rectangle 3">
            <a:extLst>
              <a:ext uri="{FF2B5EF4-FFF2-40B4-BE49-F238E27FC236}">
                <a16:creationId xmlns:a16="http://schemas.microsoft.com/office/drawing/2014/main" id="{DE84A777-A84B-48B4-9917-B94D44CE77E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7393447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9923453E-407F-48A3-8236-FA0A3126711A}"/>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BC4E241-ABE7-4606-875B-BECE5A00A530}" type="slidenum">
              <a:rPr lang="en-US" altLang="en-US" smtClean="0"/>
              <a:pPr>
                <a:spcBef>
                  <a:spcPct val="0"/>
                </a:spcBef>
              </a:pPr>
              <a:t>92</a:t>
            </a:fld>
            <a:endParaRPr lang="en-US" altLang="en-US"/>
          </a:p>
        </p:txBody>
      </p:sp>
      <p:sp>
        <p:nvSpPr>
          <p:cNvPr id="69635" name="Rectangle 2">
            <a:extLst>
              <a:ext uri="{FF2B5EF4-FFF2-40B4-BE49-F238E27FC236}">
                <a16:creationId xmlns:a16="http://schemas.microsoft.com/office/drawing/2014/main" id="{86955BAC-4DE4-4BEF-8C70-E84A14879A32}"/>
              </a:ext>
            </a:extLst>
          </p:cNvPr>
          <p:cNvSpPr>
            <a:spLocks noGrp="1" noRot="1" noChangeAspect="1" noChangeArrowheads="1" noTextEdit="1"/>
          </p:cNvSpPr>
          <p:nvPr>
            <p:ph type="sldImg"/>
          </p:nvPr>
        </p:nvSpPr>
        <p:spPr>
          <a:solidFill>
            <a:srgbClr val="FFFFFF"/>
          </a:solidFill>
          <a:ln/>
        </p:spPr>
      </p:sp>
      <p:sp>
        <p:nvSpPr>
          <p:cNvPr id="69636" name="Rectangle 3">
            <a:extLst>
              <a:ext uri="{FF2B5EF4-FFF2-40B4-BE49-F238E27FC236}">
                <a16:creationId xmlns:a16="http://schemas.microsoft.com/office/drawing/2014/main" id="{5C5CAAD4-0562-4DE5-A621-F09C0363BE1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a:extLst>
              <a:ext uri="{FF2B5EF4-FFF2-40B4-BE49-F238E27FC236}">
                <a16:creationId xmlns:a16="http://schemas.microsoft.com/office/drawing/2014/main" id="{3DC93EFF-9222-4761-9D50-841295FC39B1}"/>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84225" indent="-301625">
              <a:spcBef>
                <a:spcPct val="30000"/>
              </a:spcBef>
              <a:defRPr sz="1200">
                <a:solidFill>
                  <a:schemeClr val="tx1"/>
                </a:solidFill>
                <a:latin typeface="Times New Roman" panose="02020603050405020304" pitchFamily="18" charset="0"/>
              </a:defRPr>
            </a:lvl2pPr>
            <a:lvl3pPr marL="1208088" indent="-241300">
              <a:spcBef>
                <a:spcPct val="30000"/>
              </a:spcBef>
              <a:defRPr sz="1200">
                <a:solidFill>
                  <a:schemeClr val="tx1"/>
                </a:solidFill>
                <a:latin typeface="Times New Roman" panose="02020603050405020304" pitchFamily="18" charset="0"/>
              </a:defRPr>
            </a:lvl3pPr>
            <a:lvl4pPr marL="1690688" indent="-241300">
              <a:spcBef>
                <a:spcPct val="30000"/>
              </a:spcBef>
              <a:defRPr sz="1200">
                <a:solidFill>
                  <a:schemeClr val="tx1"/>
                </a:solidFill>
                <a:latin typeface="Times New Roman" panose="02020603050405020304" pitchFamily="18" charset="0"/>
              </a:defRPr>
            </a:lvl4pPr>
            <a:lvl5pPr marL="2174875" indent="-24130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039E910-F1E2-499A-BC33-8BECE40E5601}" type="slidenum">
              <a:rPr lang="en-US" altLang="en-US" sz="1300"/>
              <a:pPr>
                <a:spcBef>
                  <a:spcPct val="0"/>
                </a:spcBef>
              </a:pPr>
              <a:t>93</a:t>
            </a:fld>
            <a:endParaRPr lang="en-US" altLang="en-US" sz="1300"/>
          </a:p>
        </p:txBody>
      </p:sp>
      <p:sp>
        <p:nvSpPr>
          <p:cNvPr id="158723" name="Rectangle 2">
            <a:extLst>
              <a:ext uri="{FF2B5EF4-FFF2-40B4-BE49-F238E27FC236}">
                <a16:creationId xmlns:a16="http://schemas.microsoft.com/office/drawing/2014/main" id="{6C786012-F908-4139-A7D5-1FBF5A0C077C}"/>
              </a:ext>
            </a:extLst>
          </p:cNvPr>
          <p:cNvSpPr>
            <a:spLocks noGrp="1" noRot="1" noChangeAspect="1" noChangeArrowheads="1" noTextEdit="1"/>
          </p:cNvSpPr>
          <p:nvPr>
            <p:ph type="sldImg"/>
          </p:nvPr>
        </p:nvSpPr>
        <p:spPr>
          <a:solidFill>
            <a:srgbClr val="FFFFFF"/>
          </a:solidFill>
          <a:ln/>
        </p:spPr>
      </p:sp>
      <p:sp>
        <p:nvSpPr>
          <p:cNvPr id="158724" name="Rectangle 3">
            <a:extLst>
              <a:ext uri="{FF2B5EF4-FFF2-40B4-BE49-F238E27FC236}">
                <a16:creationId xmlns:a16="http://schemas.microsoft.com/office/drawing/2014/main" id="{79C366CB-715A-49F7-92BE-1169F3C05637}"/>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1670899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Embodied energy – papermaking example</a:t>
            </a:r>
          </a:p>
        </p:txBody>
      </p:sp>
      <p:sp>
        <p:nvSpPr>
          <p:cNvPr id="4" name="Slide Number Placeholder 3"/>
          <p:cNvSpPr>
            <a:spLocks noGrp="1"/>
          </p:cNvSpPr>
          <p:nvPr>
            <p:ph type="sldNum" sz="quarter" idx="5"/>
          </p:nvPr>
        </p:nvSpPr>
        <p:spPr/>
        <p:txBody>
          <a:bodyPr/>
          <a:lstStyle/>
          <a:p>
            <a:fld id="{6ACB8281-83E8-4E39-B251-E73BCA706DDA}" type="slidenum">
              <a:rPr lang="en-US" altLang="en-US" smtClean="0"/>
              <a:pPr/>
              <a:t>11</a:t>
            </a:fld>
            <a:endParaRPr lang="en-US" altLang="en-US"/>
          </a:p>
        </p:txBody>
      </p:sp>
    </p:spTree>
    <p:extLst>
      <p:ext uri="{BB962C8B-B14F-4D97-AF65-F5344CB8AC3E}">
        <p14:creationId xmlns:p14="http://schemas.microsoft.com/office/powerpoint/2010/main" val="32591630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a:extLst>
              <a:ext uri="{FF2B5EF4-FFF2-40B4-BE49-F238E27FC236}">
                <a16:creationId xmlns:a16="http://schemas.microsoft.com/office/drawing/2014/main" id="{C6F86495-A226-4C5C-9D81-28A3FC9B4B29}"/>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84225" indent="-301625">
              <a:spcBef>
                <a:spcPct val="30000"/>
              </a:spcBef>
              <a:defRPr sz="1200">
                <a:solidFill>
                  <a:schemeClr val="tx1"/>
                </a:solidFill>
                <a:latin typeface="Times New Roman" panose="02020603050405020304" pitchFamily="18" charset="0"/>
              </a:defRPr>
            </a:lvl2pPr>
            <a:lvl3pPr marL="1208088" indent="-241300">
              <a:spcBef>
                <a:spcPct val="30000"/>
              </a:spcBef>
              <a:defRPr sz="1200">
                <a:solidFill>
                  <a:schemeClr val="tx1"/>
                </a:solidFill>
                <a:latin typeface="Times New Roman" panose="02020603050405020304" pitchFamily="18" charset="0"/>
              </a:defRPr>
            </a:lvl3pPr>
            <a:lvl4pPr marL="1690688" indent="-241300">
              <a:spcBef>
                <a:spcPct val="30000"/>
              </a:spcBef>
              <a:defRPr sz="1200">
                <a:solidFill>
                  <a:schemeClr val="tx1"/>
                </a:solidFill>
                <a:latin typeface="Times New Roman" panose="02020603050405020304" pitchFamily="18" charset="0"/>
              </a:defRPr>
            </a:lvl4pPr>
            <a:lvl5pPr marL="2174875" indent="-24130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1E42C1A-56AB-4EEB-884F-6D7B380D1AFC}" type="slidenum">
              <a:rPr lang="en-US" altLang="en-US" sz="1300"/>
              <a:pPr>
                <a:spcBef>
                  <a:spcPct val="0"/>
                </a:spcBef>
              </a:pPr>
              <a:t>94</a:t>
            </a:fld>
            <a:endParaRPr lang="en-US" altLang="en-US" sz="1300"/>
          </a:p>
        </p:txBody>
      </p:sp>
      <p:sp>
        <p:nvSpPr>
          <p:cNvPr id="232451" name="Rectangle 2">
            <a:extLst>
              <a:ext uri="{FF2B5EF4-FFF2-40B4-BE49-F238E27FC236}">
                <a16:creationId xmlns:a16="http://schemas.microsoft.com/office/drawing/2014/main" id="{4780F73F-3C02-4AC4-ACED-99FB4CB5A9A4}"/>
              </a:ext>
            </a:extLst>
          </p:cNvPr>
          <p:cNvSpPr>
            <a:spLocks noGrp="1" noRot="1" noChangeAspect="1" noChangeArrowheads="1" noTextEdit="1"/>
          </p:cNvSpPr>
          <p:nvPr>
            <p:ph type="sldImg"/>
          </p:nvPr>
        </p:nvSpPr>
        <p:spPr>
          <a:solidFill>
            <a:srgbClr val="FFFFFF"/>
          </a:solidFill>
          <a:ln/>
        </p:spPr>
      </p:sp>
      <p:sp>
        <p:nvSpPr>
          <p:cNvPr id="232452" name="Rectangle 3">
            <a:extLst>
              <a:ext uri="{FF2B5EF4-FFF2-40B4-BE49-F238E27FC236}">
                <a16:creationId xmlns:a16="http://schemas.microsoft.com/office/drawing/2014/main" id="{1F34A679-19D2-4037-9F7A-06625AD83AB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30975354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a:extLst>
              <a:ext uri="{FF2B5EF4-FFF2-40B4-BE49-F238E27FC236}">
                <a16:creationId xmlns:a16="http://schemas.microsoft.com/office/drawing/2014/main" id="{B9558AEE-DD5E-4D6B-8F73-619932EF359D}"/>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84225" indent="-301625">
              <a:spcBef>
                <a:spcPct val="30000"/>
              </a:spcBef>
              <a:defRPr sz="1200">
                <a:solidFill>
                  <a:schemeClr val="tx1"/>
                </a:solidFill>
                <a:latin typeface="Times New Roman" panose="02020603050405020304" pitchFamily="18" charset="0"/>
              </a:defRPr>
            </a:lvl2pPr>
            <a:lvl3pPr marL="1208088" indent="-241300">
              <a:spcBef>
                <a:spcPct val="30000"/>
              </a:spcBef>
              <a:defRPr sz="1200">
                <a:solidFill>
                  <a:schemeClr val="tx1"/>
                </a:solidFill>
                <a:latin typeface="Times New Roman" panose="02020603050405020304" pitchFamily="18" charset="0"/>
              </a:defRPr>
            </a:lvl3pPr>
            <a:lvl4pPr marL="1690688" indent="-241300">
              <a:spcBef>
                <a:spcPct val="30000"/>
              </a:spcBef>
              <a:defRPr sz="1200">
                <a:solidFill>
                  <a:schemeClr val="tx1"/>
                </a:solidFill>
                <a:latin typeface="Times New Roman" panose="02020603050405020304" pitchFamily="18" charset="0"/>
              </a:defRPr>
            </a:lvl4pPr>
            <a:lvl5pPr marL="2174875" indent="-24130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03CCE6-453D-4593-A1CD-09AB6AFC7AE8}" type="slidenum">
              <a:rPr lang="en-US" altLang="en-US" sz="1300"/>
              <a:pPr>
                <a:spcBef>
                  <a:spcPct val="0"/>
                </a:spcBef>
              </a:pPr>
              <a:t>95</a:t>
            </a:fld>
            <a:endParaRPr lang="en-US" altLang="en-US" sz="1300"/>
          </a:p>
        </p:txBody>
      </p:sp>
      <p:sp>
        <p:nvSpPr>
          <p:cNvPr id="236547" name="Rectangle 2">
            <a:extLst>
              <a:ext uri="{FF2B5EF4-FFF2-40B4-BE49-F238E27FC236}">
                <a16:creationId xmlns:a16="http://schemas.microsoft.com/office/drawing/2014/main" id="{63952CE2-8ED5-41E1-AC60-4A1EDEF7B10C}"/>
              </a:ext>
            </a:extLst>
          </p:cNvPr>
          <p:cNvSpPr>
            <a:spLocks noGrp="1" noRot="1" noChangeAspect="1" noChangeArrowheads="1" noTextEdit="1"/>
          </p:cNvSpPr>
          <p:nvPr>
            <p:ph type="sldImg"/>
          </p:nvPr>
        </p:nvSpPr>
        <p:spPr>
          <a:solidFill>
            <a:srgbClr val="FFFFFF"/>
          </a:solidFill>
          <a:ln/>
        </p:spPr>
      </p:sp>
      <p:sp>
        <p:nvSpPr>
          <p:cNvPr id="236548" name="Rectangle 3">
            <a:extLst>
              <a:ext uri="{FF2B5EF4-FFF2-40B4-BE49-F238E27FC236}">
                <a16:creationId xmlns:a16="http://schemas.microsoft.com/office/drawing/2014/main" id="{76BA20F2-530E-4F2C-BDBB-AC7E201B65D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5604927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a:extLst>
              <a:ext uri="{FF2B5EF4-FFF2-40B4-BE49-F238E27FC236}">
                <a16:creationId xmlns:a16="http://schemas.microsoft.com/office/drawing/2014/main" id="{538B9F18-1034-4650-8E1D-FF7410299E59}"/>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84225" indent="-301625">
              <a:spcBef>
                <a:spcPct val="30000"/>
              </a:spcBef>
              <a:defRPr sz="1200">
                <a:solidFill>
                  <a:schemeClr val="tx1"/>
                </a:solidFill>
                <a:latin typeface="Times New Roman" panose="02020603050405020304" pitchFamily="18" charset="0"/>
              </a:defRPr>
            </a:lvl2pPr>
            <a:lvl3pPr marL="1208088" indent="-241300">
              <a:spcBef>
                <a:spcPct val="30000"/>
              </a:spcBef>
              <a:defRPr sz="1200">
                <a:solidFill>
                  <a:schemeClr val="tx1"/>
                </a:solidFill>
                <a:latin typeface="Times New Roman" panose="02020603050405020304" pitchFamily="18" charset="0"/>
              </a:defRPr>
            </a:lvl3pPr>
            <a:lvl4pPr marL="1690688" indent="-241300">
              <a:spcBef>
                <a:spcPct val="30000"/>
              </a:spcBef>
              <a:defRPr sz="1200">
                <a:solidFill>
                  <a:schemeClr val="tx1"/>
                </a:solidFill>
                <a:latin typeface="Times New Roman" panose="02020603050405020304" pitchFamily="18" charset="0"/>
              </a:defRPr>
            </a:lvl4pPr>
            <a:lvl5pPr marL="2174875" indent="-24130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2C439DD-FFAC-4977-9E1B-622FFD69BA6E}" type="slidenum">
              <a:rPr lang="en-US" altLang="en-US" sz="1300"/>
              <a:pPr>
                <a:spcBef>
                  <a:spcPct val="0"/>
                </a:spcBef>
              </a:pPr>
              <a:t>96</a:t>
            </a:fld>
            <a:endParaRPr lang="en-US" altLang="en-US" sz="1300"/>
          </a:p>
        </p:txBody>
      </p:sp>
      <p:sp>
        <p:nvSpPr>
          <p:cNvPr id="238595" name="Rectangle 2">
            <a:extLst>
              <a:ext uri="{FF2B5EF4-FFF2-40B4-BE49-F238E27FC236}">
                <a16:creationId xmlns:a16="http://schemas.microsoft.com/office/drawing/2014/main" id="{7B8A4846-B786-4420-972B-E663B0BB7071}"/>
              </a:ext>
            </a:extLst>
          </p:cNvPr>
          <p:cNvSpPr>
            <a:spLocks noGrp="1" noRot="1" noChangeAspect="1" noChangeArrowheads="1" noTextEdit="1"/>
          </p:cNvSpPr>
          <p:nvPr>
            <p:ph type="sldImg"/>
          </p:nvPr>
        </p:nvSpPr>
        <p:spPr>
          <a:solidFill>
            <a:srgbClr val="FFFFFF"/>
          </a:solidFill>
          <a:ln/>
        </p:spPr>
      </p:sp>
      <p:sp>
        <p:nvSpPr>
          <p:cNvPr id="238596" name="Rectangle 3">
            <a:extLst>
              <a:ext uri="{FF2B5EF4-FFF2-40B4-BE49-F238E27FC236}">
                <a16:creationId xmlns:a16="http://schemas.microsoft.com/office/drawing/2014/main" id="{03649982-5876-4BBD-993F-E5306DC4F49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13562142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F18C28C4-4301-485F-97A3-CE44804EAFDB}"/>
              </a:ext>
            </a:extLst>
          </p:cNvPr>
          <p:cNvSpPr>
            <a:spLocks noGrp="1" noRot="1" noChangeAspect="1" noTextEdit="1"/>
          </p:cNvSpPr>
          <p:nvPr>
            <p:ph type="sldImg"/>
          </p:nvPr>
        </p:nvSpPr>
        <p:spPr>
          <a:ln/>
        </p:spPr>
      </p:sp>
      <p:sp>
        <p:nvSpPr>
          <p:cNvPr id="138243" name="Notes Placeholder 2">
            <a:extLst>
              <a:ext uri="{FF2B5EF4-FFF2-40B4-BE49-F238E27FC236}">
                <a16:creationId xmlns:a16="http://schemas.microsoft.com/office/drawing/2014/main" id="{503F8120-25F3-4D27-AF0C-214A72D17DB9}"/>
              </a:ext>
            </a:extLst>
          </p:cNvPr>
          <p:cNvSpPr>
            <a:spLocks noGrp="1"/>
          </p:cNvSpPr>
          <p:nvPr>
            <p:ph type="body" idx="1"/>
          </p:nvPr>
        </p:nvSpPr>
        <p:spPr>
          <a:noFill/>
        </p:spPr>
        <p:txBody>
          <a:bodyPr/>
          <a:lstStyle/>
          <a:p>
            <a:r>
              <a:rPr lang="en-US" altLang="en-US" dirty="0"/>
              <a:t>Washington, DC City Council Committee on Transportation and the Environment, Department of Public Works Budget Hearing, April 26, 2017. http://dc.granicus.com/MediaPlayer.php?view_id=2&amp;clip_id=3913 at 53:20.</a:t>
            </a:r>
            <a:br>
              <a:rPr lang="en-US" altLang="en-US" dirty="0"/>
            </a:br>
            <a:br>
              <a:rPr lang="en-US" altLang="en-US" dirty="0"/>
            </a:br>
            <a:r>
              <a:rPr lang="en-US" altLang="en-US" dirty="0"/>
              <a:t>For main image of Feb 2, 2017 fire at Covanta’s Lorton, VA incinerator, see second video on this page for helicopter footage from which this main image was taken:</a:t>
            </a:r>
            <a:br>
              <a:rPr lang="en-US" altLang="en-US" dirty="0"/>
            </a:br>
            <a:r>
              <a:rPr lang="en-US" altLang="en-US" dirty="0">
                <a:hlinkClick r:id="rId3"/>
              </a:rPr>
              <a:t>https://www.nbcwashington.com/news/local/Firefighters-Respond-Blaze-Trash-Disposal-Center--412635913.html</a:t>
            </a:r>
            <a:endParaRPr lang="en-US" altLang="en-US" dirty="0"/>
          </a:p>
        </p:txBody>
      </p:sp>
      <p:sp>
        <p:nvSpPr>
          <p:cNvPr id="4" name="Slide Number Placeholder 3">
            <a:extLst>
              <a:ext uri="{FF2B5EF4-FFF2-40B4-BE49-F238E27FC236}">
                <a16:creationId xmlns:a16="http://schemas.microsoft.com/office/drawing/2014/main" id="{2B03B484-3F6A-4CF0-A97E-3ADC6414BE2D}"/>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D34C235A-DBEE-4BF7-895D-C58D6CBFB4C7}" type="slidenum">
              <a:rPr lang="en-US" altLang="en-US" sz="1300"/>
              <a:pPr eaLnBrk="1" hangingPunct="1"/>
              <a:t>97</a:t>
            </a:fld>
            <a:endParaRPr lang="en-US" altLang="en-US" sz="13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E3BC1435-7040-4373-81D4-9F7B20AD030E}"/>
              </a:ext>
            </a:extLst>
          </p:cNvPr>
          <p:cNvSpPr>
            <a:spLocks noGrp="1" noRot="1" noChangeAspect="1" noTextEdit="1"/>
          </p:cNvSpPr>
          <p:nvPr>
            <p:ph type="sldImg"/>
          </p:nvPr>
        </p:nvSpPr>
        <p:spPr>
          <a:ln/>
        </p:spPr>
      </p:sp>
      <p:sp>
        <p:nvSpPr>
          <p:cNvPr id="139267" name="Notes Placeholder 2">
            <a:extLst>
              <a:ext uri="{FF2B5EF4-FFF2-40B4-BE49-F238E27FC236}">
                <a16:creationId xmlns:a16="http://schemas.microsoft.com/office/drawing/2014/main" id="{FBA933E7-9873-4765-9306-D650E2BE29D6}"/>
              </a:ext>
            </a:extLst>
          </p:cNvPr>
          <p:cNvSpPr>
            <a:spLocks noGrp="1"/>
          </p:cNvSpPr>
          <p:nvPr>
            <p:ph type="body" idx="1"/>
          </p:nvPr>
        </p:nvSpPr>
        <p:spPr>
          <a:noFill/>
        </p:spPr>
        <p:txBody>
          <a:bodyPr/>
          <a:lstStyle/>
          <a:p>
            <a:r>
              <a:rPr lang="en-US" altLang="en-US" dirty="0"/>
              <a:t>https://www.montgomerycountymd.gov/SWS/Resources/Files/rrf/RCA%20Documents.pdf – see PDF page 89 (second to last page)</a:t>
            </a:r>
          </a:p>
        </p:txBody>
      </p:sp>
      <p:sp>
        <p:nvSpPr>
          <p:cNvPr id="92164" name="Slide Number Placeholder 3">
            <a:extLst>
              <a:ext uri="{FF2B5EF4-FFF2-40B4-BE49-F238E27FC236}">
                <a16:creationId xmlns:a16="http://schemas.microsoft.com/office/drawing/2014/main" id="{279C0B55-C608-4242-9564-E46DD77F33F5}"/>
              </a:ext>
            </a:extLst>
          </p:cNvPr>
          <p:cNvSpPr>
            <a:spLocks noGrp="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BC0E1DF2-8C94-4DB8-80ED-0FC544EA793E}" type="slidenum">
              <a:rPr lang="en-US" altLang="en-US" sz="1300"/>
              <a:pPr eaLnBrk="1" hangingPunct="1">
                <a:spcBef>
                  <a:spcPct val="0"/>
                </a:spcBef>
              </a:pPr>
              <a:t>98</a:t>
            </a:fld>
            <a:endParaRPr lang="en-US" altLang="en-US" sz="13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9B2C5FC2-F55F-44ED-AE20-31B9FB1B30BD}"/>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6ED81B91-3E9E-40FF-A6C1-F3275030D8E2}" type="slidenum">
              <a:rPr lang="en-US" altLang="en-US" sz="1300"/>
              <a:pPr eaLnBrk="1" hangingPunct="1">
                <a:spcBef>
                  <a:spcPct val="0"/>
                </a:spcBef>
              </a:pPr>
              <a:t>99</a:t>
            </a:fld>
            <a:endParaRPr lang="en-US" altLang="en-US" sz="1300"/>
          </a:p>
        </p:txBody>
      </p:sp>
      <p:sp>
        <p:nvSpPr>
          <p:cNvPr id="140291" name="Rectangle 2">
            <a:extLst>
              <a:ext uri="{FF2B5EF4-FFF2-40B4-BE49-F238E27FC236}">
                <a16:creationId xmlns:a16="http://schemas.microsoft.com/office/drawing/2014/main" id="{4277C51B-A1CE-43F2-B7A0-3E7E1AFED258}"/>
              </a:ext>
            </a:extLst>
          </p:cNvPr>
          <p:cNvSpPr>
            <a:spLocks noGrp="1" noRot="1" noChangeAspect="1" noChangeArrowheads="1" noTextEdit="1"/>
          </p:cNvSpPr>
          <p:nvPr>
            <p:ph type="sldImg"/>
          </p:nvPr>
        </p:nvSpPr>
        <p:spPr>
          <a:solidFill>
            <a:srgbClr val="FFFFFF"/>
          </a:solidFill>
          <a:ln/>
        </p:spPr>
      </p:sp>
      <p:sp>
        <p:nvSpPr>
          <p:cNvPr id="140292" name="Rectangle 3">
            <a:extLst>
              <a:ext uri="{FF2B5EF4-FFF2-40B4-BE49-F238E27FC236}">
                <a16:creationId xmlns:a16="http://schemas.microsoft.com/office/drawing/2014/main" id="{3A9E393B-B5C1-45FF-8EC8-3CDB6D6CAAC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434E37BC-8C74-4252-98E8-DD4CC769FDA3}"/>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8D96D4E8-787B-4D3D-B49D-B39D017BEEDE}"/>
              </a:ext>
            </a:extLst>
          </p:cNvPr>
          <p:cNvSpPr>
            <a:spLocks noGrp="1" noChangeArrowheads="1"/>
          </p:cNvSpPr>
          <p:nvPr>
            <p:ph type="body" idx="1"/>
          </p:nvPr>
        </p:nvSpPr>
        <p:spPr>
          <a:noFill/>
        </p:spPr>
        <p:txBody>
          <a:bodyPr/>
          <a:lstStyle/>
          <a:p>
            <a:endParaRPr lang="en-US" altLang="en-US" dirty="0"/>
          </a:p>
        </p:txBody>
      </p:sp>
      <p:sp>
        <p:nvSpPr>
          <p:cNvPr id="43012" name="Slide Number Placeholder 3">
            <a:extLst>
              <a:ext uri="{FF2B5EF4-FFF2-40B4-BE49-F238E27FC236}">
                <a16:creationId xmlns:a16="http://schemas.microsoft.com/office/drawing/2014/main" id="{59FFBEA7-E9AB-4EE7-A00E-145B667B2956}"/>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73903CF-18F7-483E-9A87-52848995B6E4}" type="slidenum">
              <a:rPr lang="en-US" altLang="en-US" sz="1300"/>
              <a:pPr>
                <a:spcBef>
                  <a:spcPct val="0"/>
                </a:spcBef>
              </a:pPr>
              <a:t>100</a:t>
            </a:fld>
            <a:endParaRPr lang="en-US" altLang="en-US" sz="130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0F7BCEEA-8614-40CB-9C8B-B0133125F6E6}"/>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B307973B-409C-48E7-957D-F196B9825E32}"/>
              </a:ext>
            </a:extLst>
          </p:cNvPr>
          <p:cNvSpPr>
            <a:spLocks noGrp="1" noChangeArrowheads="1"/>
          </p:cNvSpPr>
          <p:nvPr>
            <p:ph type="body" idx="1"/>
          </p:nvPr>
        </p:nvSpPr>
        <p:spPr>
          <a:noFill/>
        </p:spPr>
        <p:txBody>
          <a:bodyPr/>
          <a:lstStyle/>
          <a:p>
            <a:endParaRPr lang="en-US" altLang="en-US" dirty="0"/>
          </a:p>
        </p:txBody>
      </p:sp>
      <p:sp>
        <p:nvSpPr>
          <p:cNvPr id="45060" name="Slide Number Placeholder 3">
            <a:extLst>
              <a:ext uri="{FF2B5EF4-FFF2-40B4-BE49-F238E27FC236}">
                <a16:creationId xmlns:a16="http://schemas.microsoft.com/office/drawing/2014/main" id="{C81736E6-564C-45BF-97D0-5ACCD4794509}"/>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324C8C6-6A1A-42CB-9EC5-1ACAB38FFEFA}" type="slidenum">
              <a:rPr lang="en-US" altLang="en-US" sz="1300"/>
              <a:pPr>
                <a:spcBef>
                  <a:spcPct val="0"/>
                </a:spcBef>
              </a:pPr>
              <a:t>101</a:t>
            </a:fld>
            <a:endParaRPr lang="en-US" altLang="en-US" sz="130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DB22919F-4CE9-4C22-A91B-7E1EAF5D521C}"/>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F45EEE34-3A42-4283-A61F-985985084059}" type="slidenum">
              <a:rPr lang="en-US" altLang="en-US"/>
              <a:pPr eaLnBrk="1" hangingPunct="1">
                <a:spcBef>
                  <a:spcPct val="0"/>
                </a:spcBef>
              </a:pPr>
              <a:t>102</a:t>
            </a:fld>
            <a:endParaRPr lang="en-US" altLang="en-US"/>
          </a:p>
        </p:txBody>
      </p:sp>
      <p:sp>
        <p:nvSpPr>
          <p:cNvPr id="142339" name="Rectangle 2">
            <a:extLst>
              <a:ext uri="{FF2B5EF4-FFF2-40B4-BE49-F238E27FC236}">
                <a16:creationId xmlns:a16="http://schemas.microsoft.com/office/drawing/2014/main" id="{DE4E3CD4-14AE-46CC-B33F-3A66E2EC8A1D}"/>
              </a:ext>
            </a:extLst>
          </p:cNvPr>
          <p:cNvSpPr>
            <a:spLocks noGrp="1" noRot="1" noChangeAspect="1" noChangeArrowheads="1" noTextEdit="1"/>
          </p:cNvSpPr>
          <p:nvPr>
            <p:ph type="sldImg"/>
          </p:nvPr>
        </p:nvSpPr>
        <p:spPr>
          <a:solidFill>
            <a:srgbClr val="FFFFFF"/>
          </a:solidFill>
          <a:ln/>
        </p:spPr>
      </p:sp>
      <p:sp>
        <p:nvSpPr>
          <p:cNvPr id="142340" name="Rectangle 3">
            <a:extLst>
              <a:ext uri="{FF2B5EF4-FFF2-40B4-BE49-F238E27FC236}">
                <a16:creationId xmlns:a16="http://schemas.microsoft.com/office/drawing/2014/main" id="{7B313AEB-802B-4953-BA26-3318F13907B6}"/>
              </a:ext>
            </a:extLst>
          </p:cNvPr>
          <p:cNvSpPr>
            <a:spLocks noGrp="1" noChangeArrowheads="1"/>
          </p:cNvSpPr>
          <p:nvPr>
            <p:ph type="body" idx="1"/>
          </p:nvPr>
        </p:nvSpPr>
        <p:spPr>
          <a:xfrm>
            <a:off x="960438" y="3475038"/>
            <a:ext cx="7680325" cy="3290887"/>
          </a:xfrm>
          <a:solidFill>
            <a:srgbClr val="FFFFFF"/>
          </a:solidFill>
          <a:ln>
            <a:solidFill>
              <a:srgbClr val="000000"/>
            </a:solidFill>
            <a:miter lim="800000"/>
            <a:headEnd/>
            <a:tailEnd/>
          </a:ln>
        </p:spPr>
        <p:txBody>
          <a:bodyPr/>
          <a:lstStyle/>
          <a:p>
            <a:pPr eaLnBrk="1" hangingPunct="1"/>
            <a:endParaRPr lang="en-US" alt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0FD8FE6D-3976-47AE-9362-3991225E08DB}"/>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CA4E8CBC-9AE1-46B6-A03D-5EE39A143845}" type="slidenum">
              <a:rPr lang="en-US" altLang="en-US"/>
              <a:pPr eaLnBrk="1" hangingPunct="1">
                <a:spcBef>
                  <a:spcPct val="0"/>
                </a:spcBef>
              </a:pPr>
              <a:t>104</a:t>
            </a:fld>
            <a:endParaRPr lang="en-US" altLang="en-US"/>
          </a:p>
        </p:txBody>
      </p:sp>
      <p:sp>
        <p:nvSpPr>
          <p:cNvPr id="111619" name="Rectangle 2">
            <a:extLst>
              <a:ext uri="{FF2B5EF4-FFF2-40B4-BE49-F238E27FC236}">
                <a16:creationId xmlns:a16="http://schemas.microsoft.com/office/drawing/2014/main" id="{6057F31A-22CE-4F8F-9E67-4BA0A423487E}"/>
              </a:ext>
            </a:extLst>
          </p:cNvPr>
          <p:cNvSpPr>
            <a:spLocks noGrp="1" noRot="1" noChangeAspect="1" noChangeArrowheads="1" noTextEdit="1"/>
          </p:cNvSpPr>
          <p:nvPr>
            <p:ph type="sldImg"/>
          </p:nvPr>
        </p:nvSpPr>
        <p:spPr>
          <a:solidFill>
            <a:srgbClr val="FFFFFF"/>
          </a:solidFill>
          <a:ln/>
        </p:spPr>
      </p:sp>
      <p:sp>
        <p:nvSpPr>
          <p:cNvPr id="111620" name="Rectangle 3">
            <a:extLst>
              <a:ext uri="{FF2B5EF4-FFF2-40B4-BE49-F238E27FC236}">
                <a16:creationId xmlns:a16="http://schemas.microsoft.com/office/drawing/2014/main" id="{A223F9ED-3FD9-441F-A220-6DA7080B54F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1536438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2681C8A4-AB52-4889-B16A-17CC1A1E2C6B}"/>
              </a:ext>
            </a:extLst>
          </p:cNvPr>
          <p:cNvSpPr>
            <a:spLocks noGrp="1" noRot="1" noChangeAspect="1" noTextEdit="1"/>
          </p:cNvSpPr>
          <p:nvPr>
            <p:ph type="sldImg"/>
          </p:nvPr>
        </p:nvSpPr>
        <p:spPr>
          <a:ln/>
        </p:spPr>
      </p:sp>
      <p:sp>
        <p:nvSpPr>
          <p:cNvPr id="97283" name="Notes Placeholder 2">
            <a:extLst>
              <a:ext uri="{FF2B5EF4-FFF2-40B4-BE49-F238E27FC236}">
                <a16:creationId xmlns:a16="http://schemas.microsoft.com/office/drawing/2014/main" id="{13FACEDC-C06F-458E-9BFB-1CBD794EBDD8}"/>
              </a:ext>
            </a:extLst>
          </p:cNvPr>
          <p:cNvSpPr>
            <a:spLocks noGrp="1"/>
          </p:cNvSpPr>
          <p:nvPr>
            <p:ph type="body" idx="1"/>
          </p:nvPr>
        </p:nvSpPr>
        <p:spPr>
          <a:noFill/>
        </p:spPr>
        <p:txBody>
          <a:bodyPr/>
          <a:lstStyle/>
          <a:p>
            <a:r>
              <a:rPr lang="en-US" altLang="en-US"/>
              <a:t>Big Waste Hauler Rethinks Startups </a:t>
            </a:r>
            <a:r>
              <a:rPr lang="en-US" altLang="en-US" u="sng"/>
              <a:t>http://online.wsj.com/news/articles/SB20001424052702303640604579297003682735612</a:t>
            </a:r>
          </a:p>
          <a:p>
            <a:endParaRPr lang="en-US" altLang="en-US"/>
          </a:p>
          <a:p>
            <a:r>
              <a:rPr lang="en-US" altLang="en-US"/>
              <a:t>Waste Management to Sell </a:t>
            </a:r>
            <a:r>
              <a:rPr lang="en-US" altLang="en-US" u="sng"/>
              <a:t>Wheelabrator</a:t>
            </a:r>
            <a:r>
              <a:rPr lang="en-US" altLang="en-US"/>
              <a:t> for $1.94 Billion </a:t>
            </a:r>
            <a:r>
              <a:rPr lang="en-US" altLang="en-US" u="sng"/>
              <a:t>http://www.wsj.com/articles/waste-management-to-sell-wheelabrator-for-1-94-billion-1406635577</a:t>
            </a:r>
          </a:p>
          <a:p>
            <a:endParaRPr lang="en-US" altLang="en-US"/>
          </a:p>
          <a:p>
            <a:r>
              <a:rPr lang="en-US" altLang="en-US"/>
              <a:t>See Bill Caesar presentation from Wastecon 2012 for list of WMI’s investments in startups.</a:t>
            </a:r>
          </a:p>
        </p:txBody>
      </p:sp>
      <p:sp>
        <p:nvSpPr>
          <p:cNvPr id="4" name="Slide Number Placeholder 3">
            <a:extLst>
              <a:ext uri="{FF2B5EF4-FFF2-40B4-BE49-F238E27FC236}">
                <a16:creationId xmlns:a16="http://schemas.microsoft.com/office/drawing/2014/main" id="{5A070BDE-F1BC-47AD-8584-142EBDCF20CA}"/>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B05A22BA-B3D6-4B69-914B-53CCCB609A7A}" type="slidenum">
              <a:rPr lang="en-US" altLang="en-US" sz="1300"/>
              <a:pPr eaLnBrk="1" hangingPunct="1"/>
              <a:t>12</a:t>
            </a:fld>
            <a:endParaRPr lang="en-US" altLang="en-US" sz="130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5496C42C-521A-46E4-B880-B386C60E2C1F}"/>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520F067B-42D5-412C-A7F0-056A3231C585}" type="slidenum">
              <a:rPr lang="en-US" altLang="en-US"/>
              <a:pPr eaLnBrk="1" hangingPunct="1">
                <a:spcBef>
                  <a:spcPct val="0"/>
                </a:spcBef>
              </a:pPr>
              <a:t>105</a:t>
            </a:fld>
            <a:endParaRPr lang="en-US" altLang="en-US"/>
          </a:p>
        </p:txBody>
      </p:sp>
      <p:sp>
        <p:nvSpPr>
          <p:cNvPr id="144387" name="Rectangle 2">
            <a:extLst>
              <a:ext uri="{FF2B5EF4-FFF2-40B4-BE49-F238E27FC236}">
                <a16:creationId xmlns:a16="http://schemas.microsoft.com/office/drawing/2014/main" id="{4076F88F-92B5-44EF-98F8-E877BAF3E3FD}"/>
              </a:ext>
            </a:extLst>
          </p:cNvPr>
          <p:cNvSpPr>
            <a:spLocks noGrp="1" noRot="1" noChangeAspect="1" noChangeArrowheads="1" noTextEdit="1"/>
          </p:cNvSpPr>
          <p:nvPr>
            <p:ph type="sldImg"/>
          </p:nvPr>
        </p:nvSpPr>
        <p:spPr>
          <a:solidFill>
            <a:srgbClr val="FFFFFF"/>
          </a:solidFill>
          <a:ln/>
        </p:spPr>
      </p:sp>
      <p:sp>
        <p:nvSpPr>
          <p:cNvPr id="144388" name="Rectangle 3">
            <a:extLst>
              <a:ext uri="{FF2B5EF4-FFF2-40B4-BE49-F238E27FC236}">
                <a16:creationId xmlns:a16="http://schemas.microsoft.com/office/drawing/2014/main" id="{4C674F38-B319-4625-839A-249C0E3F31E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23BDA946-2494-4642-9C5B-8CA5529B4A46}"/>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CC089682-6ABB-4CF3-B743-0B7B96287D4A}" type="slidenum">
              <a:rPr lang="en-US" altLang="en-US"/>
              <a:pPr eaLnBrk="1" hangingPunct="1">
                <a:spcBef>
                  <a:spcPct val="0"/>
                </a:spcBef>
              </a:pPr>
              <a:t>106</a:t>
            </a:fld>
            <a:endParaRPr lang="en-US" altLang="en-US"/>
          </a:p>
        </p:txBody>
      </p:sp>
      <p:sp>
        <p:nvSpPr>
          <p:cNvPr id="113667" name="Rectangle 2">
            <a:extLst>
              <a:ext uri="{FF2B5EF4-FFF2-40B4-BE49-F238E27FC236}">
                <a16:creationId xmlns:a16="http://schemas.microsoft.com/office/drawing/2014/main" id="{EC9F33FF-D067-4B36-9B00-FA564FFACB09}"/>
              </a:ext>
            </a:extLst>
          </p:cNvPr>
          <p:cNvSpPr>
            <a:spLocks noGrp="1" noRot="1" noChangeAspect="1" noChangeArrowheads="1" noTextEdit="1"/>
          </p:cNvSpPr>
          <p:nvPr>
            <p:ph type="sldImg"/>
          </p:nvPr>
        </p:nvSpPr>
        <p:spPr>
          <a:solidFill>
            <a:srgbClr val="FFFFFF"/>
          </a:solidFill>
          <a:ln/>
        </p:spPr>
      </p:sp>
      <p:sp>
        <p:nvSpPr>
          <p:cNvPr id="113668" name="Rectangle 3">
            <a:extLst>
              <a:ext uri="{FF2B5EF4-FFF2-40B4-BE49-F238E27FC236}">
                <a16:creationId xmlns:a16="http://schemas.microsoft.com/office/drawing/2014/main" id="{D967FAD4-94CF-497F-BCA6-4F67AF946B2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10860951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88B08DA0-10B6-4C59-B1EC-68EE3D16F896}"/>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9FE22EBB-9FA3-4065-978B-8ECC689DDAD7}" type="slidenum">
              <a:rPr lang="en-US" altLang="en-US" sz="1300"/>
              <a:pPr eaLnBrk="1" hangingPunct="1">
                <a:spcBef>
                  <a:spcPct val="0"/>
                </a:spcBef>
              </a:pPr>
              <a:t>108</a:t>
            </a:fld>
            <a:endParaRPr lang="en-US" altLang="en-US" sz="1300"/>
          </a:p>
        </p:txBody>
      </p:sp>
      <p:sp>
        <p:nvSpPr>
          <p:cNvPr id="56323" name="Rectangle 2">
            <a:extLst>
              <a:ext uri="{FF2B5EF4-FFF2-40B4-BE49-F238E27FC236}">
                <a16:creationId xmlns:a16="http://schemas.microsoft.com/office/drawing/2014/main" id="{668386E2-A41A-474C-83C9-8963FD115595}"/>
              </a:ext>
            </a:extLst>
          </p:cNvPr>
          <p:cNvSpPr>
            <a:spLocks noGrp="1" noRot="1" noChangeAspect="1" noChangeArrowheads="1" noTextEdit="1"/>
          </p:cNvSpPr>
          <p:nvPr>
            <p:ph type="sldImg"/>
          </p:nvPr>
        </p:nvSpPr>
        <p:spPr>
          <a:solidFill>
            <a:srgbClr val="FFFFFF"/>
          </a:solidFill>
          <a:ln/>
        </p:spPr>
      </p:sp>
      <p:sp>
        <p:nvSpPr>
          <p:cNvPr id="56324" name="Rectangle 3">
            <a:extLst>
              <a:ext uri="{FF2B5EF4-FFF2-40B4-BE49-F238E27FC236}">
                <a16:creationId xmlns:a16="http://schemas.microsoft.com/office/drawing/2014/main" id="{BF148F1B-8699-48D8-B6CA-7E8F71134A70}"/>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540F8728-296A-4461-97ED-703F21001596}"/>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810A2F5C-6161-474F-B762-DD417DCCA20B}" type="slidenum">
              <a:rPr lang="en-US" altLang="en-US" sz="1300"/>
              <a:pPr eaLnBrk="1" hangingPunct="1">
                <a:spcBef>
                  <a:spcPct val="0"/>
                </a:spcBef>
              </a:pPr>
              <a:t>109</a:t>
            </a:fld>
            <a:endParaRPr lang="en-US" altLang="en-US" sz="1300"/>
          </a:p>
        </p:txBody>
      </p:sp>
      <p:sp>
        <p:nvSpPr>
          <p:cNvPr id="146435" name="Rectangle 2">
            <a:extLst>
              <a:ext uri="{FF2B5EF4-FFF2-40B4-BE49-F238E27FC236}">
                <a16:creationId xmlns:a16="http://schemas.microsoft.com/office/drawing/2014/main" id="{BB5F6768-63BB-4558-A6FA-11C9F86B5256}"/>
              </a:ext>
            </a:extLst>
          </p:cNvPr>
          <p:cNvSpPr>
            <a:spLocks noGrp="1" noRot="1" noChangeAspect="1" noChangeArrowheads="1" noTextEdit="1"/>
          </p:cNvSpPr>
          <p:nvPr>
            <p:ph type="sldImg"/>
          </p:nvPr>
        </p:nvSpPr>
        <p:spPr>
          <a:solidFill>
            <a:srgbClr val="FFFFFF"/>
          </a:solidFill>
          <a:ln/>
        </p:spPr>
      </p:sp>
      <p:sp>
        <p:nvSpPr>
          <p:cNvPr id="146436" name="Rectangle 3">
            <a:extLst>
              <a:ext uri="{FF2B5EF4-FFF2-40B4-BE49-F238E27FC236}">
                <a16:creationId xmlns:a16="http://schemas.microsoft.com/office/drawing/2014/main" id="{53BF7485-0B9D-40CC-9EF6-3B4651FF289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6BB67112-B8AA-44E3-9D4B-D3B418B9CC16}"/>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84225" indent="-301625">
              <a:spcBef>
                <a:spcPct val="30000"/>
              </a:spcBef>
              <a:defRPr sz="1200">
                <a:solidFill>
                  <a:schemeClr val="tx1"/>
                </a:solidFill>
                <a:latin typeface="Times New Roman" panose="02020603050405020304" pitchFamily="18" charset="0"/>
              </a:defRPr>
            </a:lvl2pPr>
            <a:lvl3pPr marL="1208088" indent="-241300">
              <a:spcBef>
                <a:spcPct val="30000"/>
              </a:spcBef>
              <a:defRPr sz="1200">
                <a:solidFill>
                  <a:schemeClr val="tx1"/>
                </a:solidFill>
                <a:latin typeface="Times New Roman" panose="02020603050405020304" pitchFamily="18" charset="0"/>
              </a:defRPr>
            </a:lvl3pPr>
            <a:lvl4pPr marL="1690688" indent="-241300">
              <a:spcBef>
                <a:spcPct val="30000"/>
              </a:spcBef>
              <a:defRPr sz="1200">
                <a:solidFill>
                  <a:schemeClr val="tx1"/>
                </a:solidFill>
                <a:latin typeface="Times New Roman" panose="02020603050405020304" pitchFamily="18" charset="0"/>
              </a:defRPr>
            </a:lvl4pPr>
            <a:lvl5pPr marL="2174875" indent="-24130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769ADF0-C167-4CD0-89B1-C95C3F6BFD27}" type="slidenum">
              <a:rPr lang="en-US" altLang="en-US" sz="1300"/>
              <a:pPr>
                <a:spcBef>
                  <a:spcPct val="0"/>
                </a:spcBef>
              </a:pPr>
              <a:t>111</a:t>
            </a:fld>
            <a:endParaRPr lang="en-US" altLang="en-US" sz="1300"/>
          </a:p>
        </p:txBody>
      </p:sp>
      <p:sp>
        <p:nvSpPr>
          <p:cNvPr id="137219" name="Rectangle 2">
            <a:extLst>
              <a:ext uri="{FF2B5EF4-FFF2-40B4-BE49-F238E27FC236}">
                <a16:creationId xmlns:a16="http://schemas.microsoft.com/office/drawing/2014/main" id="{E461B7AF-045B-4ACA-A912-29544CF0B891}"/>
              </a:ext>
            </a:extLst>
          </p:cNvPr>
          <p:cNvSpPr>
            <a:spLocks noGrp="1" noRot="1" noChangeAspect="1" noChangeArrowheads="1" noTextEdit="1"/>
          </p:cNvSpPr>
          <p:nvPr>
            <p:ph type="sldImg"/>
          </p:nvPr>
        </p:nvSpPr>
        <p:spPr>
          <a:solidFill>
            <a:srgbClr val="FFFFFF"/>
          </a:solidFill>
          <a:ln/>
        </p:spPr>
      </p:sp>
      <p:sp>
        <p:nvSpPr>
          <p:cNvPr id="137220" name="Rectangle 3">
            <a:extLst>
              <a:ext uri="{FF2B5EF4-FFF2-40B4-BE49-F238E27FC236}">
                <a16:creationId xmlns:a16="http://schemas.microsoft.com/office/drawing/2014/main" id="{CC7AFC84-2164-4C98-B99E-01EF4C442C8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a:extLst>
              <a:ext uri="{FF2B5EF4-FFF2-40B4-BE49-F238E27FC236}">
                <a16:creationId xmlns:a16="http://schemas.microsoft.com/office/drawing/2014/main" id="{C7C8F109-E7DE-42A2-BCA8-1507F465B966}"/>
              </a:ext>
            </a:extLst>
          </p:cNvPr>
          <p:cNvSpPr>
            <a:spLocks noGrp="1" noRot="1" noChangeAspect="1" noChangeArrowheads="1" noTextEdit="1"/>
          </p:cNvSpPr>
          <p:nvPr>
            <p:ph type="sldImg"/>
          </p:nvPr>
        </p:nvSpPr>
        <p:spPr>
          <a:ln/>
        </p:spPr>
      </p:sp>
      <p:sp>
        <p:nvSpPr>
          <p:cNvPr id="205827" name="Notes Placeholder 2">
            <a:extLst>
              <a:ext uri="{FF2B5EF4-FFF2-40B4-BE49-F238E27FC236}">
                <a16:creationId xmlns:a16="http://schemas.microsoft.com/office/drawing/2014/main" id="{2B9FF78A-1180-485F-8941-5D46965D8C99}"/>
              </a:ext>
            </a:extLst>
          </p:cNvPr>
          <p:cNvSpPr>
            <a:spLocks noGrp="1" noChangeArrowheads="1"/>
          </p:cNvSpPr>
          <p:nvPr>
            <p:ph type="body" idx="1"/>
          </p:nvPr>
        </p:nvSpPr>
        <p:spPr>
          <a:noFill/>
        </p:spPr>
        <p:txBody>
          <a:bodyPr/>
          <a:lstStyle/>
          <a:p>
            <a:endParaRPr lang="en-US" altLang="en-US" b="1" dirty="0"/>
          </a:p>
        </p:txBody>
      </p:sp>
      <p:sp>
        <p:nvSpPr>
          <p:cNvPr id="205828" name="Slide Number Placeholder 3">
            <a:extLst>
              <a:ext uri="{FF2B5EF4-FFF2-40B4-BE49-F238E27FC236}">
                <a16:creationId xmlns:a16="http://schemas.microsoft.com/office/drawing/2014/main" id="{AF81BB04-6BF5-4076-BDE0-1EB07CA284A4}"/>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93ED518B-B93E-4F4D-811B-E6D3F9F237FB}" type="slidenum">
              <a:rPr lang="en-US" altLang="en-US" sz="1300"/>
              <a:pPr/>
              <a:t>113</a:t>
            </a:fld>
            <a:endParaRPr lang="en-US" altLang="en-US" sz="1300"/>
          </a:p>
        </p:txBody>
      </p:sp>
    </p:spTree>
    <p:extLst>
      <p:ext uri="{BB962C8B-B14F-4D97-AF65-F5344CB8AC3E}">
        <p14:creationId xmlns:p14="http://schemas.microsoft.com/office/powerpoint/2010/main" val="106047152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a:extLst>
              <a:ext uri="{FF2B5EF4-FFF2-40B4-BE49-F238E27FC236}">
                <a16:creationId xmlns:a16="http://schemas.microsoft.com/office/drawing/2014/main" id="{8EA12A36-4182-4ACA-8657-E9064BC1A8F2}"/>
              </a:ext>
            </a:extLst>
          </p:cNvPr>
          <p:cNvSpPr>
            <a:spLocks noGrp="1" noRot="1" noChangeAspect="1" noChangeArrowheads="1" noTextEdit="1"/>
          </p:cNvSpPr>
          <p:nvPr>
            <p:ph type="sldImg"/>
          </p:nvPr>
        </p:nvSpPr>
        <p:spPr>
          <a:ln/>
        </p:spPr>
      </p:sp>
      <p:sp>
        <p:nvSpPr>
          <p:cNvPr id="207875" name="Notes Placeholder 2">
            <a:extLst>
              <a:ext uri="{FF2B5EF4-FFF2-40B4-BE49-F238E27FC236}">
                <a16:creationId xmlns:a16="http://schemas.microsoft.com/office/drawing/2014/main" id="{34F8736A-AEB7-4CA5-AC52-DF71AAEEF255}"/>
              </a:ext>
            </a:extLst>
          </p:cNvPr>
          <p:cNvSpPr>
            <a:spLocks noGrp="1" noChangeArrowheads="1"/>
          </p:cNvSpPr>
          <p:nvPr>
            <p:ph type="body" idx="1"/>
          </p:nvPr>
        </p:nvSpPr>
        <p:spPr>
          <a:noFill/>
        </p:spPr>
        <p:txBody>
          <a:bodyPr/>
          <a:lstStyle/>
          <a:p>
            <a:endParaRPr lang="en-US" altLang="en-US"/>
          </a:p>
        </p:txBody>
      </p:sp>
      <p:sp>
        <p:nvSpPr>
          <p:cNvPr id="207876" name="Slide Number Placeholder 3">
            <a:extLst>
              <a:ext uri="{FF2B5EF4-FFF2-40B4-BE49-F238E27FC236}">
                <a16:creationId xmlns:a16="http://schemas.microsoft.com/office/drawing/2014/main" id="{DC37FB8C-F0B9-48E6-9D05-6F64175D468E}"/>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99067453-063B-4653-8DF8-595DF8E5EA50}" type="slidenum">
              <a:rPr lang="en-US" altLang="en-US" sz="1300"/>
              <a:pPr/>
              <a:t>114</a:t>
            </a:fld>
            <a:endParaRPr lang="en-US" altLang="en-US" sz="1300"/>
          </a:p>
        </p:txBody>
      </p:sp>
    </p:spTree>
    <p:extLst>
      <p:ext uri="{BB962C8B-B14F-4D97-AF65-F5344CB8AC3E}">
        <p14:creationId xmlns:p14="http://schemas.microsoft.com/office/powerpoint/2010/main" val="24112044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6EF02355-7378-4402-8B49-153429298A59}"/>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8CDB7550-6FB9-4A79-AFE3-D6E8A4E9585F}" type="slidenum">
              <a:rPr lang="en-US" altLang="en-US" sz="1300"/>
              <a:pPr eaLnBrk="1" hangingPunct="1">
                <a:spcBef>
                  <a:spcPct val="0"/>
                </a:spcBef>
              </a:pPr>
              <a:t>116</a:t>
            </a:fld>
            <a:endParaRPr lang="en-US" altLang="en-US" sz="1300"/>
          </a:p>
        </p:txBody>
      </p:sp>
      <p:sp>
        <p:nvSpPr>
          <p:cNvPr id="147459" name="Rectangle 2">
            <a:extLst>
              <a:ext uri="{FF2B5EF4-FFF2-40B4-BE49-F238E27FC236}">
                <a16:creationId xmlns:a16="http://schemas.microsoft.com/office/drawing/2014/main" id="{675DC454-6582-402F-B35D-2472AAAF7EF4}"/>
              </a:ext>
            </a:extLst>
          </p:cNvPr>
          <p:cNvSpPr>
            <a:spLocks noGrp="1" noRot="1" noChangeAspect="1" noChangeArrowheads="1" noTextEdit="1"/>
          </p:cNvSpPr>
          <p:nvPr>
            <p:ph type="sldImg"/>
          </p:nvPr>
        </p:nvSpPr>
        <p:spPr>
          <a:solidFill>
            <a:srgbClr val="FFFFFF"/>
          </a:solidFill>
          <a:ln/>
        </p:spPr>
      </p:sp>
      <p:sp>
        <p:nvSpPr>
          <p:cNvPr id="147460" name="Rectangle 3">
            <a:extLst>
              <a:ext uri="{FF2B5EF4-FFF2-40B4-BE49-F238E27FC236}">
                <a16:creationId xmlns:a16="http://schemas.microsoft.com/office/drawing/2014/main" id="{29835D43-6618-4DC0-B191-E11C4E4BC69D}"/>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50CD447F-ED69-44E6-9F7D-948C9D023F46}"/>
              </a:ext>
            </a:extLst>
          </p:cNvPr>
          <p:cNvSpPr>
            <a:spLocks noGrp="1" noRot="1" noChangeAspect="1" noTextEdit="1"/>
          </p:cNvSpPr>
          <p:nvPr>
            <p:ph type="sldImg"/>
          </p:nvPr>
        </p:nvSpPr>
        <p:spPr>
          <a:ln/>
        </p:spPr>
      </p:sp>
      <p:sp>
        <p:nvSpPr>
          <p:cNvPr id="148483" name="Rectangle 3">
            <a:extLst>
              <a:ext uri="{FF2B5EF4-FFF2-40B4-BE49-F238E27FC236}">
                <a16:creationId xmlns:a16="http://schemas.microsoft.com/office/drawing/2014/main" id="{335C97A4-1BB1-4720-9B9A-5B1E48DABBF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6F50800E-6EAA-4F2D-9197-C7232734A6D6}"/>
              </a:ext>
            </a:extLst>
          </p:cNvPr>
          <p:cNvSpPr>
            <a:spLocks noGrp="1" noRot="1" noChangeAspect="1" noTextEdit="1"/>
          </p:cNvSpPr>
          <p:nvPr>
            <p:ph type="sldImg"/>
          </p:nvPr>
        </p:nvSpPr>
        <p:spPr>
          <a:ln/>
        </p:spPr>
      </p:sp>
      <p:sp>
        <p:nvSpPr>
          <p:cNvPr id="149507" name="Rectangle 3">
            <a:extLst>
              <a:ext uri="{FF2B5EF4-FFF2-40B4-BE49-F238E27FC236}">
                <a16:creationId xmlns:a16="http://schemas.microsoft.com/office/drawing/2014/main" id="{ACBE2768-D12C-4462-8B11-D22071BFD90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D9A6E32C-9F7F-4C4C-AA9D-19D12D557AF6}"/>
              </a:ext>
            </a:extLst>
          </p:cNvPr>
          <p:cNvSpPr>
            <a:spLocks noGrp="1" noRot="1" noChangeAspect="1" noTextEdit="1"/>
          </p:cNvSpPr>
          <p:nvPr>
            <p:ph type="sldImg"/>
          </p:nvPr>
        </p:nvSpPr>
        <p:spPr>
          <a:ln/>
        </p:spPr>
      </p:sp>
      <p:sp>
        <p:nvSpPr>
          <p:cNvPr id="98307" name="Notes Placeholder 2">
            <a:extLst>
              <a:ext uri="{FF2B5EF4-FFF2-40B4-BE49-F238E27FC236}">
                <a16:creationId xmlns:a16="http://schemas.microsoft.com/office/drawing/2014/main" id="{3E6B4730-02AE-4E30-903F-AA265341C83E}"/>
              </a:ext>
            </a:extLst>
          </p:cNvPr>
          <p:cNvSpPr>
            <a:spLocks noGrp="1"/>
          </p:cNvSpPr>
          <p:nvPr>
            <p:ph type="body" idx="1"/>
          </p:nvPr>
        </p:nvSpPr>
        <p:spPr>
          <a:noFill/>
        </p:spPr>
        <p:txBody>
          <a:bodyPr/>
          <a:lstStyle/>
          <a:p>
            <a:r>
              <a:rPr lang="en-US" altLang="en-US" dirty="0"/>
              <a:t>See bottom of http://www.energyjustice.net/incineration for links to U.S. Code of Federal Regulations and U.S. EPA sources.</a:t>
            </a:r>
          </a:p>
          <a:p>
            <a:endParaRPr lang="en-US" altLang="en-US" dirty="0"/>
          </a:p>
        </p:txBody>
      </p:sp>
      <p:sp>
        <p:nvSpPr>
          <p:cNvPr id="4" name="Slide Number Placeholder 3">
            <a:extLst>
              <a:ext uri="{FF2B5EF4-FFF2-40B4-BE49-F238E27FC236}">
                <a16:creationId xmlns:a16="http://schemas.microsoft.com/office/drawing/2014/main" id="{A7316E9E-8234-4CBE-9B6D-D06386F53EA4}"/>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02333610-A18B-4189-80FA-F3C1D962474E}" type="slidenum">
              <a:rPr lang="en-US" altLang="en-US" sz="1300"/>
              <a:pPr eaLnBrk="1" hangingPunct="1"/>
              <a:t>17</a:t>
            </a:fld>
            <a:endParaRPr lang="en-US" altLang="en-US" sz="130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p:spPr>
        <p:txBody>
          <a:bodyPr/>
          <a:lstStyle/>
          <a:p>
            <a:endParaRPr lang="en-AU" altLang="en-US"/>
          </a:p>
        </p:txBody>
      </p:sp>
    </p:spTree>
    <p:extLst>
      <p:ext uri="{BB962C8B-B14F-4D97-AF65-F5344CB8AC3E}">
        <p14:creationId xmlns:p14="http://schemas.microsoft.com/office/powerpoint/2010/main" val="128960817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9B309283-9052-4FBA-8CF4-16DD8127D06B}"/>
              </a:ext>
            </a:extLst>
          </p:cNvPr>
          <p:cNvSpPr>
            <a:spLocks noGrp="1" noRot="1" noChangeAspect="1" noChangeArrowheads="1" noTextEdit="1"/>
          </p:cNvSpPr>
          <p:nvPr>
            <p:ph type="sldImg"/>
          </p:nvPr>
        </p:nvSpPr>
        <p:spPr>
          <a:ln/>
        </p:spPr>
      </p:sp>
      <p:sp>
        <p:nvSpPr>
          <p:cNvPr id="199683" name="Rectangle 3">
            <a:extLst>
              <a:ext uri="{FF2B5EF4-FFF2-40B4-BE49-F238E27FC236}">
                <a16:creationId xmlns:a16="http://schemas.microsoft.com/office/drawing/2014/main" id="{2E6336A7-7D1C-4BB7-8D2C-CE82DF1296BE}"/>
              </a:ext>
            </a:extLst>
          </p:cNvPr>
          <p:cNvSpPr>
            <a:spLocks noGrp="1" noChangeArrowheads="1"/>
          </p:cNvSpPr>
          <p:nvPr>
            <p:ph type="body" idx="1"/>
          </p:nvPr>
        </p:nvSpPr>
        <p:spPr>
          <a:noFill/>
        </p:spPr>
        <p:txBody>
          <a:bodyPr/>
          <a:lstStyle/>
          <a:p>
            <a:r>
              <a:rPr lang="en-AU" altLang="en-US" dirty="0"/>
              <a:t>www.zwia.org/zwh</a:t>
            </a:r>
          </a:p>
        </p:txBody>
      </p:sp>
    </p:spTree>
    <p:extLst>
      <p:ext uri="{BB962C8B-B14F-4D97-AF65-F5344CB8AC3E}">
        <p14:creationId xmlns:p14="http://schemas.microsoft.com/office/powerpoint/2010/main" val="295057252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B1A461A9-2F50-42C3-8944-767245111562}"/>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84225" indent="-301625" eaLnBrk="0" hangingPunct="0">
              <a:spcBef>
                <a:spcPct val="30000"/>
              </a:spcBef>
              <a:defRPr sz="1200">
                <a:solidFill>
                  <a:schemeClr val="tx1"/>
                </a:solidFill>
                <a:latin typeface="Times New Roman" panose="02020603050405020304" pitchFamily="18" charset="0"/>
              </a:defRPr>
            </a:lvl2pPr>
            <a:lvl3pPr marL="1208088" indent="-241300" eaLnBrk="0" hangingPunct="0">
              <a:spcBef>
                <a:spcPct val="30000"/>
              </a:spcBef>
              <a:defRPr sz="1200">
                <a:solidFill>
                  <a:schemeClr val="tx1"/>
                </a:solidFill>
                <a:latin typeface="Times New Roman" panose="02020603050405020304" pitchFamily="18" charset="0"/>
              </a:defRPr>
            </a:lvl3pPr>
            <a:lvl4pPr marL="1690688" indent="-241300" eaLnBrk="0" hangingPunct="0">
              <a:spcBef>
                <a:spcPct val="30000"/>
              </a:spcBef>
              <a:defRPr sz="1200">
                <a:solidFill>
                  <a:schemeClr val="tx1"/>
                </a:solidFill>
                <a:latin typeface="Times New Roman" panose="02020603050405020304" pitchFamily="18" charset="0"/>
              </a:defRPr>
            </a:lvl4pPr>
            <a:lvl5pPr marL="2174875" indent="-241300" eaLnBrk="0" hangingPunct="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FB963BAA-9AF3-4FB8-B8BE-1DD2A8E22D8C}" type="slidenum">
              <a:rPr lang="en-US" altLang="en-US" sz="1300"/>
              <a:pPr eaLnBrk="1" hangingPunct="1">
                <a:spcBef>
                  <a:spcPct val="0"/>
                </a:spcBef>
              </a:pPr>
              <a:t>121</a:t>
            </a:fld>
            <a:endParaRPr lang="en-US" altLang="en-US" sz="1300"/>
          </a:p>
        </p:txBody>
      </p:sp>
      <p:sp>
        <p:nvSpPr>
          <p:cNvPr id="151555" name="Rectangle 2">
            <a:extLst>
              <a:ext uri="{FF2B5EF4-FFF2-40B4-BE49-F238E27FC236}">
                <a16:creationId xmlns:a16="http://schemas.microsoft.com/office/drawing/2014/main" id="{A727A394-BFEE-4274-A358-BD630F7A1899}"/>
              </a:ext>
            </a:extLst>
          </p:cNvPr>
          <p:cNvSpPr>
            <a:spLocks noGrp="1" noRot="1" noChangeAspect="1" noChangeArrowheads="1" noTextEdit="1"/>
          </p:cNvSpPr>
          <p:nvPr>
            <p:ph type="sldImg"/>
          </p:nvPr>
        </p:nvSpPr>
        <p:spPr>
          <a:solidFill>
            <a:srgbClr val="FFFFFF"/>
          </a:solidFill>
          <a:ln/>
        </p:spPr>
      </p:sp>
      <p:sp>
        <p:nvSpPr>
          <p:cNvPr id="151556" name="Rectangle 3">
            <a:extLst>
              <a:ext uri="{FF2B5EF4-FFF2-40B4-BE49-F238E27FC236}">
                <a16:creationId xmlns:a16="http://schemas.microsoft.com/office/drawing/2014/main" id="{48BB8AE9-4973-4945-9DA0-F4392F66F7A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a:extLst>
              <a:ext uri="{FF2B5EF4-FFF2-40B4-BE49-F238E27FC236}">
                <a16:creationId xmlns:a16="http://schemas.microsoft.com/office/drawing/2014/main" id="{9A312762-6AC0-40C4-99B9-D88957128F07}"/>
              </a:ext>
            </a:extLst>
          </p:cNvPr>
          <p:cNvSpPr>
            <a:spLocks noGrp="1" noRot="1" noChangeAspect="1" noTextEdit="1"/>
          </p:cNvSpPr>
          <p:nvPr>
            <p:ph type="sldImg"/>
          </p:nvPr>
        </p:nvSpPr>
        <p:spPr>
          <a:ln/>
        </p:spPr>
      </p:sp>
      <p:sp>
        <p:nvSpPr>
          <p:cNvPr id="152579" name="Notes Placeholder 2">
            <a:extLst>
              <a:ext uri="{FF2B5EF4-FFF2-40B4-BE49-F238E27FC236}">
                <a16:creationId xmlns:a16="http://schemas.microsoft.com/office/drawing/2014/main" id="{955BEC21-F23C-420F-8C46-951430994023}"/>
              </a:ext>
            </a:extLst>
          </p:cNvPr>
          <p:cNvSpPr>
            <a:spLocks noGrp="1"/>
          </p:cNvSpPr>
          <p:nvPr>
            <p:ph type="body" idx="1"/>
          </p:nvPr>
        </p:nvSpPr>
        <p:spPr>
          <a:noFill/>
        </p:spPr>
        <p:txBody>
          <a:bodyPr/>
          <a:lstStyle/>
          <a:p>
            <a:endParaRPr lang="en-US" altLang="en-US"/>
          </a:p>
        </p:txBody>
      </p:sp>
      <p:sp>
        <p:nvSpPr>
          <p:cNvPr id="4" name="Slide Number Placeholder 3">
            <a:extLst>
              <a:ext uri="{FF2B5EF4-FFF2-40B4-BE49-F238E27FC236}">
                <a16:creationId xmlns:a16="http://schemas.microsoft.com/office/drawing/2014/main" id="{5A585891-7E8C-45B5-A1B7-B1069189A26D}"/>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9707435D-FCD2-457B-8AAC-E88557215FED}" type="slidenum">
              <a:rPr lang="en-US" altLang="en-US" sz="1300"/>
              <a:pPr eaLnBrk="1" hangingPunct="1"/>
              <a:t>122</a:t>
            </a:fld>
            <a:endParaRPr lang="en-US" altLang="en-US" sz="130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9A2AF169-5924-46E1-BD6F-951228E805B7}"/>
              </a:ext>
            </a:extLst>
          </p:cNvPr>
          <p:cNvSpPr>
            <a:spLocks noGrp="1" noRot="1" noChangeAspect="1" noChangeArrowheads="1" noTextEdit="1"/>
          </p:cNvSpPr>
          <p:nvPr>
            <p:ph type="sldImg"/>
          </p:nvPr>
        </p:nvSpPr>
        <p:spPr>
          <a:ln/>
        </p:spPr>
      </p:sp>
      <p:sp>
        <p:nvSpPr>
          <p:cNvPr id="222211" name="Rectangle 3">
            <a:extLst>
              <a:ext uri="{FF2B5EF4-FFF2-40B4-BE49-F238E27FC236}">
                <a16:creationId xmlns:a16="http://schemas.microsoft.com/office/drawing/2014/main" id="{2419E4FA-8EF2-4084-846B-F9A87886A28B}"/>
              </a:ext>
            </a:extLst>
          </p:cNvPr>
          <p:cNvSpPr>
            <a:spLocks noGrp="1" noChangeArrowheads="1"/>
          </p:cNvSpPr>
          <p:nvPr>
            <p:ph type="body" idx="1"/>
          </p:nvPr>
        </p:nvSpPr>
        <p:spPr>
          <a:noFill/>
        </p:spPr>
        <p:txBody>
          <a:bodyPr/>
          <a:lstStyle/>
          <a:p>
            <a:endParaRPr lang="en-AU" altLang="en-US"/>
          </a:p>
        </p:txBody>
      </p:sp>
    </p:spTree>
    <p:extLst>
      <p:ext uri="{BB962C8B-B14F-4D97-AF65-F5344CB8AC3E}">
        <p14:creationId xmlns:p14="http://schemas.microsoft.com/office/powerpoint/2010/main" val="137116142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070DEA63-910B-44B9-AC65-EB3144C1211F}"/>
              </a:ext>
            </a:extLst>
          </p:cNvPr>
          <p:cNvSpPr>
            <a:spLocks noGrp="1" noRot="1" noChangeAspect="1" noChangeArrowheads="1" noTextEdit="1"/>
          </p:cNvSpPr>
          <p:nvPr>
            <p:ph type="sldImg"/>
          </p:nvPr>
        </p:nvSpPr>
        <p:spPr>
          <a:ln/>
        </p:spPr>
      </p:sp>
      <p:sp>
        <p:nvSpPr>
          <p:cNvPr id="224259" name="Rectangle 3">
            <a:extLst>
              <a:ext uri="{FF2B5EF4-FFF2-40B4-BE49-F238E27FC236}">
                <a16:creationId xmlns:a16="http://schemas.microsoft.com/office/drawing/2014/main" id="{D25D8218-8257-4083-A263-A298642A4E4B}"/>
              </a:ext>
            </a:extLst>
          </p:cNvPr>
          <p:cNvSpPr>
            <a:spLocks noGrp="1" noChangeArrowheads="1"/>
          </p:cNvSpPr>
          <p:nvPr>
            <p:ph type="body" idx="1"/>
          </p:nvPr>
        </p:nvSpPr>
        <p:spPr>
          <a:noFill/>
        </p:spPr>
        <p:txBody>
          <a:bodyPr/>
          <a:lstStyle/>
          <a:p>
            <a:endParaRPr lang="en-AU" altLang="en-US"/>
          </a:p>
        </p:txBody>
      </p:sp>
    </p:spTree>
    <p:extLst>
      <p:ext uri="{BB962C8B-B14F-4D97-AF65-F5344CB8AC3E}">
        <p14:creationId xmlns:p14="http://schemas.microsoft.com/office/powerpoint/2010/main" val="14008472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ECD76892-5FFE-4B11-8591-FD7AD02EDA8E}"/>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84225" indent="-301625">
              <a:spcBef>
                <a:spcPct val="30000"/>
              </a:spcBef>
              <a:defRPr sz="1200">
                <a:solidFill>
                  <a:schemeClr val="tx1"/>
                </a:solidFill>
                <a:latin typeface="Times New Roman" panose="02020603050405020304" pitchFamily="18" charset="0"/>
              </a:defRPr>
            </a:lvl2pPr>
            <a:lvl3pPr marL="1208088" indent="-241300">
              <a:spcBef>
                <a:spcPct val="30000"/>
              </a:spcBef>
              <a:defRPr sz="1200">
                <a:solidFill>
                  <a:schemeClr val="tx1"/>
                </a:solidFill>
                <a:latin typeface="Times New Roman" panose="02020603050405020304" pitchFamily="18" charset="0"/>
              </a:defRPr>
            </a:lvl3pPr>
            <a:lvl4pPr marL="1690688" indent="-241300">
              <a:spcBef>
                <a:spcPct val="30000"/>
              </a:spcBef>
              <a:defRPr sz="1200">
                <a:solidFill>
                  <a:schemeClr val="tx1"/>
                </a:solidFill>
                <a:latin typeface="Times New Roman" panose="02020603050405020304" pitchFamily="18" charset="0"/>
              </a:defRPr>
            </a:lvl4pPr>
            <a:lvl5pPr marL="2174875" indent="-24130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C437E1F-B650-4777-8763-40F465461182}" type="slidenum">
              <a:rPr lang="en-US" altLang="en-US" sz="1300"/>
              <a:pPr>
                <a:spcBef>
                  <a:spcPct val="0"/>
                </a:spcBef>
              </a:pPr>
              <a:t>127</a:t>
            </a:fld>
            <a:endParaRPr lang="en-US" altLang="en-US" sz="1300"/>
          </a:p>
        </p:txBody>
      </p:sp>
      <p:sp>
        <p:nvSpPr>
          <p:cNvPr id="137219" name="Rectangle 2">
            <a:extLst>
              <a:ext uri="{FF2B5EF4-FFF2-40B4-BE49-F238E27FC236}">
                <a16:creationId xmlns:a16="http://schemas.microsoft.com/office/drawing/2014/main" id="{86B30BA3-8DD2-4B28-A796-868C407D61BF}"/>
              </a:ext>
            </a:extLst>
          </p:cNvPr>
          <p:cNvSpPr>
            <a:spLocks noGrp="1" noRot="1" noChangeAspect="1" noChangeArrowheads="1" noTextEdit="1"/>
          </p:cNvSpPr>
          <p:nvPr>
            <p:ph type="sldImg"/>
          </p:nvPr>
        </p:nvSpPr>
        <p:spPr>
          <a:solidFill>
            <a:srgbClr val="FFFFFF"/>
          </a:solidFill>
          <a:ln/>
        </p:spPr>
      </p:sp>
      <p:sp>
        <p:nvSpPr>
          <p:cNvPr id="137220" name="Rectangle 3">
            <a:extLst>
              <a:ext uri="{FF2B5EF4-FFF2-40B4-BE49-F238E27FC236}">
                <a16:creationId xmlns:a16="http://schemas.microsoft.com/office/drawing/2014/main" id="{F21EA26C-E89A-45E4-987E-91F6A181E9D0}"/>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dirty="0"/>
          </a:p>
        </p:txBody>
      </p:sp>
    </p:spTree>
    <p:extLst>
      <p:ext uri="{BB962C8B-B14F-4D97-AF65-F5344CB8AC3E}">
        <p14:creationId xmlns:p14="http://schemas.microsoft.com/office/powerpoint/2010/main" val="77129785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3D9A18F-21A6-429D-A3C6-C6A80E0D77A7}" type="slidenum">
              <a:rPr lang="en-US" altLang="en-US" smtClean="0"/>
              <a:pPr>
                <a:defRPr/>
              </a:pPr>
              <a:t>128</a:t>
            </a:fld>
            <a:endParaRPr lang="en-US" altLang="en-US"/>
          </a:p>
        </p:txBody>
      </p:sp>
    </p:spTree>
    <p:extLst>
      <p:ext uri="{BB962C8B-B14F-4D97-AF65-F5344CB8AC3E}">
        <p14:creationId xmlns:p14="http://schemas.microsoft.com/office/powerpoint/2010/main" val="115645735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a:extLst>
              <a:ext uri="{FF2B5EF4-FFF2-40B4-BE49-F238E27FC236}">
                <a16:creationId xmlns:a16="http://schemas.microsoft.com/office/drawing/2014/main" id="{8BA30FE5-EB9A-4B2E-8FD4-6B4ADA8F3212}"/>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84225" indent="-301625">
              <a:spcBef>
                <a:spcPct val="30000"/>
              </a:spcBef>
              <a:defRPr sz="1200">
                <a:solidFill>
                  <a:schemeClr val="tx1"/>
                </a:solidFill>
                <a:latin typeface="Times New Roman" panose="02020603050405020304" pitchFamily="18" charset="0"/>
              </a:defRPr>
            </a:lvl2pPr>
            <a:lvl3pPr marL="1208088" indent="-241300">
              <a:spcBef>
                <a:spcPct val="30000"/>
              </a:spcBef>
              <a:defRPr sz="1200">
                <a:solidFill>
                  <a:schemeClr val="tx1"/>
                </a:solidFill>
                <a:latin typeface="Times New Roman" panose="02020603050405020304" pitchFamily="18" charset="0"/>
              </a:defRPr>
            </a:lvl3pPr>
            <a:lvl4pPr marL="1690688" indent="-241300">
              <a:spcBef>
                <a:spcPct val="30000"/>
              </a:spcBef>
              <a:defRPr sz="1200">
                <a:solidFill>
                  <a:schemeClr val="tx1"/>
                </a:solidFill>
                <a:latin typeface="Times New Roman" panose="02020603050405020304" pitchFamily="18" charset="0"/>
              </a:defRPr>
            </a:lvl4pPr>
            <a:lvl5pPr marL="2174875" indent="-241300">
              <a:spcBef>
                <a:spcPct val="30000"/>
              </a:spcBef>
              <a:defRPr sz="1200">
                <a:solidFill>
                  <a:schemeClr val="tx1"/>
                </a:solidFill>
                <a:latin typeface="Times New Roman" panose="02020603050405020304" pitchFamily="18" charset="0"/>
              </a:defRPr>
            </a:lvl5pPr>
            <a:lvl6pPr marL="2632075" indent="-241300" eaLnBrk="0" fontAlgn="base" hangingPunct="0">
              <a:spcBef>
                <a:spcPct val="30000"/>
              </a:spcBef>
              <a:spcAft>
                <a:spcPct val="0"/>
              </a:spcAft>
              <a:defRPr sz="1200">
                <a:solidFill>
                  <a:schemeClr val="tx1"/>
                </a:solidFill>
                <a:latin typeface="Times New Roman" panose="02020603050405020304" pitchFamily="18" charset="0"/>
              </a:defRPr>
            </a:lvl6pPr>
            <a:lvl7pPr marL="3089275" indent="-241300" eaLnBrk="0" fontAlgn="base" hangingPunct="0">
              <a:spcBef>
                <a:spcPct val="30000"/>
              </a:spcBef>
              <a:spcAft>
                <a:spcPct val="0"/>
              </a:spcAft>
              <a:defRPr sz="1200">
                <a:solidFill>
                  <a:schemeClr val="tx1"/>
                </a:solidFill>
                <a:latin typeface="Times New Roman" panose="02020603050405020304" pitchFamily="18" charset="0"/>
              </a:defRPr>
            </a:lvl7pPr>
            <a:lvl8pPr marL="3546475" indent="-241300" eaLnBrk="0" fontAlgn="base" hangingPunct="0">
              <a:spcBef>
                <a:spcPct val="30000"/>
              </a:spcBef>
              <a:spcAft>
                <a:spcPct val="0"/>
              </a:spcAft>
              <a:defRPr sz="1200">
                <a:solidFill>
                  <a:schemeClr val="tx1"/>
                </a:solidFill>
                <a:latin typeface="Times New Roman" panose="02020603050405020304" pitchFamily="18" charset="0"/>
              </a:defRPr>
            </a:lvl8pPr>
            <a:lvl9pPr marL="4003675" indent="-2413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CDF1281-CFEE-45B9-8AA5-D70BA7B6DE44}" type="slidenum">
              <a:rPr lang="en-US" altLang="en-US" sz="1300"/>
              <a:pPr>
                <a:spcBef>
                  <a:spcPct val="0"/>
                </a:spcBef>
              </a:pPr>
              <a:t>129</a:t>
            </a:fld>
            <a:endParaRPr lang="en-US" altLang="en-US" sz="1300"/>
          </a:p>
        </p:txBody>
      </p:sp>
      <p:sp>
        <p:nvSpPr>
          <p:cNvPr id="212995" name="Rectangle 2">
            <a:extLst>
              <a:ext uri="{FF2B5EF4-FFF2-40B4-BE49-F238E27FC236}">
                <a16:creationId xmlns:a16="http://schemas.microsoft.com/office/drawing/2014/main" id="{D56546A7-9A02-4075-9782-FD318B61E903}"/>
              </a:ext>
            </a:extLst>
          </p:cNvPr>
          <p:cNvSpPr>
            <a:spLocks noGrp="1" noRot="1" noChangeAspect="1" noChangeArrowheads="1" noTextEdit="1"/>
          </p:cNvSpPr>
          <p:nvPr>
            <p:ph type="sldImg"/>
          </p:nvPr>
        </p:nvSpPr>
        <p:spPr>
          <a:solidFill>
            <a:srgbClr val="FFFFFF"/>
          </a:solidFill>
          <a:ln/>
        </p:spPr>
      </p:sp>
      <p:sp>
        <p:nvSpPr>
          <p:cNvPr id="212996" name="Rectangle 3">
            <a:extLst>
              <a:ext uri="{FF2B5EF4-FFF2-40B4-BE49-F238E27FC236}">
                <a16:creationId xmlns:a16="http://schemas.microsoft.com/office/drawing/2014/main" id="{696CBADA-555C-4DE2-A841-D6CBA7EF4EC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1225250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19AB285-43B0-4927-AA51-54BFEA3CC1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583FCA-CD4A-4CE0-9C83-CDDAF815E6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B1AD45-C002-4E7F-B41E-6967262152B1}"/>
              </a:ext>
            </a:extLst>
          </p:cNvPr>
          <p:cNvSpPr>
            <a:spLocks noGrp="1" noChangeArrowheads="1"/>
          </p:cNvSpPr>
          <p:nvPr>
            <p:ph type="sldNum" sz="quarter" idx="12"/>
          </p:nvPr>
        </p:nvSpPr>
        <p:spPr>
          <a:ln/>
        </p:spPr>
        <p:txBody>
          <a:bodyPr/>
          <a:lstStyle>
            <a:lvl1pPr>
              <a:defRPr/>
            </a:lvl1pPr>
          </a:lstStyle>
          <a:p>
            <a:fld id="{BCD39895-D4AE-4954-975A-A94B55F42E60}" type="slidenum">
              <a:rPr lang="en-US" altLang="en-US"/>
              <a:pPr/>
              <a:t>‹#›</a:t>
            </a:fld>
            <a:endParaRPr lang="en-US" altLang="en-US"/>
          </a:p>
        </p:txBody>
      </p:sp>
    </p:spTree>
    <p:extLst>
      <p:ext uri="{BB962C8B-B14F-4D97-AF65-F5344CB8AC3E}">
        <p14:creationId xmlns:p14="http://schemas.microsoft.com/office/powerpoint/2010/main" val="749686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346DFB6-6761-423A-A259-F1D740BFA62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3B2A96-2D24-444E-9C60-BC7F3FF2D7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50B867-8B12-4FF5-A564-DC7680D8F0C0}"/>
              </a:ext>
            </a:extLst>
          </p:cNvPr>
          <p:cNvSpPr>
            <a:spLocks noGrp="1" noChangeArrowheads="1"/>
          </p:cNvSpPr>
          <p:nvPr>
            <p:ph type="sldNum" sz="quarter" idx="12"/>
          </p:nvPr>
        </p:nvSpPr>
        <p:spPr>
          <a:ln/>
        </p:spPr>
        <p:txBody>
          <a:bodyPr/>
          <a:lstStyle>
            <a:lvl1pPr>
              <a:defRPr/>
            </a:lvl1pPr>
          </a:lstStyle>
          <a:p>
            <a:fld id="{EFEC44E2-8AEF-4E35-AB45-C933F48EAD95}" type="slidenum">
              <a:rPr lang="en-US" altLang="en-US"/>
              <a:pPr/>
              <a:t>‹#›</a:t>
            </a:fld>
            <a:endParaRPr lang="en-US" altLang="en-US"/>
          </a:p>
        </p:txBody>
      </p:sp>
    </p:spTree>
    <p:extLst>
      <p:ext uri="{BB962C8B-B14F-4D97-AF65-F5344CB8AC3E}">
        <p14:creationId xmlns:p14="http://schemas.microsoft.com/office/powerpoint/2010/main" val="559628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5FE59E-4ACD-4528-9E6E-F3BF20473C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F87A843-1BE2-4A7C-BA6A-7D9F70CB2E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C13E95-BA3C-4587-B611-293C47FF7E90}"/>
              </a:ext>
            </a:extLst>
          </p:cNvPr>
          <p:cNvSpPr>
            <a:spLocks noGrp="1" noChangeArrowheads="1"/>
          </p:cNvSpPr>
          <p:nvPr>
            <p:ph type="sldNum" sz="quarter" idx="12"/>
          </p:nvPr>
        </p:nvSpPr>
        <p:spPr>
          <a:ln/>
        </p:spPr>
        <p:txBody>
          <a:bodyPr/>
          <a:lstStyle>
            <a:lvl1pPr>
              <a:defRPr/>
            </a:lvl1pPr>
          </a:lstStyle>
          <a:p>
            <a:fld id="{C82ED2CC-7AAB-4EC3-AB4C-544AB112BE92}" type="slidenum">
              <a:rPr lang="en-US" altLang="en-US"/>
              <a:pPr/>
              <a:t>‹#›</a:t>
            </a:fld>
            <a:endParaRPr lang="en-US" altLang="en-US"/>
          </a:p>
        </p:txBody>
      </p:sp>
    </p:spTree>
    <p:extLst>
      <p:ext uri="{BB962C8B-B14F-4D97-AF65-F5344CB8AC3E}">
        <p14:creationId xmlns:p14="http://schemas.microsoft.com/office/powerpoint/2010/main" val="85884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a:p>
        </p:txBody>
      </p:sp>
      <p:sp>
        <p:nvSpPr>
          <p:cNvPr id="5" name="Rectangle 4">
            <a:extLst>
              <a:ext uri="{FF2B5EF4-FFF2-40B4-BE49-F238E27FC236}">
                <a16:creationId xmlns:a16="http://schemas.microsoft.com/office/drawing/2014/main" id="{D45ECD7A-F9F3-4DD8-B712-59CA1C22F31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EFBE76E-9F71-417B-8B58-57B14650E5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EDD6DF8-2C32-4BB8-B6D8-C556F7B419A9}"/>
              </a:ext>
            </a:extLst>
          </p:cNvPr>
          <p:cNvSpPr>
            <a:spLocks noGrp="1" noChangeArrowheads="1"/>
          </p:cNvSpPr>
          <p:nvPr>
            <p:ph type="sldNum" sz="quarter" idx="12"/>
          </p:nvPr>
        </p:nvSpPr>
        <p:spPr>
          <a:ln/>
        </p:spPr>
        <p:txBody>
          <a:bodyPr/>
          <a:lstStyle>
            <a:lvl1pPr>
              <a:defRPr/>
            </a:lvl1pPr>
          </a:lstStyle>
          <a:p>
            <a:fld id="{DD4FF8DB-8D5F-4911-B92F-125206F502C5}" type="slidenum">
              <a:rPr lang="en-US" altLang="en-US"/>
              <a:pPr/>
              <a:t>‹#›</a:t>
            </a:fld>
            <a:endParaRPr lang="en-US" altLang="en-US"/>
          </a:p>
        </p:txBody>
      </p:sp>
    </p:spTree>
    <p:extLst>
      <p:ext uri="{BB962C8B-B14F-4D97-AF65-F5344CB8AC3E}">
        <p14:creationId xmlns:p14="http://schemas.microsoft.com/office/powerpoint/2010/main" val="13391227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Main Slide With Headline">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648CF466-B149-4D54-AFFA-EA2C61C84854}"/>
              </a:ext>
            </a:extLst>
          </p:cNvPr>
          <p:cNvSpPr txBox="1">
            <a:spLocks noChangeArrowheads="1"/>
          </p:cNvSpPr>
          <p:nvPr userDrawn="1"/>
        </p:nvSpPr>
        <p:spPr bwMode="auto">
          <a:xfrm>
            <a:off x="8594725" y="6437313"/>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fld id="{FD8FBA00-80B4-4F87-B650-3235C49B734D}" type="slidenum">
              <a:rPr lang="en-US" altLang="en-US" sz="1400">
                <a:solidFill>
                  <a:srgbClr val="FFFFFF"/>
                </a:solidFill>
              </a:rPr>
              <a:pPr algn="ctr" eaLnBrk="1" hangingPunct="1"/>
              <a:t>‹#›</a:t>
            </a:fld>
            <a:endParaRPr lang="en-US" altLang="en-US" sz="1400">
              <a:solidFill>
                <a:srgbClr val="FFFFFF"/>
              </a:solidFill>
            </a:endParaRPr>
          </a:p>
        </p:txBody>
      </p:sp>
      <p:sp>
        <p:nvSpPr>
          <p:cNvPr id="11" name="Title 1"/>
          <p:cNvSpPr>
            <a:spLocks noGrp="1"/>
          </p:cNvSpPr>
          <p:nvPr>
            <p:ph type="title"/>
          </p:nvPr>
        </p:nvSpPr>
        <p:spPr>
          <a:xfrm>
            <a:off x="457200" y="76200"/>
            <a:ext cx="8686800" cy="685800"/>
          </a:xfrm>
          <a:prstGeom prst="rect">
            <a:avLst/>
          </a:prstGeom>
          <a:noFill/>
          <a:ln>
            <a:noFill/>
          </a:ln>
        </p:spPr>
        <p:txBody>
          <a:bodyPr/>
          <a:lstStyle>
            <a:lvl1pPr algn="l">
              <a:defRPr sz="3200" b="1" baseline="0">
                <a:solidFill>
                  <a:schemeClr val="tx2"/>
                </a:solidFill>
                <a:latin typeface="+mj-lt"/>
                <a:ea typeface="Tahoma" pitchFamily="34" charset="0"/>
                <a:cs typeface="Tahoma" pitchFamily="34" charset="0"/>
              </a:defRPr>
            </a:lvl1pPr>
          </a:lstStyle>
          <a:p>
            <a:r>
              <a:rPr lang="en-US"/>
              <a:t>Click to edit Master title style</a:t>
            </a:r>
            <a:endParaRPr lang="en-US" dirty="0"/>
          </a:p>
        </p:txBody>
      </p:sp>
      <p:sp>
        <p:nvSpPr>
          <p:cNvPr id="5" name="Content Placeholder 2"/>
          <p:cNvSpPr>
            <a:spLocks noGrp="1"/>
          </p:cNvSpPr>
          <p:nvPr>
            <p:ph idx="1"/>
          </p:nvPr>
        </p:nvSpPr>
        <p:spPr>
          <a:xfrm>
            <a:off x="457200" y="990600"/>
            <a:ext cx="8305800" cy="428766"/>
          </a:xfrm>
          <a:prstGeom prst="rect">
            <a:avLst/>
          </a:prstGeom>
        </p:spPr>
        <p:txBody>
          <a:bodyPr anchor="ctr"/>
          <a:lstStyle>
            <a:lvl1pPr algn="l">
              <a:buNone/>
              <a:defRPr sz="2400" b="1" baseline="0">
                <a:solidFill>
                  <a:srgbClr val="00B050"/>
                </a:solidFill>
                <a:latin typeface="+mj-lt"/>
                <a:ea typeface="Tahoma" pitchFamily="34" charset="0"/>
                <a:cs typeface="Tahoma" pitchFamily="34" charset="0"/>
              </a:defRPr>
            </a:lvl1pPr>
          </a:lstStyle>
          <a:p>
            <a:pPr lvl="0"/>
            <a:r>
              <a:rPr lang="en-US"/>
              <a:t>Edit Master text styles</a:t>
            </a:r>
          </a:p>
        </p:txBody>
      </p:sp>
      <p:sp>
        <p:nvSpPr>
          <p:cNvPr id="7" name="Text Placeholder 4"/>
          <p:cNvSpPr>
            <a:spLocks noGrp="1"/>
          </p:cNvSpPr>
          <p:nvPr>
            <p:ph type="body" sz="quarter" idx="15"/>
          </p:nvPr>
        </p:nvSpPr>
        <p:spPr>
          <a:xfrm>
            <a:off x="457200" y="1447800"/>
            <a:ext cx="8142194" cy="2689967"/>
          </a:xfrm>
          <a:prstGeom prst="rect">
            <a:avLst/>
          </a:prstGeom>
          <a:solidFill>
            <a:schemeClr val="bg1"/>
          </a:solidFill>
          <a:ln w="28575">
            <a:solidFill>
              <a:schemeClr val="bg1">
                <a:lumMod val="85000"/>
              </a:schemeClr>
            </a:solidFill>
          </a:ln>
        </p:spPr>
        <p:txBody>
          <a:bodyPr>
            <a:spAutoFit/>
          </a:bodyPr>
          <a:lstStyle>
            <a:lvl1pPr marL="342900" indent="-342900">
              <a:buFontTx/>
              <a:buBlip>
                <a:blip r:embed="rId2"/>
              </a:buBlip>
              <a:defRPr sz="2000">
                <a:solidFill>
                  <a:schemeClr val="tx1">
                    <a:lumMod val="65000"/>
                    <a:lumOff val="35000"/>
                  </a:schemeClr>
                </a:solidFill>
              </a:defRPr>
            </a:lvl1pPr>
            <a:lvl2pPr marL="742950" indent="-285750">
              <a:buClr>
                <a:schemeClr val="accent4">
                  <a:lumMod val="75000"/>
                </a:schemeClr>
              </a:buClr>
              <a:buFont typeface="Calibri" pitchFamily="34" charset="0"/>
              <a:buChar char="—"/>
              <a:defRPr sz="1800">
                <a:solidFill>
                  <a:schemeClr val="tx1">
                    <a:lumMod val="65000"/>
                    <a:lumOff val="35000"/>
                  </a:schemeClr>
                </a:solidFill>
              </a:defRPr>
            </a:lvl2pPr>
            <a:lvl3pPr>
              <a:buClr>
                <a:schemeClr val="accent4">
                  <a:lumMod val="75000"/>
                </a:schemeClr>
              </a:buClr>
              <a:defRPr sz="1600">
                <a:solidFill>
                  <a:schemeClr val="tx1">
                    <a:lumMod val="65000"/>
                    <a:lumOff val="35000"/>
                  </a:schemeClr>
                </a:solidFill>
              </a:defRPr>
            </a:lvl3pPr>
            <a:lvl4pPr>
              <a:buClr>
                <a:schemeClr val="accent4">
                  <a:lumMod val="75000"/>
                </a:schemeClr>
              </a:buClr>
              <a:defRPr sz="1400">
                <a:solidFill>
                  <a:schemeClr val="tx1">
                    <a:lumMod val="65000"/>
                    <a:lumOff val="35000"/>
                  </a:schemeClr>
                </a:solidFill>
              </a:defRPr>
            </a:lvl4pPr>
            <a:lvl5pPr>
              <a:buClr>
                <a:schemeClr val="accent4">
                  <a:lumMod val="75000"/>
                </a:schemeClr>
              </a:buClr>
              <a:defRPr sz="14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0"/>
            <a:endParaRPr lang="en-US" dirty="0"/>
          </a:p>
        </p:txBody>
      </p:sp>
      <p:sp>
        <p:nvSpPr>
          <p:cNvPr id="8" name="Slide Number Placeholder 5">
            <a:extLst>
              <a:ext uri="{FF2B5EF4-FFF2-40B4-BE49-F238E27FC236}">
                <a16:creationId xmlns:a16="http://schemas.microsoft.com/office/drawing/2014/main" id="{471FC7E8-0AC2-48A2-9218-EAF0FCA918D7}"/>
              </a:ext>
            </a:extLst>
          </p:cNvPr>
          <p:cNvSpPr>
            <a:spLocks noGrp="1"/>
          </p:cNvSpPr>
          <p:nvPr>
            <p:ph type="sldNum" sz="quarter" idx="16"/>
          </p:nvPr>
        </p:nvSpPr>
        <p:spPr>
          <a:xfrm>
            <a:off x="6553200" y="6356350"/>
            <a:ext cx="2133600" cy="365125"/>
          </a:xfrm>
        </p:spPr>
        <p:txBody>
          <a:bodyPr/>
          <a:lstStyle>
            <a:lvl1pPr>
              <a:defRPr>
                <a:solidFill>
                  <a:prstClr val="black">
                    <a:tint val="75000"/>
                  </a:prstClr>
                </a:solidFill>
              </a:defRPr>
            </a:lvl1pPr>
          </a:lstStyle>
          <a:p>
            <a:pPr>
              <a:defRPr/>
            </a:pPr>
            <a:fld id="{9BC91DCB-1CFD-4FA8-876E-ABF52E135170}" type="slidenum">
              <a:rPr lang="en-US"/>
              <a:pPr>
                <a:defRPr/>
              </a:pPr>
              <a:t>‹#›</a:t>
            </a:fld>
            <a:endParaRPr lang="en-US"/>
          </a:p>
        </p:txBody>
      </p:sp>
    </p:spTree>
    <p:extLst>
      <p:ext uri="{BB962C8B-B14F-4D97-AF65-F5344CB8AC3E}">
        <p14:creationId xmlns:p14="http://schemas.microsoft.com/office/powerpoint/2010/main" val="224050417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B35EA7B-C533-4EC3-ADDA-82D00ADE8D1E}"/>
              </a:ext>
            </a:extLst>
          </p:cNvPr>
          <p:cNvCxnSpPr/>
          <p:nvPr userDrawn="1"/>
        </p:nvCxnSpPr>
        <p:spPr>
          <a:xfrm>
            <a:off x="304800" y="838200"/>
            <a:ext cx="85344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TextBox 7">
            <a:extLst>
              <a:ext uri="{FF2B5EF4-FFF2-40B4-BE49-F238E27FC236}">
                <a16:creationId xmlns:a16="http://schemas.microsoft.com/office/drawing/2014/main" id="{5A0EACD8-F86C-4739-A762-D7276BB10350}"/>
              </a:ext>
            </a:extLst>
          </p:cNvPr>
          <p:cNvSpPr txBox="1">
            <a:spLocks noChangeArrowheads="1"/>
          </p:cNvSpPr>
          <p:nvPr userDrawn="1"/>
        </p:nvSpPr>
        <p:spPr bwMode="auto">
          <a:xfrm>
            <a:off x="228600" y="6477000"/>
            <a:ext cx="39100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800">
                <a:solidFill>
                  <a:srgbClr val="898989"/>
                </a:solidFill>
              </a:rPr>
              <a:t>Prepared by WasteZero, Inc. for the CT Dept. of Energy &amp; Environmental Protection, 2019</a:t>
            </a:r>
          </a:p>
        </p:txBody>
      </p:sp>
      <p:sp>
        <p:nvSpPr>
          <p:cNvPr id="4" name="Slide Number Placeholder 5">
            <a:extLst>
              <a:ext uri="{FF2B5EF4-FFF2-40B4-BE49-F238E27FC236}">
                <a16:creationId xmlns:a16="http://schemas.microsoft.com/office/drawing/2014/main" id="{2E094F93-BB1E-4BF5-A226-E17811007088}"/>
              </a:ext>
            </a:extLst>
          </p:cNvPr>
          <p:cNvSpPr>
            <a:spLocks noGrp="1"/>
          </p:cNvSpPr>
          <p:nvPr>
            <p:ph type="sldNum" sz="quarter" idx="10"/>
          </p:nvPr>
        </p:nvSpPr>
        <p:spPr>
          <a:xfrm>
            <a:off x="6553200" y="6356350"/>
            <a:ext cx="2133600" cy="365125"/>
          </a:xfrm>
        </p:spPr>
        <p:txBody>
          <a:bodyPr/>
          <a:lstStyle>
            <a:lvl1pPr>
              <a:defRPr smtClean="0">
                <a:solidFill>
                  <a:srgbClr val="898989"/>
                </a:solidFill>
              </a:defRPr>
            </a:lvl1pPr>
          </a:lstStyle>
          <a:p>
            <a:pPr>
              <a:defRPr/>
            </a:pPr>
            <a:fld id="{3F5BAAC5-627F-47DF-8868-4CD100808880}" type="slidenum">
              <a:rPr lang="en-US"/>
              <a:pPr>
                <a:defRPr/>
              </a:pPr>
              <a:t>‹#›</a:t>
            </a:fld>
            <a:endParaRPr lang="en-US" dirty="0"/>
          </a:p>
        </p:txBody>
      </p:sp>
    </p:spTree>
    <p:extLst>
      <p:ext uri="{BB962C8B-B14F-4D97-AF65-F5344CB8AC3E}">
        <p14:creationId xmlns:p14="http://schemas.microsoft.com/office/powerpoint/2010/main" val="28749888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List and Picture with Headlin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A248804-C276-41CA-BF55-E5EE6F6F3D2F}"/>
              </a:ext>
            </a:extLst>
          </p:cNvPr>
          <p:cNvSpPr txBox="1">
            <a:spLocks noChangeArrowheads="1"/>
          </p:cNvSpPr>
          <p:nvPr userDrawn="1"/>
        </p:nvSpPr>
        <p:spPr bwMode="auto">
          <a:xfrm>
            <a:off x="8594725" y="6437313"/>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fld id="{4F61090A-B48A-4914-9028-5687634CC94D}" type="slidenum">
              <a:rPr lang="en-US" altLang="en-US" sz="1400">
                <a:solidFill>
                  <a:srgbClr val="FFFFFF"/>
                </a:solidFill>
              </a:rPr>
              <a:pPr algn="ctr" eaLnBrk="1" hangingPunct="1"/>
              <a:t>‹#›</a:t>
            </a:fld>
            <a:endParaRPr lang="en-US" altLang="en-US" sz="1400">
              <a:solidFill>
                <a:srgbClr val="FFFFFF"/>
              </a:solidFill>
            </a:endParaRPr>
          </a:p>
        </p:txBody>
      </p:sp>
      <p:sp>
        <p:nvSpPr>
          <p:cNvPr id="10" name="Content Placeholder 2"/>
          <p:cNvSpPr>
            <a:spLocks noGrp="1"/>
          </p:cNvSpPr>
          <p:nvPr>
            <p:ph idx="1"/>
          </p:nvPr>
        </p:nvSpPr>
        <p:spPr>
          <a:xfrm>
            <a:off x="457200" y="990600"/>
            <a:ext cx="8229600" cy="428766"/>
          </a:xfrm>
          <a:prstGeom prst="rect">
            <a:avLst/>
          </a:prstGeom>
        </p:spPr>
        <p:txBody>
          <a:bodyPr anchor="ctr"/>
          <a:lstStyle>
            <a:lvl1pPr algn="l">
              <a:buNone/>
              <a:defRPr sz="2400" b="1" baseline="0">
                <a:solidFill>
                  <a:srgbClr val="00B050"/>
                </a:solidFill>
                <a:latin typeface="+mj-lt"/>
                <a:ea typeface="Tahoma" pitchFamily="34" charset="0"/>
                <a:cs typeface="Tahoma" pitchFamily="34" charset="0"/>
              </a:defRPr>
            </a:lvl1pPr>
          </a:lstStyle>
          <a:p>
            <a:pPr lvl="0"/>
            <a:r>
              <a:rPr lang="en-US"/>
              <a:t>Edit Master text styles</a:t>
            </a:r>
          </a:p>
        </p:txBody>
      </p:sp>
      <p:sp>
        <p:nvSpPr>
          <p:cNvPr id="13" name="Picture Placeholder 2"/>
          <p:cNvSpPr>
            <a:spLocks noGrp="1"/>
          </p:cNvSpPr>
          <p:nvPr>
            <p:ph type="pic" idx="14"/>
          </p:nvPr>
        </p:nvSpPr>
        <p:spPr>
          <a:xfrm>
            <a:off x="4648200" y="1447800"/>
            <a:ext cx="4038600" cy="3429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6" name="Title 1"/>
          <p:cNvSpPr>
            <a:spLocks noGrp="1"/>
          </p:cNvSpPr>
          <p:nvPr>
            <p:ph type="title"/>
          </p:nvPr>
        </p:nvSpPr>
        <p:spPr>
          <a:xfrm>
            <a:off x="457200" y="76200"/>
            <a:ext cx="8686800" cy="685800"/>
          </a:xfrm>
          <a:prstGeom prst="rect">
            <a:avLst/>
          </a:prstGeom>
          <a:noFill/>
          <a:ln>
            <a:noFill/>
          </a:ln>
        </p:spPr>
        <p:txBody>
          <a:bodyPr/>
          <a:lstStyle>
            <a:lvl1pPr algn="l">
              <a:defRPr sz="3200" b="1" baseline="0">
                <a:solidFill>
                  <a:schemeClr val="tx2"/>
                </a:solidFill>
                <a:latin typeface="+mj-lt"/>
                <a:ea typeface="Tahoma" pitchFamily="34" charset="0"/>
                <a:cs typeface="Tahoma" pitchFamily="34" charset="0"/>
              </a:defRPr>
            </a:lvl1pPr>
          </a:lstStyle>
          <a:p>
            <a:r>
              <a:rPr lang="en-US"/>
              <a:t>Click to edit Master title style</a:t>
            </a:r>
            <a:endParaRPr lang="en-US" dirty="0"/>
          </a:p>
        </p:txBody>
      </p:sp>
      <p:sp>
        <p:nvSpPr>
          <p:cNvPr id="9" name="Content Placeholder 3"/>
          <p:cNvSpPr>
            <a:spLocks noGrp="1"/>
          </p:cNvSpPr>
          <p:nvPr>
            <p:ph sz="quarter" idx="15"/>
          </p:nvPr>
        </p:nvSpPr>
        <p:spPr>
          <a:xfrm>
            <a:off x="457200" y="5605132"/>
            <a:ext cx="8142288" cy="457200"/>
          </a:xfrm>
          <a:prstGeom prst="rect">
            <a:avLst/>
          </a:prstGeom>
          <a:solidFill>
            <a:srgbClr val="00B050">
              <a:alpha val="10000"/>
            </a:srgbClr>
          </a:solidFill>
          <a:ln w="28575">
            <a:solidFill>
              <a:schemeClr val="bg1">
                <a:lumMod val="85000"/>
              </a:schemeClr>
            </a:solidFill>
          </a:ln>
        </p:spPr>
        <p:txBody>
          <a:bodyPr anchor="ctr"/>
          <a:lstStyle>
            <a:lvl1pPr marL="0" indent="0" algn="ctr">
              <a:buFontTx/>
              <a:buNone/>
              <a:defRPr sz="1800" i="1">
                <a:solidFill>
                  <a:schemeClr val="tx2"/>
                </a:solidFill>
              </a:defRPr>
            </a:lvl1pPr>
          </a:lstStyle>
          <a:p>
            <a:pPr lvl="0"/>
            <a:r>
              <a:rPr lang="en-US"/>
              <a:t>Edit Master text styles</a:t>
            </a:r>
          </a:p>
        </p:txBody>
      </p:sp>
      <p:sp>
        <p:nvSpPr>
          <p:cNvPr id="15" name="Text Placeholder 4"/>
          <p:cNvSpPr>
            <a:spLocks noGrp="1"/>
          </p:cNvSpPr>
          <p:nvPr>
            <p:ph type="body" sz="quarter" idx="16"/>
          </p:nvPr>
        </p:nvSpPr>
        <p:spPr>
          <a:xfrm>
            <a:off x="457200" y="1447800"/>
            <a:ext cx="3951194" cy="3391698"/>
          </a:xfrm>
          <a:prstGeom prst="rect">
            <a:avLst/>
          </a:prstGeom>
          <a:solidFill>
            <a:schemeClr val="bg1"/>
          </a:solidFill>
          <a:ln w="28575">
            <a:solidFill>
              <a:schemeClr val="bg1">
                <a:lumMod val="85000"/>
              </a:schemeClr>
            </a:solidFill>
          </a:ln>
        </p:spPr>
        <p:txBody>
          <a:bodyPr>
            <a:spAutoFit/>
          </a:bodyPr>
          <a:lstStyle>
            <a:lvl1pPr marL="342900" indent="-342900">
              <a:buFontTx/>
              <a:buBlip>
                <a:blip r:embed="rId2"/>
              </a:buBlip>
              <a:defRPr sz="2000">
                <a:solidFill>
                  <a:schemeClr val="tx1">
                    <a:lumMod val="65000"/>
                    <a:lumOff val="35000"/>
                  </a:schemeClr>
                </a:solidFill>
              </a:defRPr>
            </a:lvl1pPr>
            <a:lvl2pPr marL="742950" indent="-285750">
              <a:buClr>
                <a:schemeClr val="accent4">
                  <a:lumMod val="75000"/>
                </a:schemeClr>
              </a:buClr>
              <a:buFont typeface="Calibri" pitchFamily="34" charset="0"/>
              <a:buChar char="—"/>
              <a:defRPr sz="1800">
                <a:solidFill>
                  <a:schemeClr val="tx1">
                    <a:lumMod val="65000"/>
                    <a:lumOff val="35000"/>
                  </a:schemeClr>
                </a:solidFill>
              </a:defRPr>
            </a:lvl2pPr>
            <a:lvl3pPr>
              <a:buClr>
                <a:schemeClr val="accent4">
                  <a:lumMod val="75000"/>
                </a:schemeClr>
              </a:buClr>
              <a:defRPr sz="1600">
                <a:solidFill>
                  <a:schemeClr val="tx1">
                    <a:lumMod val="65000"/>
                    <a:lumOff val="35000"/>
                  </a:schemeClr>
                </a:solidFill>
              </a:defRPr>
            </a:lvl3pPr>
            <a:lvl4pPr>
              <a:buClr>
                <a:schemeClr val="accent4">
                  <a:lumMod val="75000"/>
                </a:schemeClr>
              </a:buClr>
              <a:defRPr sz="1400">
                <a:solidFill>
                  <a:schemeClr val="tx1">
                    <a:lumMod val="65000"/>
                    <a:lumOff val="35000"/>
                  </a:schemeClr>
                </a:solidFill>
              </a:defRPr>
            </a:lvl4pPr>
            <a:lvl5pPr>
              <a:buClr>
                <a:schemeClr val="accent4">
                  <a:lumMod val="75000"/>
                </a:schemeClr>
              </a:buClr>
              <a:defRPr sz="14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a:p>
            <a:pPr lvl="0"/>
            <a:endParaRPr lang="en-US" dirty="0"/>
          </a:p>
          <a:p>
            <a:pPr lvl="0"/>
            <a:endParaRPr lang="en-US" dirty="0"/>
          </a:p>
          <a:p>
            <a:pPr lvl="0"/>
            <a:endParaRPr lang="en-US" dirty="0"/>
          </a:p>
          <a:p>
            <a:pPr lvl="0"/>
            <a:endParaRPr lang="en-US" dirty="0"/>
          </a:p>
        </p:txBody>
      </p:sp>
      <p:sp>
        <p:nvSpPr>
          <p:cNvPr id="8" name="Slide Number Placeholder 5">
            <a:extLst>
              <a:ext uri="{FF2B5EF4-FFF2-40B4-BE49-F238E27FC236}">
                <a16:creationId xmlns:a16="http://schemas.microsoft.com/office/drawing/2014/main" id="{520EB9B7-FCA4-4540-9208-DE68F814F253}"/>
              </a:ext>
            </a:extLst>
          </p:cNvPr>
          <p:cNvSpPr>
            <a:spLocks noGrp="1"/>
          </p:cNvSpPr>
          <p:nvPr>
            <p:ph type="sldNum" sz="quarter" idx="17"/>
          </p:nvPr>
        </p:nvSpPr>
        <p:spPr>
          <a:xfrm>
            <a:off x="6553200" y="6356350"/>
            <a:ext cx="2133600" cy="365125"/>
          </a:xfrm>
        </p:spPr>
        <p:txBody>
          <a:bodyPr/>
          <a:lstStyle>
            <a:lvl1pPr>
              <a:defRPr>
                <a:solidFill>
                  <a:prstClr val="black">
                    <a:tint val="75000"/>
                  </a:prstClr>
                </a:solidFill>
              </a:defRPr>
            </a:lvl1pPr>
          </a:lstStyle>
          <a:p>
            <a:pPr>
              <a:defRPr/>
            </a:pPr>
            <a:fld id="{C36C0266-1194-4960-9ADB-2A13784BC946}" type="slidenum">
              <a:rPr lang="en-US"/>
              <a:pPr>
                <a:defRPr/>
              </a:pPr>
              <a:t>‹#›</a:t>
            </a:fld>
            <a:endParaRPr lang="en-US"/>
          </a:p>
        </p:txBody>
      </p:sp>
    </p:spTree>
    <p:extLst>
      <p:ext uri="{BB962C8B-B14F-4D97-AF65-F5344CB8AC3E}">
        <p14:creationId xmlns:p14="http://schemas.microsoft.com/office/powerpoint/2010/main" val="208454299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3F21215-755A-495E-9223-97AC6B1118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9A58A6-ECF3-438B-A90F-DB3902315E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EDC7A2-EEC1-4F8C-98EC-9507F1349CBD}"/>
              </a:ext>
            </a:extLst>
          </p:cNvPr>
          <p:cNvSpPr>
            <a:spLocks noGrp="1" noChangeArrowheads="1"/>
          </p:cNvSpPr>
          <p:nvPr>
            <p:ph type="sldNum" sz="quarter" idx="12"/>
          </p:nvPr>
        </p:nvSpPr>
        <p:spPr>
          <a:ln/>
        </p:spPr>
        <p:txBody>
          <a:bodyPr/>
          <a:lstStyle>
            <a:lvl1pPr>
              <a:defRPr/>
            </a:lvl1pPr>
          </a:lstStyle>
          <a:p>
            <a:fld id="{0B708D28-9DD0-4D5D-87A8-71E6422F7965}" type="slidenum">
              <a:rPr lang="en-US" altLang="en-US"/>
              <a:pPr/>
              <a:t>‹#›</a:t>
            </a:fld>
            <a:endParaRPr lang="en-US" altLang="en-US"/>
          </a:p>
        </p:txBody>
      </p:sp>
    </p:spTree>
    <p:extLst>
      <p:ext uri="{BB962C8B-B14F-4D97-AF65-F5344CB8AC3E}">
        <p14:creationId xmlns:p14="http://schemas.microsoft.com/office/powerpoint/2010/main" val="3471211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528A3B1-C94D-468A-A3C4-99D1A6BD284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206D98-0202-44AC-A0AB-A407D1D7F9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B62EEFE-7169-4256-B604-C58DFB777259}"/>
              </a:ext>
            </a:extLst>
          </p:cNvPr>
          <p:cNvSpPr>
            <a:spLocks noGrp="1" noChangeArrowheads="1"/>
          </p:cNvSpPr>
          <p:nvPr>
            <p:ph type="sldNum" sz="quarter" idx="12"/>
          </p:nvPr>
        </p:nvSpPr>
        <p:spPr>
          <a:ln/>
        </p:spPr>
        <p:txBody>
          <a:bodyPr/>
          <a:lstStyle>
            <a:lvl1pPr>
              <a:defRPr/>
            </a:lvl1pPr>
          </a:lstStyle>
          <a:p>
            <a:fld id="{C2C60922-97D0-47C6-ABF4-397613E94E93}" type="slidenum">
              <a:rPr lang="en-US" altLang="en-US"/>
              <a:pPr/>
              <a:t>‹#›</a:t>
            </a:fld>
            <a:endParaRPr lang="en-US" altLang="en-US"/>
          </a:p>
        </p:txBody>
      </p:sp>
    </p:spTree>
    <p:extLst>
      <p:ext uri="{BB962C8B-B14F-4D97-AF65-F5344CB8AC3E}">
        <p14:creationId xmlns:p14="http://schemas.microsoft.com/office/powerpoint/2010/main" val="2292735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C49F019-819C-43A4-905A-F121B78F870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EC4C44E-DD78-449A-B7D2-5EC18E1163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30D333A-4564-4E43-8687-51E1E7DDB697}"/>
              </a:ext>
            </a:extLst>
          </p:cNvPr>
          <p:cNvSpPr>
            <a:spLocks noGrp="1" noChangeArrowheads="1"/>
          </p:cNvSpPr>
          <p:nvPr>
            <p:ph type="sldNum" sz="quarter" idx="12"/>
          </p:nvPr>
        </p:nvSpPr>
        <p:spPr>
          <a:ln/>
        </p:spPr>
        <p:txBody>
          <a:bodyPr/>
          <a:lstStyle>
            <a:lvl1pPr>
              <a:defRPr/>
            </a:lvl1pPr>
          </a:lstStyle>
          <a:p>
            <a:fld id="{AEAB9652-BE30-41A8-9F0D-79D3849D5185}" type="slidenum">
              <a:rPr lang="en-US" altLang="en-US"/>
              <a:pPr/>
              <a:t>‹#›</a:t>
            </a:fld>
            <a:endParaRPr lang="en-US" altLang="en-US"/>
          </a:p>
        </p:txBody>
      </p:sp>
    </p:spTree>
    <p:extLst>
      <p:ext uri="{BB962C8B-B14F-4D97-AF65-F5344CB8AC3E}">
        <p14:creationId xmlns:p14="http://schemas.microsoft.com/office/powerpoint/2010/main" val="3122385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1DFD7A5-9DB0-42D4-B4C3-81559763825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232611D-3F7F-42B7-97E3-F6AA209D6C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760BB60-C634-49EA-9E87-AD5B0FCA25AC}"/>
              </a:ext>
            </a:extLst>
          </p:cNvPr>
          <p:cNvSpPr>
            <a:spLocks noGrp="1" noChangeArrowheads="1"/>
          </p:cNvSpPr>
          <p:nvPr>
            <p:ph type="sldNum" sz="quarter" idx="12"/>
          </p:nvPr>
        </p:nvSpPr>
        <p:spPr>
          <a:ln/>
        </p:spPr>
        <p:txBody>
          <a:bodyPr/>
          <a:lstStyle>
            <a:lvl1pPr>
              <a:defRPr/>
            </a:lvl1pPr>
          </a:lstStyle>
          <a:p>
            <a:fld id="{421772E2-C2FE-45A8-B5B8-F6C4C5592BFE}" type="slidenum">
              <a:rPr lang="en-US" altLang="en-US"/>
              <a:pPr/>
              <a:t>‹#›</a:t>
            </a:fld>
            <a:endParaRPr lang="en-US" altLang="en-US"/>
          </a:p>
        </p:txBody>
      </p:sp>
    </p:spTree>
    <p:extLst>
      <p:ext uri="{BB962C8B-B14F-4D97-AF65-F5344CB8AC3E}">
        <p14:creationId xmlns:p14="http://schemas.microsoft.com/office/powerpoint/2010/main" val="841453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4A5BAC0-83D3-4004-B66B-D8F8E8EE660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3B9EDCD-5A4C-4806-BB23-DDCAC2E43A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6115B8B-5B52-401D-AB60-E10457F92790}"/>
              </a:ext>
            </a:extLst>
          </p:cNvPr>
          <p:cNvSpPr>
            <a:spLocks noGrp="1" noChangeArrowheads="1"/>
          </p:cNvSpPr>
          <p:nvPr>
            <p:ph type="sldNum" sz="quarter" idx="12"/>
          </p:nvPr>
        </p:nvSpPr>
        <p:spPr>
          <a:ln/>
        </p:spPr>
        <p:txBody>
          <a:bodyPr/>
          <a:lstStyle>
            <a:lvl1pPr>
              <a:defRPr/>
            </a:lvl1pPr>
          </a:lstStyle>
          <a:p>
            <a:fld id="{A92B9FCF-F9B7-4F1F-AD91-31FB1D237D0C}" type="slidenum">
              <a:rPr lang="en-US" altLang="en-US"/>
              <a:pPr/>
              <a:t>‹#›</a:t>
            </a:fld>
            <a:endParaRPr lang="en-US" altLang="en-US"/>
          </a:p>
        </p:txBody>
      </p:sp>
    </p:spTree>
    <p:extLst>
      <p:ext uri="{BB962C8B-B14F-4D97-AF65-F5344CB8AC3E}">
        <p14:creationId xmlns:p14="http://schemas.microsoft.com/office/powerpoint/2010/main" val="412435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F07C97-FDB6-4FDA-B16C-7DA76E7A141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64B7E9B-DEE1-402B-BB4D-DD496E87A7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DF074E3-A8B5-4EF3-A95E-8117DB20D9C2}"/>
              </a:ext>
            </a:extLst>
          </p:cNvPr>
          <p:cNvSpPr>
            <a:spLocks noGrp="1" noChangeArrowheads="1"/>
          </p:cNvSpPr>
          <p:nvPr>
            <p:ph type="sldNum" sz="quarter" idx="12"/>
          </p:nvPr>
        </p:nvSpPr>
        <p:spPr>
          <a:ln/>
        </p:spPr>
        <p:txBody>
          <a:bodyPr/>
          <a:lstStyle>
            <a:lvl1pPr>
              <a:defRPr/>
            </a:lvl1pPr>
          </a:lstStyle>
          <a:p>
            <a:fld id="{6AE247FA-FEBF-43F3-9213-51A608FFF33C}" type="slidenum">
              <a:rPr lang="en-US" altLang="en-US"/>
              <a:pPr/>
              <a:t>‹#›</a:t>
            </a:fld>
            <a:endParaRPr lang="en-US" altLang="en-US"/>
          </a:p>
        </p:txBody>
      </p:sp>
    </p:spTree>
    <p:extLst>
      <p:ext uri="{BB962C8B-B14F-4D97-AF65-F5344CB8AC3E}">
        <p14:creationId xmlns:p14="http://schemas.microsoft.com/office/powerpoint/2010/main" val="2024707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EB957D2-4530-4234-992A-C9BBAD4245D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88BBAA-4E1C-4F95-BBF6-521EDD1667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F6E9262-48E1-4EB7-A517-B697E120AB83}"/>
              </a:ext>
            </a:extLst>
          </p:cNvPr>
          <p:cNvSpPr>
            <a:spLocks noGrp="1" noChangeArrowheads="1"/>
          </p:cNvSpPr>
          <p:nvPr>
            <p:ph type="sldNum" sz="quarter" idx="12"/>
          </p:nvPr>
        </p:nvSpPr>
        <p:spPr>
          <a:ln/>
        </p:spPr>
        <p:txBody>
          <a:bodyPr/>
          <a:lstStyle>
            <a:lvl1pPr>
              <a:defRPr/>
            </a:lvl1pPr>
          </a:lstStyle>
          <a:p>
            <a:fld id="{8950C794-6E09-4590-9E1F-7E79F3AF43DE}" type="slidenum">
              <a:rPr lang="en-US" altLang="en-US"/>
              <a:pPr/>
              <a:t>‹#›</a:t>
            </a:fld>
            <a:endParaRPr lang="en-US" altLang="en-US"/>
          </a:p>
        </p:txBody>
      </p:sp>
    </p:spTree>
    <p:extLst>
      <p:ext uri="{BB962C8B-B14F-4D97-AF65-F5344CB8AC3E}">
        <p14:creationId xmlns:p14="http://schemas.microsoft.com/office/powerpoint/2010/main" val="836796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8AF6727-FB66-417C-9AA1-194E84AE2CB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53EB0CC-2EA7-4311-86EF-E8C4478C86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C5ACCE3-3C8E-4245-9CC6-909626C6BCB5}"/>
              </a:ext>
            </a:extLst>
          </p:cNvPr>
          <p:cNvSpPr>
            <a:spLocks noGrp="1" noChangeArrowheads="1"/>
          </p:cNvSpPr>
          <p:nvPr>
            <p:ph type="sldNum" sz="quarter" idx="12"/>
          </p:nvPr>
        </p:nvSpPr>
        <p:spPr>
          <a:ln/>
        </p:spPr>
        <p:txBody>
          <a:bodyPr/>
          <a:lstStyle>
            <a:lvl1pPr>
              <a:defRPr/>
            </a:lvl1pPr>
          </a:lstStyle>
          <a:p>
            <a:fld id="{6CE38800-55AE-4544-8C5D-D9AE7864DF26}" type="slidenum">
              <a:rPr lang="en-US" altLang="en-US"/>
              <a:pPr/>
              <a:t>‹#›</a:t>
            </a:fld>
            <a:endParaRPr lang="en-US" altLang="en-US"/>
          </a:p>
        </p:txBody>
      </p:sp>
    </p:spTree>
    <p:extLst>
      <p:ext uri="{BB962C8B-B14F-4D97-AF65-F5344CB8AC3E}">
        <p14:creationId xmlns:p14="http://schemas.microsoft.com/office/powerpoint/2010/main" val="3401182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17584EE-F547-406B-AA39-DF796FF60E20}"/>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F661B13-02DE-4AAC-AAFB-19AEB3ED9A2E}"/>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7D754FB-44C9-4C44-99B3-CA0BDEF0EC47}"/>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cs typeface="+mn-cs"/>
              </a:defRPr>
            </a:lvl1pPr>
          </a:lstStyle>
          <a:p>
            <a:pPr>
              <a:defRPr/>
            </a:pPr>
            <a:endParaRPr lang="en-US"/>
          </a:p>
        </p:txBody>
      </p:sp>
      <p:sp>
        <p:nvSpPr>
          <p:cNvPr id="1029" name="Rectangle 5">
            <a:extLst>
              <a:ext uri="{FF2B5EF4-FFF2-40B4-BE49-F238E27FC236}">
                <a16:creationId xmlns:a16="http://schemas.microsoft.com/office/drawing/2014/main" id="{7AB10D66-E2D3-4982-A3A8-D374F43C3208}"/>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cs typeface="+mn-cs"/>
              </a:defRPr>
            </a:lvl1pPr>
          </a:lstStyle>
          <a:p>
            <a:pPr>
              <a:defRPr/>
            </a:pPr>
            <a:endParaRPr lang="en-US"/>
          </a:p>
        </p:txBody>
      </p:sp>
      <p:sp>
        <p:nvSpPr>
          <p:cNvPr id="1030" name="Rectangle 6">
            <a:extLst>
              <a:ext uri="{FF2B5EF4-FFF2-40B4-BE49-F238E27FC236}">
                <a16:creationId xmlns:a16="http://schemas.microsoft.com/office/drawing/2014/main" id="{ECA3817F-B4A4-4AAF-8597-C22A0C449977}"/>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B44F571-905D-4890-AB1C-92EBE8F7E94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hyperlink" Target="http://www.energyjustice.net/incineration/healthstudies.pdf"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hyperlink" Target="http://www.chesterresidents.org/" TargetMode="Externa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9.xml"/><Relationship Id="rId1" Type="http://schemas.openxmlformats.org/officeDocument/2006/relationships/slideLayout" Target="../slideLayouts/slideLayout12.xml"/><Relationship Id="rId5" Type="http://schemas.openxmlformats.org/officeDocument/2006/relationships/hyperlink" Target="http://spatialjusticetest.org/test/14.html" TargetMode="External"/><Relationship Id="rId4" Type="http://schemas.openxmlformats.org/officeDocument/2006/relationships/image" Target="../media/image84.png"/></Relationships>
</file>

<file path=ppt/slides/_rels/slide10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0.xml"/><Relationship Id="rId1" Type="http://schemas.openxmlformats.org/officeDocument/2006/relationships/slideLayout" Target="../slideLayouts/slideLayout12.xml"/><Relationship Id="rId5" Type="http://schemas.openxmlformats.org/officeDocument/2006/relationships/hyperlink" Target="http://spatialjusticetest.org/test/14.html" TargetMode="External"/><Relationship Id="rId4" Type="http://schemas.openxmlformats.org/officeDocument/2006/relationships/image" Target="../media/image85.png"/></Relationships>
</file>

<file path=ppt/slides/_rels/slide10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1.xml"/><Relationship Id="rId1" Type="http://schemas.openxmlformats.org/officeDocument/2006/relationships/slideLayout" Target="../slideLayouts/slideLayout12.xml"/><Relationship Id="rId5" Type="http://schemas.openxmlformats.org/officeDocument/2006/relationships/image" Target="../media/image86.png"/><Relationship Id="rId4" Type="http://schemas.openxmlformats.org/officeDocument/2006/relationships/hyperlink" Target="http://www.spatialjusticetest.org/test/16.html" TargetMode="External"/></Relationships>
</file>

<file path=ppt/slides/_rels/slide10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hyperlink" Target="http://www.zwia.org/" TargetMode="External"/><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sciencedirect.com/science/article/pii/0304389495001166" TargetMode="External"/></Relationships>
</file>

<file path=ppt/slides/_rels/slide11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4.xml"/><Relationship Id="rId1" Type="http://schemas.openxmlformats.org/officeDocument/2006/relationships/slideLayout" Target="../slideLayouts/slideLayout12.xml"/><Relationship Id="rId4" Type="http://schemas.openxmlformats.org/officeDocument/2006/relationships/image" Target="../media/image90.jpeg"/></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91.png"/></Relationships>
</file>

<file path=ppt/slides/_rels/slide11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5.xml"/><Relationship Id="rId1" Type="http://schemas.openxmlformats.org/officeDocument/2006/relationships/slideLayout" Target="../slideLayouts/slideLayout1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4.xml"/><Relationship Id="rId1" Type="http://schemas.openxmlformats.org/officeDocument/2006/relationships/vmlDrawing" Target="../drawings/vmlDrawing2.vml"/><Relationship Id="rId5" Type="http://schemas.openxmlformats.org/officeDocument/2006/relationships/image" Target="../media/image96.png"/><Relationship Id="rId4" Type="http://schemas.openxmlformats.org/officeDocument/2006/relationships/oleObject" Target="../embeddings/oleObject2.bin"/></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87.xml"/><Relationship Id="rId1" Type="http://schemas.openxmlformats.org/officeDocument/2006/relationships/slideLayout" Target="../slideLayouts/slideLayout12.xml"/><Relationship Id="rId4" Type="http://schemas.openxmlformats.org/officeDocument/2006/relationships/hyperlink" Target="http://www.asyousow.org/sustainability/eprreport.shtml"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1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hyperlink" Target="https://www.epa.gov/smm/sustainable-materials-management-non-hazardous-materials-and-waste-management-hierarch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jpeg"/></Relationships>
</file>

<file path=ppt/slides/_rels/slide12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hyperlink" Target="http://www.zwia.org/zwh"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http://www.energyjustice.net/zerowaste" TargetMode="External"/><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hyperlink" Target="http://www.energyjustice.net/incineration/"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hyperlink" Target="http://www.ecocycle.org/specialreports/leftovers/"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hyperlink" Target="http://www.ejnet.org/plastics" TargetMode="External"/><Relationship Id="rId4" Type="http://schemas.openxmlformats.org/officeDocument/2006/relationships/hyperlink" Target="http://www.motherjones.com/environment/2014/03/guide-estrogen-common-plastics-bpa/" TargetMode="External"/></Relationships>
</file>

<file path=ppt/slides/_rels/slide129.xml.rels><?xml version="1.0" encoding="UTF-8" standalone="yes"?>
<Relationships xmlns="http://schemas.openxmlformats.org/package/2006/relationships"><Relationship Id="rId8" Type="http://schemas.openxmlformats.org/officeDocument/2006/relationships/hyperlink" Target="http://www.ilsr.org/initiatives/waste-to-wealth" TargetMode="External"/><Relationship Id="rId3" Type="http://schemas.openxmlformats.org/officeDocument/2006/relationships/hyperlink" Target="http://www.energyjustice.net/incineration" TargetMode="External"/><Relationship Id="rId7" Type="http://schemas.openxmlformats.org/officeDocument/2006/relationships/hyperlink" Target="http://www.energyjustice.net/zerowaste" TargetMode="External"/><Relationship Id="rId2" Type="http://schemas.openxmlformats.org/officeDocument/2006/relationships/notesSlide" Target="../notesSlides/notesSlide98.xml"/><Relationship Id="rId1" Type="http://schemas.openxmlformats.org/officeDocument/2006/relationships/slideLayout" Target="../slideLayouts/slideLayout12.xml"/><Relationship Id="rId6" Type="http://schemas.openxmlformats.org/officeDocument/2006/relationships/hyperlink" Target="http://www.ejnet.org/landfills" TargetMode="External"/><Relationship Id="rId5" Type="http://schemas.openxmlformats.org/officeDocument/2006/relationships/hyperlink" Target="http://www.energyjustice.net/lfg" TargetMode="External"/><Relationship Id="rId10" Type="http://schemas.openxmlformats.org/officeDocument/2006/relationships/hyperlink" Target="http://www.zwia.org/" TargetMode="External"/><Relationship Id="rId4" Type="http://schemas.openxmlformats.org/officeDocument/2006/relationships/hyperlink" Target="http://www.energyjustice.net/biomass" TargetMode="External"/><Relationship Id="rId9" Type="http://schemas.openxmlformats.org/officeDocument/2006/relationships/hyperlink" Target="http://www.grrn.org/zerowast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www.energyjustice.net/crayola" TargetMode="External"/><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epa.gov/ttn/nsr/gen/rm_2.htm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environmentalistseveryday.org/docs/Tipping-Fee-Bulletin-2005.pdf"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eia.gov/forecasts/capitalcost/pdf/updated_capcost.pdf"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energyjustice.net/files/grassrootsresistance.pdf"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www.energyjustice.net/incineration/worsethancoal"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www.ejnet.org/dioxin/"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wmf"/></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hyperlink" Target="http://www.energyjustice.net/incineration/" TargetMode="Externa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hyperlink" Target="http://www.ejnet.org/toxics/cem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hyperlink" Target="http://www.ejnet.org/toxics/cem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www.energyjustice.net/map"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44.jpeg"/><Relationship Id="rId4" Type="http://schemas.openxmlformats.org/officeDocument/2006/relationships/image" Target="../media/image43.jpeg"/></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www.energyjustice.net/files/lfg/nys-cancer.pdf"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hyperlink" Target="http://www.depgreenport.state.pa.us/powerbiproxy/powerbi/Public/DEP/AQ/PBI/Air_Emissions_Report" TargetMode="External"/><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hyperlink" Target="http://www.zerowaste.com/" TargetMode="External"/><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hyperlink" Target="http://www.energyjustice.net/naturalgas/#GWP" TargetMode="External"/><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s://www.montgomerycountymd.gov/SWS/Resources/Files/rrf/RCA%20Documents.pdf"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12.xml"/><Relationship Id="rId4" Type="http://schemas.openxmlformats.org/officeDocument/2006/relationships/image" Target="../media/image62.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hyperlink" Target="http://www.energyjustice.net/biomass/carbon" TargetMode="External"/><Relationship Id="rId2" Type="http://schemas.openxmlformats.org/officeDocument/2006/relationships/notesSlide" Target="../notesSlides/notesSlide69.xml"/><Relationship Id="rId1" Type="http://schemas.openxmlformats.org/officeDocument/2006/relationships/slideLayout" Target="../slideLayouts/slideLayout12.xml"/><Relationship Id="rId4" Type="http://schemas.openxmlformats.org/officeDocument/2006/relationships/hyperlink" Target="http://www.energyjustice.net/incineration/climate"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5.xml"/><Relationship Id="rId1" Type="http://schemas.openxmlformats.org/officeDocument/2006/relationships/slideLayout" Target="../slideLayouts/slideLayout1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1A80790-AE18-4C14-921B-C9000D9660A1}"/>
              </a:ext>
            </a:extLst>
          </p:cNvPr>
          <p:cNvSpPr>
            <a:spLocks noGrp="1" noChangeArrowheads="1"/>
          </p:cNvSpPr>
          <p:nvPr>
            <p:ph type="title"/>
          </p:nvPr>
        </p:nvSpPr>
        <p:spPr>
          <a:xfrm>
            <a:off x="685800" y="4918075"/>
            <a:ext cx="7467600" cy="1828800"/>
          </a:xfrm>
        </p:spPr>
        <p:txBody>
          <a:bodyPr>
            <a:normAutofit fontScale="90000"/>
          </a:bodyPr>
          <a:lstStyle/>
          <a:p>
            <a:pPr eaLnBrk="1" hangingPunct="1">
              <a:defRPr/>
            </a:pPr>
            <a:br>
              <a:rPr lang="en-US" altLang="en-US" sz="4000" dirty="0">
                <a:latin typeface="Arial" charset="0"/>
              </a:rPr>
            </a:br>
            <a:r>
              <a:rPr lang="en-US" altLang="en-US" sz="4000" i="1" dirty="0">
                <a:latin typeface="Tahoma" pitchFamily="34" charset="0"/>
              </a:rPr>
              <a:t>…helping communities protect themselves from polluting energy and waste technologies</a:t>
            </a:r>
            <a:br>
              <a:rPr lang="en-US" altLang="en-US" sz="4000" dirty="0"/>
            </a:br>
            <a:endParaRPr lang="en-US" altLang="en-US" sz="4000" dirty="0"/>
          </a:p>
        </p:txBody>
      </p:sp>
      <p:pic>
        <p:nvPicPr>
          <p:cNvPr id="2051" name="Picture 3">
            <a:extLst>
              <a:ext uri="{FF2B5EF4-FFF2-40B4-BE49-F238E27FC236}">
                <a16:creationId xmlns:a16="http://schemas.microsoft.com/office/drawing/2014/main" id="{8F1801DE-368B-4C2E-AC0E-597EBD3BB0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563"/>
            <a:ext cx="9144000" cy="484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Rectangle 2051">
            <a:extLst>
              <a:ext uri="{FF2B5EF4-FFF2-40B4-BE49-F238E27FC236}">
                <a16:creationId xmlns:a16="http://schemas.microsoft.com/office/drawing/2014/main" id="{AE283A3A-1D6E-4D05-A223-0F607B96CCB7}"/>
              </a:ext>
            </a:extLst>
          </p:cNvPr>
          <p:cNvPicPr>
            <a:picLocks noGrp="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28613" y="1225550"/>
            <a:ext cx="8662987" cy="4187825"/>
          </a:xfrm>
        </p:spPr>
      </p:pic>
      <p:sp>
        <p:nvSpPr>
          <p:cNvPr id="5" name="Rectangle 2050">
            <a:extLst>
              <a:ext uri="{FF2B5EF4-FFF2-40B4-BE49-F238E27FC236}">
                <a16:creationId xmlns:a16="http://schemas.microsoft.com/office/drawing/2014/main" id="{4159697B-5762-4671-8D5F-3E0A196B648E}"/>
              </a:ext>
            </a:extLst>
          </p:cNvPr>
          <p:cNvSpPr txBox="1">
            <a:spLocks noChangeArrowheads="1"/>
          </p:cNvSpPr>
          <p:nvPr/>
        </p:nvSpPr>
        <p:spPr bwMode="auto">
          <a:xfrm>
            <a:off x="0" y="228600"/>
            <a:ext cx="913765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kern="0" dirty="0">
                <a:latin typeface="Arial" pitchFamily="34" charset="0"/>
                <a:cs typeface="Arial" pitchFamily="34" charset="0"/>
              </a:rPr>
              <a:t>Incinerators are…</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0">
            <a:extLst>
              <a:ext uri="{FF2B5EF4-FFF2-40B4-BE49-F238E27FC236}">
                <a16:creationId xmlns:a16="http://schemas.microsoft.com/office/drawing/2014/main" id="{DA1C89B2-FE2A-4C63-B695-EED04C003509}"/>
              </a:ext>
            </a:extLst>
          </p:cNvPr>
          <p:cNvSpPr txBox="1">
            <a:spLocks noChangeArrowheads="1"/>
          </p:cNvSpPr>
          <p:nvPr/>
        </p:nvSpPr>
        <p:spPr>
          <a:xfrm>
            <a:off x="0" y="228600"/>
            <a:ext cx="913765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altLang="en-US" sz="3200" b="1" kern="0" dirty="0">
                <a:latin typeface="Arial" charset="0"/>
                <a:cs typeface="Arial" charset="0"/>
              </a:rPr>
              <a:t>Health effects…</a:t>
            </a:r>
            <a:endParaRPr lang="en-US" altLang="en-US" sz="2000" b="1" kern="0" dirty="0">
              <a:latin typeface="Arial" charset="0"/>
              <a:cs typeface="Arial" charset="0"/>
            </a:endParaRPr>
          </a:p>
        </p:txBody>
      </p:sp>
      <p:graphicFrame>
        <p:nvGraphicFramePr>
          <p:cNvPr id="2" name="Table 1">
            <a:extLst>
              <a:ext uri="{FF2B5EF4-FFF2-40B4-BE49-F238E27FC236}">
                <a16:creationId xmlns:a16="http://schemas.microsoft.com/office/drawing/2014/main" id="{102836D8-19CC-45BE-AA44-11A4CE9CFE14}"/>
              </a:ext>
            </a:extLst>
          </p:cNvPr>
          <p:cNvGraphicFramePr>
            <a:graphicFrameLocks noGrp="1"/>
          </p:cNvGraphicFramePr>
          <p:nvPr/>
        </p:nvGraphicFramePr>
        <p:xfrm>
          <a:off x="838200" y="838200"/>
          <a:ext cx="6781800" cy="5620268"/>
        </p:xfrm>
        <a:graphic>
          <a:graphicData uri="http://schemas.openxmlformats.org/drawingml/2006/table">
            <a:tbl>
              <a:tblPr>
                <a:tableStyleId>{5C22544A-7EE6-4342-B048-85BDC9FD1C3A}</a:tableStyleId>
              </a:tblPr>
              <a:tblGrid>
                <a:gridCol w="2778293">
                  <a:extLst>
                    <a:ext uri="{9D8B030D-6E8A-4147-A177-3AD203B41FA5}">
                      <a16:colId xmlns:a16="http://schemas.microsoft.com/office/drawing/2014/main" val="3397690038"/>
                    </a:ext>
                  </a:extLst>
                </a:gridCol>
                <a:gridCol w="4003507">
                  <a:extLst>
                    <a:ext uri="{9D8B030D-6E8A-4147-A177-3AD203B41FA5}">
                      <a16:colId xmlns:a16="http://schemas.microsoft.com/office/drawing/2014/main" val="2212913389"/>
                    </a:ext>
                  </a:extLst>
                </a:gridCol>
              </a:tblGrid>
              <a:tr h="204216">
                <a:tc>
                  <a:txBody>
                    <a:bodyPr/>
                    <a:lstStyle/>
                    <a:p>
                      <a:pPr algn="ctr" fontAlgn="ctr"/>
                      <a:r>
                        <a:rPr lang="en-US" sz="1300" b="1" u="none" strike="noStrike" dirty="0">
                          <a:effectLst/>
                        </a:rPr>
                        <a:t>Air Pollutant</a:t>
                      </a:r>
                      <a:endParaRPr lang="en-US" sz="1300" b="1" i="0" u="none" strike="noStrike" dirty="0">
                        <a:solidFill>
                          <a:srgbClr val="000000"/>
                        </a:solidFill>
                        <a:effectLst/>
                        <a:latin typeface="Calibri" panose="020F0502020204030204" pitchFamily="34" charset="0"/>
                      </a:endParaRPr>
                    </a:p>
                  </a:txBody>
                  <a:tcPr marL="6123" marR="6123" marT="6122" marB="0" anchor="ctr"/>
                </a:tc>
                <a:tc>
                  <a:txBody>
                    <a:bodyPr/>
                    <a:lstStyle/>
                    <a:p>
                      <a:pPr algn="ctr" fontAlgn="ctr"/>
                      <a:r>
                        <a:rPr lang="en-US" sz="1300" b="1" u="none" strike="noStrike" dirty="0">
                          <a:effectLst/>
                        </a:rPr>
                        <a:t>Health Effects</a:t>
                      </a:r>
                      <a:endParaRPr lang="en-US" sz="1300" b="1" i="0" u="none" strike="noStrike" dirty="0">
                        <a:solidFill>
                          <a:srgbClr val="000000"/>
                        </a:solidFill>
                        <a:effectLst/>
                        <a:latin typeface="Calibri" panose="020F0502020204030204" pitchFamily="34" charset="0"/>
                      </a:endParaRPr>
                    </a:p>
                  </a:txBody>
                  <a:tcPr marL="6123" marR="6123" marT="6122" marB="0" anchor="ctr"/>
                </a:tc>
                <a:extLst>
                  <a:ext uri="{0D108BD9-81ED-4DB2-BD59-A6C34878D82A}">
                    <a16:rowId xmlns:a16="http://schemas.microsoft.com/office/drawing/2014/main" val="927874164"/>
                  </a:ext>
                </a:extLst>
              </a:tr>
              <a:tr h="402310">
                <a:tc>
                  <a:txBody>
                    <a:bodyPr/>
                    <a:lstStyle/>
                    <a:p>
                      <a:pPr algn="l" fontAlgn="ctr"/>
                      <a:r>
                        <a:rPr lang="en-US" sz="1300" b="0" u="none" strike="noStrike">
                          <a:effectLst/>
                        </a:rPr>
                        <a:t>Nitrogen Oxides</a:t>
                      </a:r>
                      <a:endParaRPr lang="en-US" sz="1300" b="0" i="0" u="none" strike="noStrike">
                        <a:solidFill>
                          <a:srgbClr val="000000"/>
                        </a:solidFill>
                        <a:effectLst/>
                        <a:latin typeface="Calibri" panose="020F0502020204030204" pitchFamily="34" charset="0"/>
                      </a:endParaRPr>
                    </a:p>
                  </a:txBody>
                  <a:tcPr marL="6123" marR="6123" marT="6122" marB="0" anchor="ctr"/>
                </a:tc>
                <a:tc>
                  <a:txBody>
                    <a:bodyPr/>
                    <a:lstStyle/>
                    <a:p>
                      <a:pPr algn="l" fontAlgn="ctr"/>
                      <a:r>
                        <a:rPr lang="en-US" sz="1300" b="0" u="none" strike="noStrike">
                          <a:effectLst/>
                        </a:rPr>
                        <a:t>triggers asthma attacks, increases lifetime risk of chronic respiratory disease and stroke</a:t>
                      </a:r>
                      <a:endParaRPr lang="en-US" sz="1300" b="0" i="0" u="none" strike="noStrike">
                        <a:solidFill>
                          <a:srgbClr val="000000"/>
                        </a:solidFill>
                        <a:effectLst/>
                        <a:latin typeface="Calibri" panose="020F0502020204030204" pitchFamily="34" charset="0"/>
                      </a:endParaRPr>
                    </a:p>
                  </a:txBody>
                  <a:tcPr marL="6123" marR="6123" marT="6122" marB="0" anchor="ctr"/>
                </a:tc>
                <a:extLst>
                  <a:ext uri="{0D108BD9-81ED-4DB2-BD59-A6C34878D82A}">
                    <a16:rowId xmlns:a16="http://schemas.microsoft.com/office/drawing/2014/main" val="2664484981"/>
                  </a:ext>
                </a:extLst>
              </a:tr>
              <a:tr h="402310">
                <a:tc>
                  <a:txBody>
                    <a:bodyPr/>
                    <a:lstStyle/>
                    <a:p>
                      <a:pPr algn="l" fontAlgn="ctr"/>
                      <a:r>
                        <a:rPr lang="en-US" sz="1300" b="0" u="none" strike="noStrike">
                          <a:effectLst/>
                        </a:rPr>
                        <a:t>Sulfur Dioxide</a:t>
                      </a:r>
                      <a:endParaRPr lang="en-US" sz="1300" b="0" i="0" u="none" strike="noStrike">
                        <a:solidFill>
                          <a:srgbClr val="000000"/>
                        </a:solidFill>
                        <a:effectLst/>
                        <a:latin typeface="Calibri" panose="020F0502020204030204" pitchFamily="34" charset="0"/>
                      </a:endParaRPr>
                    </a:p>
                  </a:txBody>
                  <a:tcPr marL="6123" marR="6123" marT="6122" marB="0" anchor="ctr"/>
                </a:tc>
                <a:tc>
                  <a:txBody>
                    <a:bodyPr/>
                    <a:lstStyle/>
                    <a:p>
                      <a:pPr algn="l" fontAlgn="ctr"/>
                      <a:r>
                        <a:rPr lang="en-US" sz="1300" b="0" u="none" strike="noStrike">
                          <a:effectLst/>
                        </a:rPr>
                        <a:t>triggers asthma attacks, increases lifetime risk of chronic respiratory and heart diseases and stroke</a:t>
                      </a:r>
                      <a:endParaRPr lang="en-US" sz="1300" b="0" i="0" u="none" strike="noStrike">
                        <a:solidFill>
                          <a:srgbClr val="000000"/>
                        </a:solidFill>
                        <a:effectLst/>
                        <a:latin typeface="Calibri" panose="020F0502020204030204" pitchFamily="34" charset="0"/>
                      </a:endParaRPr>
                    </a:p>
                  </a:txBody>
                  <a:tcPr marL="6123" marR="6123" marT="6122" marB="0" anchor="ctr"/>
                </a:tc>
                <a:extLst>
                  <a:ext uri="{0D108BD9-81ED-4DB2-BD59-A6C34878D82A}">
                    <a16:rowId xmlns:a16="http://schemas.microsoft.com/office/drawing/2014/main" val="3550010404"/>
                  </a:ext>
                </a:extLst>
              </a:tr>
              <a:tr h="204216">
                <a:tc>
                  <a:txBody>
                    <a:bodyPr/>
                    <a:lstStyle/>
                    <a:p>
                      <a:pPr algn="l" fontAlgn="ctr"/>
                      <a:r>
                        <a:rPr lang="en-US" sz="1300" b="0" u="none" strike="noStrike">
                          <a:effectLst/>
                        </a:rPr>
                        <a:t>Hydrochloric Acid</a:t>
                      </a:r>
                      <a:endParaRPr lang="en-US" sz="1300" b="0" i="0" u="none" strike="noStrike">
                        <a:solidFill>
                          <a:srgbClr val="000000"/>
                        </a:solidFill>
                        <a:effectLst/>
                        <a:latin typeface="Calibri" panose="020F0502020204030204" pitchFamily="34" charset="0"/>
                      </a:endParaRPr>
                    </a:p>
                  </a:txBody>
                  <a:tcPr marL="6123" marR="6123" marT="6122" marB="0" anchor="ctr"/>
                </a:tc>
                <a:tc>
                  <a:txBody>
                    <a:bodyPr/>
                    <a:lstStyle/>
                    <a:p>
                      <a:pPr algn="l" fontAlgn="ctr"/>
                      <a:r>
                        <a:rPr lang="en-US" sz="1300" b="0" u="none" strike="noStrike">
                          <a:effectLst/>
                        </a:rPr>
                        <a:t>irritates eyes, skin, and nose, damages lungs</a:t>
                      </a:r>
                      <a:endParaRPr lang="en-US" sz="1300" b="0" i="0" u="none" strike="noStrike">
                        <a:solidFill>
                          <a:srgbClr val="000000"/>
                        </a:solidFill>
                        <a:effectLst/>
                        <a:latin typeface="Calibri" panose="020F0502020204030204" pitchFamily="34" charset="0"/>
                      </a:endParaRPr>
                    </a:p>
                  </a:txBody>
                  <a:tcPr marL="6123" marR="6123" marT="6122" marB="0" anchor="ctr"/>
                </a:tc>
                <a:extLst>
                  <a:ext uri="{0D108BD9-81ED-4DB2-BD59-A6C34878D82A}">
                    <a16:rowId xmlns:a16="http://schemas.microsoft.com/office/drawing/2014/main" val="4131643833"/>
                  </a:ext>
                </a:extLst>
              </a:tr>
              <a:tr h="402310">
                <a:tc>
                  <a:txBody>
                    <a:bodyPr/>
                    <a:lstStyle/>
                    <a:p>
                      <a:pPr algn="l" fontAlgn="ctr"/>
                      <a:r>
                        <a:rPr lang="en-US" sz="1300" b="0" u="none" strike="noStrike">
                          <a:effectLst/>
                        </a:rPr>
                        <a:t>Carbon Monoxide</a:t>
                      </a:r>
                      <a:endParaRPr lang="en-US" sz="1300" b="0" i="0" u="none" strike="noStrike">
                        <a:solidFill>
                          <a:srgbClr val="000000"/>
                        </a:solidFill>
                        <a:effectLst/>
                        <a:latin typeface="Calibri" panose="020F0502020204030204" pitchFamily="34" charset="0"/>
                      </a:endParaRPr>
                    </a:p>
                  </a:txBody>
                  <a:tcPr marL="6123" marR="6123" marT="6122" marB="0" anchor="ctr"/>
                </a:tc>
                <a:tc>
                  <a:txBody>
                    <a:bodyPr/>
                    <a:lstStyle/>
                    <a:p>
                      <a:pPr algn="l" fontAlgn="ctr"/>
                      <a:r>
                        <a:rPr lang="en-US" sz="1300" b="0" u="none" strike="noStrike">
                          <a:effectLst/>
                        </a:rPr>
                        <a:t>causes headaches and dizziness; increases lifetime risk of heart disease</a:t>
                      </a:r>
                      <a:endParaRPr lang="en-US" sz="1300" b="0" i="0" u="none" strike="noStrike">
                        <a:solidFill>
                          <a:srgbClr val="000000"/>
                        </a:solidFill>
                        <a:effectLst/>
                        <a:latin typeface="Calibri" panose="020F0502020204030204" pitchFamily="34" charset="0"/>
                      </a:endParaRPr>
                    </a:p>
                  </a:txBody>
                  <a:tcPr marL="6123" marR="6123" marT="6122" marB="0" anchor="ctr"/>
                </a:tc>
                <a:extLst>
                  <a:ext uri="{0D108BD9-81ED-4DB2-BD59-A6C34878D82A}">
                    <a16:rowId xmlns:a16="http://schemas.microsoft.com/office/drawing/2014/main" val="1213982939"/>
                  </a:ext>
                </a:extLst>
              </a:tr>
              <a:tr h="596447">
                <a:tc>
                  <a:txBody>
                    <a:bodyPr/>
                    <a:lstStyle/>
                    <a:p>
                      <a:pPr algn="l" fontAlgn="ctr"/>
                      <a:r>
                        <a:rPr lang="en-US" sz="1300" b="0" u="none" strike="noStrike">
                          <a:effectLst/>
                        </a:rPr>
                        <a:t>Particulate matter (soot)</a:t>
                      </a:r>
                      <a:endParaRPr lang="en-US" sz="1300" b="0" i="0" u="none" strike="noStrike">
                        <a:solidFill>
                          <a:srgbClr val="000000"/>
                        </a:solidFill>
                        <a:effectLst/>
                        <a:latin typeface="Calibri" panose="020F0502020204030204" pitchFamily="34" charset="0"/>
                      </a:endParaRPr>
                    </a:p>
                  </a:txBody>
                  <a:tcPr marL="6123" marR="6123" marT="6122" marB="0" anchor="ctr"/>
                </a:tc>
                <a:tc>
                  <a:txBody>
                    <a:bodyPr/>
                    <a:lstStyle/>
                    <a:p>
                      <a:pPr algn="l" fontAlgn="ctr"/>
                      <a:r>
                        <a:rPr lang="en-US" sz="1300" b="0" u="none" strike="noStrike">
                          <a:effectLst/>
                        </a:rPr>
                        <a:t>heart attacks, stroke, irregular heartbeat, aggravated asthma, decreased lung function, difficulty breathing</a:t>
                      </a:r>
                      <a:endParaRPr lang="en-US" sz="1300" b="0" i="0" u="none" strike="noStrike">
                        <a:solidFill>
                          <a:srgbClr val="000000"/>
                        </a:solidFill>
                        <a:effectLst/>
                        <a:latin typeface="Calibri" panose="020F0502020204030204" pitchFamily="34" charset="0"/>
                      </a:endParaRPr>
                    </a:p>
                  </a:txBody>
                  <a:tcPr marL="6123" marR="6123" marT="6122" marB="0" anchor="ctr"/>
                </a:tc>
                <a:extLst>
                  <a:ext uri="{0D108BD9-81ED-4DB2-BD59-A6C34878D82A}">
                    <a16:rowId xmlns:a16="http://schemas.microsoft.com/office/drawing/2014/main" val="349557478"/>
                  </a:ext>
                </a:extLst>
              </a:tr>
              <a:tr h="402310">
                <a:tc>
                  <a:txBody>
                    <a:bodyPr/>
                    <a:lstStyle/>
                    <a:p>
                      <a:pPr algn="l" fontAlgn="ctr"/>
                      <a:r>
                        <a:rPr lang="en-US" sz="1300" b="0" u="none" strike="noStrike">
                          <a:effectLst/>
                        </a:rPr>
                        <a:t>Fine Particulate matter</a:t>
                      </a:r>
                      <a:endParaRPr lang="en-US" sz="1300" b="0" i="0" u="none" strike="noStrike">
                        <a:solidFill>
                          <a:srgbClr val="000000"/>
                        </a:solidFill>
                        <a:effectLst/>
                        <a:latin typeface="Calibri" panose="020F0502020204030204" pitchFamily="34" charset="0"/>
                      </a:endParaRPr>
                    </a:p>
                  </a:txBody>
                  <a:tcPr marL="6123" marR="6123" marT="6122" marB="0" anchor="ctr"/>
                </a:tc>
                <a:tc>
                  <a:txBody>
                    <a:bodyPr/>
                    <a:lstStyle/>
                    <a:p>
                      <a:pPr algn="l" fontAlgn="ctr"/>
                      <a:r>
                        <a:rPr lang="en-US" sz="1300" b="0" u="none" strike="noStrike">
                          <a:effectLst/>
                        </a:rPr>
                        <a:t>same as above, but worse, as it can get deep into lungs and into blood stream</a:t>
                      </a:r>
                      <a:endParaRPr lang="en-US" sz="1300" b="0" i="0" u="none" strike="noStrike">
                        <a:solidFill>
                          <a:srgbClr val="000000"/>
                        </a:solidFill>
                        <a:effectLst/>
                        <a:latin typeface="Calibri" panose="020F0502020204030204" pitchFamily="34" charset="0"/>
                      </a:endParaRPr>
                    </a:p>
                  </a:txBody>
                  <a:tcPr marL="6123" marR="6123" marT="6122" marB="0" anchor="ctr"/>
                </a:tc>
                <a:extLst>
                  <a:ext uri="{0D108BD9-81ED-4DB2-BD59-A6C34878D82A}">
                    <a16:rowId xmlns:a16="http://schemas.microsoft.com/office/drawing/2014/main" val="3540759658"/>
                  </a:ext>
                </a:extLst>
              </a:tr>
              <a:tr h="600404">
                <a:tc>
                  <a:txBody>
                    <a:bodyPr/>
                    <a:lstStyle/>
                    <a:p>
                      <a:pPr algn="l" fontAlgn="ctr"/>
                      <a:r>
                        <a:rPr lang="en-US" sz="1300" b="0" u="none" strike="noStrike">
                          <a:effectLst/>
                        </a:rPr>
                        <a:t>Volatile Organic Compounds</a:t>
                      </a:r>
                      <a:endParaRPr lang="en-US" sz="1300" b="0" i="0" u="none" strike="noStrike">
                        <a:solidFill>
                          <a:srgbClr val="000000"/>
                        </a:solidFill>
                        <a:effectLst/>
                        <a:latin typeface="Calibri" panose="020F0502020204030204" pitchFamily="34" charset="0"/>
                      </a:endParaRPr>
                    </a:p>
                  </a:txBody>
                  <a:tcPr marL="6123" marR="6123" marT="6122" marB="0" anchor="ctr"/>
                </a:tc>
                <a:tc>
                  <a:txBody>
                    <a:bodyPr/>
                    <a:lstStyle/>
                    <a:p>
                      <a:pPr algn="l" fontAlgn="ctr"/>
                      <a:r>
                        <a:rPr lang="en-US" sz="1300" b="0" u="none" strike="noStrike">
                          <a:effectLst/>
                        </a:rPr>
                        <a:t>eye, nose and throat irritation, headaches, loss of coordination and nausea, liver, kidney and central nervous system damage, cancer</a:t>
                      </a:r>
                      <a:endParaRPr lang="en-US" sz="1300" b="0" i="0" u="none" strike="noStrike">
                        <a:solidFill>
                          <a:srgbClr val="000000"/>
                        </a:solidFill>
                        <a:effectLst/>
                        <a:latin typeface="Calibri" panose="020F0502020204030204" pitchFamily="34" charset="0"/>
                      </a:endParaRPr>
                    </a:p>
                  </a:txBody>
                  <a:tcPr marL="6123" marR="6123" marT="6122" marB="0" anchor="ctr"/>
                </a:tc>
                <a:extLst>
                  <a:ext uri="{0D108BD9-81ED-4DB2-BD59-A6C34878D82A}">
                    <a16:rowId xmlns:a16="http://schemas.microsoft.com/office/drawing/2014/main" val="3302234436"/>
                  </a:ext>
                </a:extLst>
              </a:tr>
              <a:tr h="402310">
                <a:tc>
                  <a:txBody>
                    <a:bodyPr/>
                    <a:lstStyle/>
                    <a:p>
                      <a:pPr algn="l" fontAlgn="ctr"/>
                      <a:r>
                        <a:rPr lang="en-US" sz="1300" b="0" u="none" strike="noStrike">
                          <a:effectLst/>
                        </a:rPr>
                        <a:t>Formaldehyde</a:t>
                      </a:r>
                      <a:endParaRPr lang="en-US" sz="1300" b="0" i="0" u="none" strike="noStrike">
                        <a:solidFill>
                          <a:srgbClr val="000000"/>
                        </a:solidFill>
                        <a:effectLst/>
                        <a:latin typeface="Calibri" panose="020F0502020204030204" pitchFamily="34" charset="0"/>
                      </a:endParaRPr>
                    </a:p>
                  </a:txBody>
                  <a:tcPr marL="6123" marR="6123" marT="6122" marB="0" anchor="ctr"/>
                </a:tc>
                <a:tc>
                  <a:txBody>
                    <a:bodyPr/>
                    <a:lstStyle/>
                    <a:p>
                      <a:pPr algn="l" fontAlgn="ctr"/>
                      <a:r>
                        <a:rPr lang="en-US" sz="1300" b="0" u="none" strike="noStrike">
                          <a:effectLst/>
                        </a:rPr>
                        <a:t>irritates eyes, skin, and nose, increases lifetime risk of cancer</a:t>
                      </a:r>
                      <a:endParaRPr lang="en-US" sz="1300" b="0" i="0" u="none" strike="noStrike">
                        <a:solidFill>
                          <a:srgbClr val="000000"/>
                        </a:solidFill>
                        <a:effectLst/>
                        <a:latin typeface="Calibri" panose="020F0502020204030204" pitchFamily="34" charset="0"/>
                      </a:endParaRPr>
                    </a:p>
                  </a:txBody>
                  <a:tcPr marL="6123" marR="6123" marT="6122" marB="0" anchor="ctr"/>
                </a:tc>
                <a:extLst>
                  <a:ext uri="{0D108BD9-81ED-4DB2-BD59-A6C34878D82A}">
                    <a16:rowId xmlns:a16="http://schemas.microsoft.com/office/drawing/2014/main" val="2990405595"/>
                  </a:ext>
                </a:extLst>
              </a:tr>
              <a:tr h="402310">
                <a:tc>
                  <a:txBody>
                    <a:bodyPr/>
                    <a:lstStyle/>
                    <a:p>
                      <a:pPr algn="l" fontAlgn="ctr"/>
                      <a:r>
                        <a:rPr lang="en-US" sz="1300" b="0" u="none" strike="noStrike">
                          <a:effectLst/>
                        </a:rPr>
                        <a:t>Hydrogen Fluoride</a:t>
                      </a:r>
                      <a:endParaRPr lang="en-US" sz="1300" b="0" i="0" u="none" strike="noStrike">
                        <a:solidFill>
                          <a:srgbClr val="000000"/>
                        </a:solidFill>
                        <a:effectLst/>
                        <a:latin typeface="Calibri" panose="020F0502020204030204" pitchFamily="34" charset="0"/>
                      </a:endParaRPr>
                    </a:p>
                  </a:txBody>
                  <a:tcPr marL="6123" marR="6123" marT="6122" marB="0" anchor="ctr"/>
                </a:tc>
                <a:tc>
                  <a:txBody>
                    <a:bodyPr/>
                    <a:lstStyle/>
                    <a:p>
                      <a:pPr algn="l" fontAlgn="ctr"/>
                      <a:r>
                        <a:rPr lang="en-US" sz="1300" b="0" u="none" strike="noStrike">
                          <a:effectLst/>
                        </a:rPr>
                        <a:t>lung, liver, and kidney damage, skeletal fluorosis (brittle bones)</a:t>
                      </a:r>
                      <a:endParaRPr lang="en-US" sz="1300" b="0" i="0" u="none" strike="noStrike">
                        <a:solidFill>
                          <a:srgbClr val="000000"/>
                        </a:solidFill>
                        <a:effectLst/>
                        <a:latin typeface="Calibri" panose="020F0502020204030204" pitchFamily="34" charset="0"/>
                      </a:endParaRPr>
                    </a:p>
                  </a:txBody>
                  <a:tcPr marL="6123" marR="6123" marT="6122" marB="0" anchor="ctr"/>
                </a:tc>
                <a:extLst>
                  <a:ext uri="{0D108BD9-81ED-4DB2-BD59-A6C34878D82A}">
                    <a16:rowId xmlns:a16="http://schemas.microsoft.com/office/drawing/2014/main" val="1793922182"/>
                  </a:ext>
                </a:extLst>
              </a:tr>
              <a:tr h="596447">
                <a:tc>
                  <a:txBody>
                    <a:bodyPr/>
                    <a:lstStyle/>
                    <a:p>
                      <a:pPr algn="l" fontAlgn="ctr"/>
                      <a:r>
                        <a:rPr lang="en-US" sz="1300" b="0" u="none" strike="noStrike">
                          <a:effectLst/>
                        </a:rPr>
                        <a:t>Lead</a:t>
                      </a:r>
                      <a:endParaRPr lang="en-US" sz="1300" b="0" i="0" u="none" strike="noStrike">
                        <a:solidFill>
                          <a:srgbClr val="000000"/>
                        </a:solidFill>
                        <a:effectLst/>
                        <a:latin typeface="Calibri" panose="020F0502020204030204" pitchFamily="34" charset="0"/>
                      </a:endParaRPr>
                    </a:p>
                  </a:txBody>
                  <a:tcPr marL="6123" marR="6123" marT="6122" marB="0" anchor="ctr"/>
                </a:tc>
                <a:tc>
                  <a:txBody>
                    <a:bodyPr/>
                    <a:lstStyle/>
                    <a:p>
                      <a:pPr algn="l" fontAlgn="ctr"/>
                      <a:r>
                        <a:rPr lang="en-US" sz="1300" b="0" u="none" strike="noStrike">
                          <a:effectLst/>
                        </a:rPr>
                        <a:t>causes damage to nervous system and kidneys, lowers IQ in children, increases likelihood of antisocial behavior</a:t>
                      </a:r>
                      <a:endParaRPr lang="en-US" sz="1300" b="0" i="0" u="none" strike="noStrike">
                        <a:solidFill>
                          <a:srgbClr val="000000"/>
                        </a:solidFill>
                        <a:effectLst/>
                        <a:latin typeface="Calibri" panose="020F0502020204030204" pitchFamily="34" charset="0"/>
                      </a:endParaRPr>
                    </a:p>
                  </a:txBody>
                  <a:tcPr marL="6123" marR="6123" marT="6122" marB="0" anchor="ctr"/>
                </a:tc>
                <a:extLst>
                  <a:ext uri="{0D108BD9-81ED-4DB2-BD59-A6C34878D82A}">
                    <a16:rowId xmlns:a16="http://schemas.microsoft.com/office/drawing/2014/main" val="1533514050"/>
                  </a:ext>
                </a:extLst>
              </a:tr>
              <a:tr h="402310">
                <a:tc>
                  <a:txBody>
                    <a:bodyPr/>
                    <a:lstStyle/>
                    <a:p>
                      <a:pPr algn="l" fontAlgn="ctr"/>
                      <a:r>
                        <a:rPr lang="en-US" sz="1300" b="0" u="none" strike="noStrike">
                          <a:effectLst/>
                        </a:rPr>
                        <a:t>Mercury</a:t>
                      </a:r>
                      <a:endParaRPr lang="en-US" sz="1300" b="0" i="0" u="none" strike="noStrike">
                        <a:solidFill>
                          <a:srgbClr val="000000"/>
                        </a:solidFill>
                        <a:effectLst/>
                        <a:latin typeface="Calibri" panose="020F0502020204030204" pitchFamily="34" charset="0"/>
                      </a:endParaRPr>
                    </a:p>
                  </a:txBody>
                  <a:tcPr marL="6123" marR="6123" marT="6122" marB="0" anchor="ctr"/>
                </a:tc>
                <a:tc>
                  <a:txBody>
                    <a:bodyPr/>
                    <a:lstStyle/>
                    <a:p>
                      <a:pPr algn="l" fontAlgn="ctr"/>
                      <a:r>
                        <a:rPr lang="en-US" sz="1300" b="0" u="none" strike="noStrike">
                          <a:effectLst/>
                        </a:rPr>
                        <a:t>causes damage to nervous, digestive, and immune systems, lowers IQ in children</a:t>
                      </a:r>
                      <a:endParaRPr lang="en-US" sz="1300" b="0" i="0" u="none" strike="noStrike">
                        <a:solidFill>
                          <a:srgbClr val="000000"/>
                        </a:solidFill>
                        <a:effectLst/>
                        <a:latin typeface="Calibri" panose="020F0502020204030204" pitchFamily="34" charset="0"/>
                      </a:endParaRPr>
                    </a:p>
                  </a:txBody>
                  <a:tcPr marL="6123" marR="6123" marT="6122" marB="0" anchor="ctr"/>
                </a:tc>
                <a:extLst>
                  <a:ext uri="{0D108BD9-81ED-4DB2-BD59-A6C34878D82A}">
                    <a16:rowId xmlns:a16="http://schemas.microsoft.com/office/drawing/2014/main" val="1591747147"/>
                  </a:ext>
                </a:extLst>
              </a:tr>
              <a:tr h="204216">
                <a:tc>
                  <a:txBody>
                    <a:bodyPr/>
                    <a:lstStyle/>
                    <a:p>
                      <a:pPr algn="l" fontAlgn="ctr"/>
                      <a:r>
                        <a:rPr lang="en-US" sz="1300" b="0" u="none" strike="noStrike">
                          <a:effectLst/>
                        </a:rPr>
                        <a:t>Nickel</a:t>
                      </a:r>
                      <a:endParaRPr lang="en-US" sz="1300" b="0" i="0" u="none" strike="noStrike">
                        <a:solidFill>
                          <a:srgbClr val="000000"/>
                        </a:solidFill>
                        <a:effectLst/>
                        <a:latin typeface="Calibri" panose="020F0502020204030204" pitchFamily="34" charset="0"/>
                      </a:endParaRPr>
                    </a:p>
                  </a:txBody>
                  <a:tcPr marL="6123" marR="6123" marT="6122" marB="0" anchor="ctr"/>
                </a:tc>
                <a:tc>
                  <a:txBody>
                    <a:bodyPr/>
                    <a:lstStyle/>
                    <a:p>
                      <a:pPr algn="l" fontAlgn="ctr"/>
                      <a:r>
                        <a:rPr lang="en-US" sz="1300" b="0" u="none" strike="noStrike">
                          <a:effectLst/>
                        </a:rPr>
                        <a:t>lung and nasal cancers</a:t>
                      </a:r>
                      <a:endParaRPr lang="en-US" sz="1300" b="0" i="0" u="none" strike="noStrike">
                        <a:solidFill>
                          <a:srgbClr val="000000"/>
                        </a:solidFill>
                        <a:effectLst/>
                        <a:latin typeface="Calibri" panose="020F0502020204030204" pitchFamily="34" charset="0"/>
                      </a:endParaRPr>
                    </a:p>
                  </a:txBody>
                  <a:tcPr marL="6123" marR="6123" marT="6122" marB="0" anchor="ctr"/>
                </a:tc>
                <a:extLst>
                  <a:ext uri="{0D108BD9-81ED-4DB2-BD59-A6C34878D82A}">
                    <a16:rowId xmlns:a16="http://schemas.microsoft.com/office/drawing/2014/main" val="873434917"/>
                  </a:ext>
                </a:extLst>
              </a:tr>
              <a:tr h="397632">
                <a:tc>
                  <a:txBody>
                    <a:bodyPr/>
                    <a:lstStyle/>
                    <a:p>
                      <a:pPr algn="l" fontAlgn="ctr"/>
                      <a:r>
                        <a:rPr lang="en-US" sz="1300" b="0" u="none" strike="noStrike">
                          <a:effectLst/>
                        </a:rPr>
                        <a:t>Chromium (VI)</a:t>
                      </a:r>
                      <a:endParaRPr lang="en-US" sz="1300" b="0" i="0" u="none" strike="noStrike">
                        <a:solidFill>
                          <a:srgbClr val="000000"/>
                        </a:solidFill>
                        <a:effectLst/>
                        <a:latin typeface="Calibri" panose="020F0502020204030204" pitchFamily="34" charset="0"/>
                      </a:endParaRPr>
                    </a:p>
                  </a:txBody>
                  <a:tcPr marL="6123" marR="6123" marT="6122" marB="0" anchor="ctr"/>
                </a:tc>
                <a:tc>
                  <a:txBody>
                    <a:bodyPr/>
                    <a:lstStyle/>
                    <a:p>
                      <a:pPr algn="l" fontAlgn="ctr"/>
                      <a:r>
                        <a:rPr lang="en-US" sz="1300" b="0" u="none" strike="noStrike" dirty="0">
                          <a:effectLst/>
                        </a:rPr>
                        <a:t>lung cancer, shortness of breath, coughing, and wheezing</a:t>
                      </a:r>
                      <a:endParaRPr lang="en-US" sz="1300" b="0" i="0" u="none" strike="noStrike" dirty="0">
                        <a:solidFill>
                          <a:srgbClr val="000000"/>
                        </a:solidFill>
                        <a:effectLst/>
                        <a:latin typeface="Calibri" panose="020F0502020204030204" pitchFamily="34" charset="0"/>
                      </a:endParaRPr>
                    </a:p>
                  </a:txBody>
                  <a:tcPr marL="6123" marR="6123" marT="6122" marB="0" anchor="ctr"/>
                </a:tc>
                <a:extLst>
                  <a:ext uri="{0D108BD9-81ED-4DB2-BD59-A6C34878D82A}">
                    <a16:rowId xmlns:a16="http://schemas.microsoft.com/office/drawing/2014/main" val="612554911"/>
                  </a:ext>
                </a:extLst>
              </a:tr>
            </a:tbl>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0">
            <a:extLst>
              <a:ext uri="{FF2B5EF4-FFF2-40B4-BE49-F238E27FC236}">
                <a16:creationId xmlns:a16="http://schemas.microsoft.com/office/drawing/2014/main" id="{DA1C89B2-FE2A-4C63-B695-EED04C003509}"/>
              </a:ext>
            </a:extLst>
          </p:cNvPr>
          <p:cNvSpPr txBox="1">
            <a:spLocks noChangeArrowheads="1"/>
          </p:cNvSpPr>
          <p:nvPr/>
        </p:nvSpPr>
        <p:spPr>
          <a:xfrm>
            <a:off x="0" y="228600"/>
            <a:ext cx="913765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altLang="en-US" sz="3200" b="1" kern="0" dirty="0">
                <a:latin typeface="Arial" charset="0"/>
                <a:cs typeface="Arial" charset="0"/>
              </a:rPr>
              <a:t>Health effects</a:t>
            </a:r>
            <a:endParaRPr lang="en-US" altLang="en-US" sz="2000" b="1" kern="0" dirty="0">
              <a:latin typeface="Arial" charset="0"/>
              <a:cs typeface="Arial" charset="0"/>
            </a:endParaRPr>
          </a:p>
        </p:txBody>
      </p:sp>
      <p:sp>
        <p:nvSpPr>
          <p:cNvPr id="44035" name="Rectangle 2">
            <a:extLst>
              <a:ext uri="{FF2B5EF4-FFF2-40B4-BE49-F238E27FC236}">
                <a16:creationId xmlns:a16="http://schemas.microsoft.com/office/drawing/2014/main" id="{1677FAE2-003B-4623-A877-2B335C60AAA0}"/>
              </a:ext>
            </a:extLst>
          </p:cNvPr>
          <p:cNvSpPr>
            <a:spLocks noChangeArrowheads="1"/>
          </p:cNvSpPr>
          <p:nvPr/>
        </p:nvSpPr>
        <p:spPr bwMode="auto">
          <a:xfrm>
            <a:off x="180975" y="1371600"/>
            <a:ext cx="5229225"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eaLnBrk="1" hangingPunct="1">
              <a:buFont typeface="Arial" panose="020B0604020202020204" pitchFamily="34" charset="0"/>
              <a:buChar char="•"/>
            </a:pPr>
            <a:r>
              <a:rPr lang="en-US" b="1" dirty="0"/>
              <a:t>All types of cancer</a:t>
            </a:r>
            <a:r>
              <a:rPr lang="en-US" dirty="0"/>
              <a:t>, </a:t>
            </a:r>
            <a:r>
              <a:rPr lang="en-US" b="1" dirty="0"/>
              <a:t>including:</a:t>
            </a:r>
          </a:p>
          <a:p>
            <a:pPr marL="1085850" lvl="1" indent="-342900" eaLnBrk="1" hangingPunct="1">
              <a:buFont typeface="Arial" panose="020B0604020202020204" pitchFamily="34" charset="0"/>
              <a:buChar char="•"/>
            </a:pPr>
            <a:r>
              <a:rPr lang="en-US" b="1" dirty="0"/>
              <a:t>Stomach</a:t>
            </a:r>
          </a:p>
          <a:p>
            <a:pPr marL="1085850" lvl="1" indent="-342900" eaLnBrk="1" hangingPunct="1">
              <a:buFont typeface="Arial" panose="020B0604020202020204" pitchFamily="34" charset="0"/>
              <a:buChar char="•"/>
            </a:pPr>
            <a:r>
              <a:rPr lang="en-US" b="1" dirty="0"/>
              <a:t>Colorectal</a:t>
            </a:r>
          </a:p>
          <a:p>
            <a:pPr marL="1085850" lvl="1" indent="-342900" eaLnBrk="1" hangingPunct="1">
              <a:buFont typeface="Arial" panose="020B0604020202020204" pitchFamily="34" charset="0"/>
              <a:buChar char="•"/>
            </a:pPr>
            <a:r>
              <a:rPr lang="en-US" b="1" dirty="0"/>
              <a:t>Liver</a:t>
            </a:r>
          </a:p>
          <a:p>
            <a:pPr marL="1085850" lvl="1" indent="-342900" eaLnBrk="1" hangingPunct="1">
              <a:buFont typeface="Arial" panose="020B0604020202020204" pitchFamily="34" charset="0"/>
              <a:buChar char="•"/>
            </a:pPr>
            <a:r>
              <a:rPr lang="en-US" b="1" dirty="0"/>
              <a:t>Renal</a:t>
            </a:r>
          </a:p>
          <a:p>
            <a:pPr marL="1085850" lvl="1" indent="-342900" eaLnBrk="1" hangingPunct="1">
              <a:buFont typeface="Arial" panose="020B0604020202020204" pitchFamily="34" charset="0"/>
              <a:buChar char="•"/>
            </a:pPr>
            <a:r>
              <a:rPr lang="en-US" b="1" dirty="0"/>
              <a:t>Lung &amp; pleural</a:t>
            </a:r>
          </a:p>
          <a:p>
            <a:pPr marL="1085850" lvl="1" indent="-342900" eaLnBrk="1" hangingPunct="1">
              <a:buFont typeface="Arial" panose="020B0604020202020204" pitchFamily="34" charset="0"/>
              <a:buChar char="•"/>
            </a:pPr>
            <a:r>
              <a:rPr lang="en-US" b="1" dirty="0"/>
              <a:t>Gallbladder</a:t>
            </a:r>
          </a:p>
          <a:p>
            <a:pPr marL="1085850" lvl="1" indent="-342900" eaLnBrk="1" hangingPunct="1">
              <a:buFont typeface="Arial" panose="020B0604020202020204" pitchFamily="34" charset="0"/>
              <a:buChar char="•"/>
            </a:pPr>
            <a:r>
              <a:rPr lang="en-US" b="1" dirty="0"/>
              <a:t>Bladder</a:t>
            </a:r>
          </a:p>
          <a:p>
            <a:pPr marL="1085850" lvl="1" indent="-342900" eaLnBrk="1" hangingPunct="1">
              <a:buFont typeface="Arial" panose="020B0604020202020204" pitchFamily="34" charset="0"/>
              <a:buChar char="•"/>
            </a:pPr>
            <a:r>
              <a:rPr lang="en-US" b="1" dirty="0"/>
              <a:t>Non-Hodgkin lymphoma</a:t>
            </a:r>
          </a:p>
          <a:p>
            <a:pPr marL="1085850" lvl="1" indent="-342900" eaLnBrk="1" hangingPunct="1">
              <a:buFont typeface="Arial" panose="020B0604020202020204" pitchFamily="34" charset="0"/>
              <a:buChar char="•"/>
            </a:pPr>
            <a:r>
              <a:rPr lang="en-US" b="1" dirty="0"/>
              <a:t>Leukemia</a:t>
            </a:r>
          </a:p>
          <a:p>
            <a:pPr marL="1085850" lvl="1" indent="-342900" eaLnBrk="1" hangingPunct="1">
              <a:buFont typeface="Arial" panose="020B0604020202020204" pitchFamily="34" charset="0"/>
              <a:buChar char="•"/>
            </a:pPr>
            <a:r>
              <a:rPr lang="en-US" b="1" dirty="0"/>
              <a:t>Soft-tissue sarcoma</a:t>
            </a:r>
            <a:endParaRPr lang="en-US" dirty="0"/>
          </a:p>
          <a:p>
            <a:pPr marL="342900" indent="-342900" eaLnBrk="1" hangingPunct="1">
              <a:buFont typeface="Arial" panose="020B0604020202020204" pitchFamily="34" charset="0"/>
              <a:buChar char="•"/>
            </a:pPr>
            <a:r>
              <a:rPr lang="en-US" b="1" dirty="0"/>
              <a:t>Respiratory diseases &amp; symptoms</a:t>
            </a:r>
          </a:p>
          <a:p>
            <a:pPr marL="342900" indent="-342900" eaLnBrk="1" hangingPunct="1">
              <a:buFont typeface="Arial" panose="020B0604020202020204" pitchFamily="34" charset="0"/>
              <a:buChar char="•"/>
            </a:pPr>
            <a:r>
              <a:rPr lang="en-US" b="1" dirty="0"/>
              <a:t>Cardiovascular diseases</a:t>
            </a:r>
          </a:p>
          <a:p>
            <a:pPr marL="342900" indent="-342900" eaLnBrk="1" hangingPunct="1">
              <a:buFont typeface="Arial" panose="020B0604020202020204" pitchFamily="34" charset="0"/>
              <a:buChar char="•"/>
            </a:pPr>
            <a:r>
              <a:rPr lang="en-US" b="1" dirty="0"/>
              <a:t>Urinary diseases</a:t>
            </a:r>
            <a:endParaRPr lang="en-US" altLang="en-US" dirty="0"/>
          </a:p>
        </p:txBody>
      </p:sp>
      <p:pic>
        <p:nvPicPr>
          <p:cNvPr id="44036" name="Picture 3">
            <a:extLst>
              <a:ext uri="{FF2B5EF4-FFF2-40B4-BE49-F238E27FC236}">
                <a16:creationId xmlns:a16="http://schemas.microsoft.com/office/drawing/2014/main" id="{4F20FEA3-481B-4D37-9103-B9EA50E5C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3756" y="1676400"/>
            <a:ext cx="402024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85E35189-F605-4370-8558-1A2C3472CF80}"/>
              </a:ext>
            </a:extLst>
          </p:cNvPr>
          <p:cNvSpPr>
            <a:spLocks noChangeArrowheads="1"/>
          </p:cNvSpPr>
          <p:nvPr/>
        </p:nvSpPr>
        <p:spPr bwMode="auto">
          <a:xfrm>
            <a:off x="180975" y="820043"/>
            <a:ext cx="8810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b="1" dirty="0"/>
              <a:t>People living near incinerators have an increased risk of…</a:t>
            </a:r>
          </a:p>
        </p:txBody>
      </p:sp>
      <p:sp>
        <p:nvSpPr>
          <p:cNvPr id="2" name="Rectangle 1">
            <a:extLst>
              <a:ext uri="{FF2B5EF4-FFF2-40B4-BE49-F238E27FC236}">
                <a16:creationId xmlns:a16="http://schemas.microsoft.com/office/drawing/2014/main" id="{5B63BFAA-A062-49AB-A663-931384FF42C1}"/>
              </a:ext>
            </a:extLst>
          </p:cNvPr>
          <p:cNvSpPr/>
          <p:nvPr/>
        </p:nvSpPr>
        <p:spPr>
          <a:xfrm>
            <a:off x="3365500" y="6476999"/>
            <a:ext cx="6019800" cy="369332"/>
          </a:xfrm>
          <a:prstGeom prst="rect">
            <a:avLst/>
          </a:prstGeom>
        </p:spPr>
        <p:txBody>
          <a:bodyPr wrap="square">
            <a:spAutoFit/>
          </a:bodyPr>
          <a:lstStyle/>
          <a:p>
            <a:r>
              <a:rPr lang="en-US" sz="1800" dirty="0"/>
              <a:t>Source: </a:t>
            </a:r>
            <a:r>
              <a:rPr lang="en-US" sz="1800" dirty="0">
                <a:hlinkClick r:id="rId4"/>
              </a:rPr>
              <a:t>www.energyjustice.net/incineration/healthstudies.pdf</a:t>
            </a:r>
            <a:endParaRPr lang="en-US" sz="1800"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a:extLst>
              <a:ext uri="{FF2B5EF4-FFF2-40B4-BE49-F238E27FC236}">
                <a16:creationId xmlns:a16="http://schemas.microsoft.com/office/drawing/2014/main" id="{FE6F900D-2EF4-47DE-A9C3-956015B7F461}"/>
              </a:ext>
            </a:extLst>
          </p:cNvPr>
          <p:cNvSpPr txBox="1">
            <a:spLocks noChangeArrowheads="1"/>
          </p:cNvSpPr>
          <p:nvPr/>
        </p:nvSpPr>
        <p:spPr bwMode="auto">
          <a:xfrm>
            <a:off x="1298575" y="76200"/>
            <a:ext cx="647382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a:latin typeface="Arial" panose="020B0604020202020204" pitchFamily="34" charset="0"/>
              </a:rPr>
              <a:t>Racism isn’t usually this obvious…</a:t>
            </a:r>
          </a:p>
        </p:txBody>
      </p:sp>
      <p:pic>
        <p:nvPicPr>
          <p:cNvPr id="69635" name="Picture 3">
            <a:extLst>
              <a:ext uri="{FF2B5EF4-FFF2-40B4-BE49-F238E27FC236}">
                <a16:creationId xmlns:a16="http://schemas.microsoft.com/office/drawing/2014/main" id="{E77AC46A-154E-4DF7-ABB0-6E16150F4A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685800"/>
            <a:ext cx="7239000" cy="549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636" name="Text Box 2">
            <a:extLst>
              <a:ext uri="{FF2B5EF4-FFF2-40B4-BE49-F238E27FC236}">
                <a16:creationId xmlns:a16="http://schemas.microsoft.com/office/drawing/2014/main" id="{151F5709-BA21-4B9B-B221-8E5B0D048338}"/>
              </a:ext>
            </a:extLst>
          </p:cNvPr>
          <p:cNvSpPr txBox="1">
            <a:spLocks noChangeArrowheads="1"/>
          </p:cNvSpPr>
          <p:nvPr/>
        </p:nvSpPr>
        <p:spPr bwMode="auto">
          <a:xfrm>
            <a:off x="0" y="6273800"/>
            <a:ext cx="91440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800">
                <a:latin typeface="Arial" panose="020B0604020202020204" pitchFamily="34" charset="0"/>
              </a:rPr>
              <a:t>Zulene Mayfield shows signs of vandalism at office of Chester Residents Concerned for Quality Living in Chester, PA in 1996 “Laid to Waste” documentary.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FF594ED7-F746-4203-8875-6F98CB382A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131" name="Rectangle 2">
            <a:extLst>
              <a:ext uri="{FF2B5EF4-FFF2-40B4-BE49-F238E27FC236}">
                <a16:creationId xmlns:a16="http://schemas.microsoft.com/office/drawing/2014/main" id="{777BC0BA-BEE6-4FB3-B994-A6CCAE32C3DE}"/>
              </a:ext>
            </a:extLst>
          </p:cNvPr>
          <p:cNvSpPr>
            <a:spLocks noChangeArrowheads="1"/>
          </p:cNvSpPr>
          <p:nvPr/>
        </p:nvSpPr>
        <p:spPr bwMode="auto">
          <a:xfrm>
            <a:off x="2489200" y="6396038"/>
            <a:ext cx="35306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en-US" altLang="en-US" sz="2400">
                <a:hlinkClick r:id="rId3"/>
              </a:rPr>
              <a:t>www.ChesterResidents.org</a:t>
            </a:r>
            <a:endParaRPr lang="en-US" altLang="en-US" sz="240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a:extLst>
              <a:ext uri="{FF2B5EF4-FFF2-40B4-BE49-F238E27FC236}">
                <a16:creationId xmlns:a16="http://schemas.microsoft.com/office/drawing/2014/main" id="{1B65FF6B-1881-4383-A1AA-ABF3764E7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683" name="Picture 3">
            <a:extLst>
              <a:ext uri="{FF2B5EF4-FFF2-40B4-BE49-F238E27FC236}">
                <a16:creationId xmlns:a16="http://schemas.microsoft.com/office/drawing/2014/main" id="{E6C0879E-D4DA-416F-B2D5-C47B5DE5E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638" y="35766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684" name="Picture 2">
            <a:extLst>
              <a:ext uri="{FF2B5EF4-FFF2-40B4-BE49-F238E27FC236}">
                <a16:creationId xmlns:a16="http://schemas.microsoft.com/office/drawing/2014/main" id="{3A661E69-04BA-451A-A1AE-9DE47CAFDD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09663"/>
            <a:ext cx="9151938" cy="521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5" name="Rectangle 2">
            <a:extLst>
              <a:ext uri="{FF2B5EF4-FFF2-40B4-BE49-F238E27FC236}">
                <a16:creationId xmlns:a16="http://schemas.microsoft.com/office/drawing/2014/main" id="{40828B03-E183-4ABC-A9E5-C663A23E5A38}"/>
              </a:ext>
            </a:extLst>
          </p:cNvPr>
          <p:cNvSpPr>
            <a:spLocks noGrp="1" noChangeArrowheads="1"/>
          </p:cNvSpPr>
          <p:nvPr>
            <p:ph type="title"/>
          </p:nvPr>
        </p:nvSpPr>
        <p:spPr>
          <a:xfrm>
            <a:off x="76200" y="381000"/>
            <a:ext cx="8915400" cy="533400"/>
          </a:xfrm>
        </p:spPr>
        <p:txBody>
          <a:bodyPr/>
          <a:lstStyle/>
          <a:p>
            <a:pPr eaLnBrk="1" hangingPunct="1"/>
            <a:r>
              <a:rPr lang="en-US" altLang="en-US" sz="3800" b="1">
                <a:latin typeface="Arial" panose="020B0604020202020204" pitchFamily="34" charset="0"/>
              </a:rPr>
              <a:t>Who Lives Near Trash Incinerators?</a:t>
            </a:r>
          </a:p>
        </p:txBody>
      </p:sp>
      <p:sp>
        <p:nvSpPr>
          <p:cNvPr id="71686" name="Rectangle 5">
            <a:extLst>
              <a:ext uri="{FF2B5EF4-FFF2-40B4-BE49-F238E27FC236}">
                <a16:creationId xmlns:a16="http://schemas.microsoft.com/office/drawing/2014/main" id="{7FF59D2B-9BD1-4D36-989A-504625BF854F}"/>
              </a:ext>
            </a:extLst>
          </p:cNvPr>
          <p:cNvSpPr>
            <a:spLocks noChangeArrowheads="1"/>
          </p:cNvSpPr>
          <p:nvPr/>
        </p:nvSpPr>
        <p:spPr bwMode="auto">
          <a:xfrm>
            <a:off x="5257800" y="6581775"/>
            <a:ext cx="39624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t>Source: </a:t>
            </a:r>
            <a:r>
              <a:rPr lang="en-US" altLang="en-US" sz="1400" dirty="0">
                <a:hlinkClick r:id="rId5"/>
              </a:rPr>
              <a:t>www.spatialjusticetest.org/test/14.html</a:t>
            </a:r>
            <a:endParaRPr lang="en-US" altLang="en-US" sz="1400" dirty="0"/>
          </a:p>
        </p:txBody>
      </p:sp>
    </p:spTree>
    <p:extLst>
      <p:ext uri="{BB962C8B-B14F-4D97-AF65-F5344CB8AC3E}">
        <p14:creationId xmlns:p14="http://schemas.microsoft.com/office/powerpoint/2010/main" val="418542758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a:extLst>
              <a:ext uri="{FF2B5EF4-FFF2-40B4-BE49-F238E27FC236}">
                <a16:creationId xmlns:a16="http://schemas.microsoft.com/office/drawing/2014/main" id="{9CAEA8C7-DA83-4A81-A538-E029A6F70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683" name="Picture 3">
            <a:extLst>
              <a:ext uri="{FF2B5EF4-FFF2-40B4-BE49-F238E27FC236}">
                <a16:creationId xmlns:a16="http://schemas.microsoft.com/office/drawing/2014/main" id="{0DE412EE-07E0-41DD-94DF-3302B1E3D8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638" y="35766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684" name="Picture 2">
            <a:extLst>
              <a:ext uri="{FF2B5EF4-FFF2-40B4-BE49-F238E27FC236}">
                <a16:creationId xmlns:a16="http://schemas.microsoft.com/office/drawing/2014/main" id="{08C19A91-D4E5-441F-AF32-0C597847F6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82688"/>
            <a:ext cx="9144000" cy="521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5" name="Rectangle 2">
            <a:extLst>
              <a:ext uri="{FF2B5EF4-FFF2-40B4-BE49-F238E27FC236}">
                <a16:creationId xmlns:a16="http://schemas.microsoft.com/office/drawing/2014/main" id="{4B6697F8-B029-4F2E-8B5A-B1106AFCFA58}"/>
              </a:ext>
            </a:extLst>
          </p:cNvPr>
          <p:cNvSpPr>
            <a:spLocks noGrp="1" noChangeArrowheads="1"/>
          </p:cNvSpPr>
          <p:nvPr>
            <p:ph type="title"/>
          </p:nvPr>
        </p:nvSpPr>
        <p:spPr>
          <a:xfrm>
            <a:off x="76200" y="381000"/>
            <a:ext cx="8915400" cy="533400"/>
          </a:xfrm>
        </p:spPr>
        <p:txBody>
          <a:bodyPr/>
          <a:lstStyle/>
          <a:p>
            <a:pPr eaLnBrk="1" hangingPunct="1"/>
            <a:r>
              <a:rPr lang="en-US" altLang="en-US" sz="3800" b="1">
                <a:latin typeface="Arial" panose="020B0604020202020204" pitchFamily="34" charset="0"/>
              </a:rPr>
              <a:t>Who Lives Near Trash Incinerators?</a:t>
            </a:r>
          </a:p>
        </p:txBody>
      </p:sp>
      <p:sp>
        <p:nvSpPr>
          <p:cNvPr id="7" name="Rectangle 5">
            <a:extLst>
              <a:ext uri="{FF2B5EF4-FFF2-40B4-BE49-F238E27FC236}">
                <a16:creationId xmlns:a16="http://schemas.microsoft.com/office/drawing/2014/main" id="{BA35AC1C-DECF-46AB-8599-9B712C183C51}"/>
              </a:ext>
            </a:extLst>
          </p:cNvPr>
          <p:cNvSpPr>
            <a:spLocks noChangeArrowheads="1"/>
          </p:cNvSpPr>
          <p:nvPr/>
        </p:nvSpPr>
        <p:spPr bwMode="auto">
          <a:xfrm>
            <a:off x="5257800" y="6581775"/>
            <a:ext cx="39624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t>Source: </a:t>
            </a:r>
            <a:r>
              <a:rPr lang="en-US" altLang="en-US" sz="1400" dirty="0">
                <a:hlinkClick r:id="rId5"/>
              </a:rPr>
              <a:t>www.spatialjusticetest.org/test/14.html</a:t>
            </a:r>
            <a:endParaRPr lang="en-US" altLang="en-US" sz="1400"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a:extLst>
              <a:ext uri="{FF2B5EF4-FFF2-40B4-BE49-F238E27FC236}">
                <a16:creationId xmlns:a16="http://schemas.microsoft.com/office/drawing/2014/main" id="{02034FAC-8E9D-4B67-8856-A1849442B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731" name="Picture 3">
            <a:extLst>
              <a:ext uri="{FF2B5EF4-FFF2-40B4-BE49-F238E27FC236}">
                <a16:creationId xmlns:a16="http://schemas.microsoft.com/office/drawing/2014/main" id="{D606C25A-625A-4901-A46A-AC939605B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638" y="35766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732" name="Rectangle 2">
            <a:extLst>
              <a:ext uri="{FF2B5EF4-FFF2-40B4-BE49-F238E27FC236}">
                <a16:creationId xmlns:a16="http://schemas.microsoft.com/office/drawing/2014/main" id="{04EFEA19-CDE2-4481-A607-F33DD29DA973}"/>
              </a:ext>
            </a:extLst>
          </p:cNvPr>
          <p:cNvSpPr>
            <a:spLocks noGrp="1" noChangeArrowheads="1"/>
          </p:cNvSpPr>
          <p:nvPr>
            <p:ph type="title"/>
          </p:nvPr>
        </p:nvSpPr>
        <p:spPr>
          <a:xfrm>
            <a:off x="76200" y="381000"/>
            <a:ext cx="8915400" cy="533400"/>
          </a:xfrm>
        </p:spPr>
        <p:txBody>
          <a:bodyPr/>
          <a:lstStyle/>
          <a:p>
            <a:pPr eaLnBrk="1" hangingPunct="1"/>
            <a:r>
              <a:rPr lang="en-US" altLang="en-US" sz="3800" b="1">
                <a:latin typeface="Arial" panose="020B0604020202020204" pitchFamily="34" charset="0"/>
              </a:rPr>
              <a:t>Who Lives Near Landfills?</a:t>
            </a:r>
          </a:p>
        </p:txBody>
      </p:sp>
      <p:sp>
        <p:nvSpPr>
          <p:cNvPr id="73733" name="Rectangle 6">
            <a:extLst>
              <a:ext uri="{FF2B5EF4-FFF2-40B4-BE49-F238E27FC236}">
                <a16:creationId xmlns:a16="http://schemas.microsoft.com/office/drawing/2014/main" id="{5F2A8092-165E-474D-ADDE-2742FFC5D577}"/>
              </a:ext>
            </a:extLst>
          </p:cNvPr>
          <p:cNvSpPr>
            <a:spLocks noChangeArrowheads="1"/>
          </p:cNvSpPr>
          <p:nvPr/>
        </p:nvSpPr>
        <p:spPr bwMode="auto">
          <a:xfrm>
            <a:off x="5257800" y="6581775"/>
            <a:ext cx="39624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t>Source: </a:t>
            </a:r>
            <a:r>
              <a:rPr lang="en-US" altLang="en-US" sz="1400" dirty="0">
                <a:hlinkClick r:id="rId4"/>
              </a:rPr>
              <a:t>www.spatialjusticetest.org/test/16.html</a:t>
            </a:r>
            <a:endParaRPr lang="en-US" altLang="en-US" sz="1400" dirty="0"/>
          </a:p>
        </p:txBody>
      </p:sp>
      <p:pic>
        <p:nvPicPr>
          <p:cNvPr id="73734" name="Picture 2">
            <a:extLst>
              <a:ext uri="{FF2B5EF4-FFF2-40B4-BE49-F238E27FC236}">
                <a16:creationId xmlns:a16="http://schemas.microsoft.com/office/drawing/2014/main" id="{7036880E-EEE3-45C6-ABB1-7C6E2BF363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 y="1028700"/>
            <a:ext cx="8848725" cy="506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65295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050">
            <a:extLst>
              <a:ext uri="{FF2B5EF4-FFF2-40B4-BE49-F238E27FC236}">
                <a16:creationId xmlns:a16="http://schemas.microsoft.com/office/drawing/2014/main" id="{0131A749-6384-4E20-9ACF-5DDDA0C2D824}"/>
              </a:ext>
            </a:extLst>
          </p:cNvPr>
          <p:cNvSpPr>
            <a:spLocks noGrp="1" noChangeArrowheads="1"/>
          </p:cNvSpPr>
          <p:nvPr>
            <p:ph type="title"/>
          </p:nvPr>
        </p:nvSpPr>
        <p:spPr>
          <a:xfrm>
            <a:off x="0" y="228600"/>
            <a:ext cx="9137650" cy="685800"/>
          </a:xfrm>
        </p:spPr>
        <p:txBody>
          <a:bodyPr/>
          <a:lstStyle/>
          <a:p>
            <a:pPr eaLnBrk="1" hangingPunct="1"/>
            <a:r>
              <a:rPr lang="en-US" altLang="en-US" sz="4000">
                <a:latin typeface="Arial" panose="020B0604020202020204" pitchFamily="34" charset="0"/>
                <a:cs typeface="Arial" panose="020B0604020202020204" pitchFamily="34" charset="0"/>
              </a:rPr>
              <a:t>Zero Waste Jobs</a:t>
            </a:r>
          </a:p>
        </p:txBody>
      </p:sp>
      <p:pic>
        <p:nvPicPr>
          <p:cNvPr id="4" name="Picture 6" descr="SecondChanceGuys">
            <a:extLst>
              <a:ext uri="{FF2B5EF4-FFF2-40B4-BE49-F238E27FC236}">
                <a16:creationId xmlns:a16="http://schemas.microsoft.com/office/drawing/2014/main" id="{063F6A47-DBEC-4E82-B02B-308529A2D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838200"/>
            <a:ext cx="6446838" cy="5597525"/>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Rectangle 4">
            <a:extLst>
              <a:ext uri="{FF2B5EF4-FFF2-40B4-BE49-F238E27FC236}">
                <a16:creationId xmlns:a16="http://schemas.microsoft.com/office/drawing/2014/main" id="{948A0063-3F1B-4F4D-B98E-C34C248A54B7}"/>
              </a:ext>
            </a:extLst>
          </p:cNvPr>
          <p:cNvSpPr>
            <a:spLocks noChangeArrowheads="1"/>
          </p:cNvSpPr>
          <p:nvPr/>
        </p:nvSpPr>
        <p:spPr bwMode="auto">
          <a:xfrm>
            <a:off x="228600" y="6435725"/>
            <a:ext cx="87630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en-US" altLang="en-US" sz="1400"/>
              <a:t>Deconstruction Crew, Second Chance, Baltimore, MD.   Photo Credit: C. Seldman</a:t>
            </a:r>
            <a:endParaRPr lang="en-US" altLang="en-US" sz="1400">
              <a:solidFill>
                <a:schemeClr val="tx2"/>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27">
            <a:extLst>
              <a:ext uri="{FF2B5EF4-FFF2-40B4-BE49-F238E27FC236}">
                <a16:creationId xmlns:a16="http://schemas.microsoft.com/office/drawing/2014/main" id="{567D7E87-1A4F-444A-BA94-513435ABEFC8}"/>
              </a:ext>
            </a:extLst>
          </p:cNvPr>
          <p:cNvSpPr>
            <a:spLocks noGrp="1" noChangeArrowheads="1"/>
          </p:cNvSpPr>
          <p:nvPr>
            <p:ph type="body" sz="half" idx="1"/>
          </p:nvPr>
        </p:nvSpPr>
        <p:spPr>
          <a:xfrm>
            <a:off x="304800" y="1143000"/>
            <a:ext cx="8534400" cy="5562600"/>
          </a:xfrm>
        </p:spPr>
        <p:txBody>
          <a:bodyPr/>
          <a:lstStyle/>
          <a:p>
            <a:pPr marL="0" indent="0" eaLnBrk="1" hangingPunct="1">
              <a:buFontTx/>
              <a:buNone/>
            </a:pPr>
            <a:r>
              <a:rPr lang="en-US" altLang="en-US" sz="3600" b="1"/>
              <a:t>“The conservation of all resources by means of responsible production, consumption, reuse, and recovery of all products, packaging, and materials, without burning them, and without discharges to land, water, or air that threaten the environment or human health.”</a:t>
            </a:r>
          </a:p>
        </p:txBody>
      </p:sp>
      <p:sp>
        <p:nvSpPr>
          <p:cNvPr id="7" name="Rectangle 1026">
            <a:extLst>
              <a:ext uri="{FF2B5EF4-FFF2-40B4-BE49-F238E27FC236}">
                <a16:creationId xmlns:a16="http://schemas.microsoft.com/office/drawing/2014/main" id="{062F49A7-F1FA-4F3B-B390-9098205FCE44}"/>
              </a:ext>
            </a:extLst>
          </p:cNvPr>
          <p:cNvSpPr txBox="1">
            <a:spLocks noChangeArrowheads="1"/>
          </p:cNvSpPr>
          <p:nvPr/>
        </p:nvSpPr>
        <p:spPr bwMode="auto">
          <a:xfrm>
            <a:off x="685800" y="381000"/>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sz="3800" b="1" kern="0" dirty="0">
                <a:latin typeface="Arial" pitchFamily="34" charset="0"/>
              </a:rPr>
              <a:t>What is Zero Waste?</a:t>
            </a:r>
          </a:p>
        </p:txBody>
      </p:sp>
      <p:sp>
        <p:nvSpPr>
          <p:cNvPr id="35844" name="Rectangle 3">
            <a:extLst>
              <a:ext uri="{FF2B5EF4-FFF2-40B4-BE49-F238E27FC236}">
                <a16:creationId xmlns:a16="http://schemas.microsoft.com/office/drawing/2014/main" id="{BF6C0507-CAFC-4C44-86AA-246A51DDD88F}"/>
              </a:ext>
            </a:extLst>
          </p:cNvPr>
          <p:cNvSpPr>
            <a:spLocks noChangeArrowheads="1"/>
          </p:cNvSpPr>
          <p:nvPr/>
        </p:nvSpPr>
        <p:spPr bwMode="auto">
          <a:xfrm>
            <a:off x="228600" y="6238875"/>
            <a:ext cx="8763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en-US" altLang="en-US" sz="1400">
                <a:solidFill>
                  <a:schemeClr val="tx2"/>
                </a:solidFill>
              </a:rPr>
              <a:t>Source: Zero Waste International Alliance, </a:t>
            </a:r>
            <a:r>
              <a:rPr lang="en-US" altLang="en-US" sz="1400">
                <a:solidFill>
                  <a:schemeClr val="tx2"/>
                </a:solidFill>
                <a:hlinkClick r:id="rId3"/>
              </a:rPr>
              <a:t>www.zwia.org</a:t>
            </a:r>
            <a:endParaRPr lang="en-US" altLang="en-US" sz="1400">
              <a:solidFill>
                <a:schemeClr val="tx2"/>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027">
            <a:extLst>
              <a:ext uri="{FF2B5EF4-FFF2-40B4-BE49-F238E27FC236}">
                <a16:creationId xmlns:a16="http://schemas.microsoft.com/office/drawing/2014/main" id="{B67B63B5-2FD0-4B77-A31D-89A3575BA7A8}"/>
              </a:ext>
            </a:extLst>
          </p:cNvPr>
          <p:cNvSpPr>
            <a:spLocks noGrp="1" noChangeArrowheads="1"/>
          </p:cNvSpPr>
          <p:nvPr>
            <p:ph type="body" sz="half" idx="1"/>
          </p:nvPr>
        </p:nvSpPr>
        <p:spPr>
          <a:xfrm>
            <a:off x="304800" y="1828800"/>
            <a:ext cx="8534400" cy="4876800"/>
          </a:xfrm>
        </p:spPr>
        <p:txBody>
          <a:bodyPr/>
          <a:lstStyle/>
          <a:p>
            <a:pPr marL="0" indent="0" eaLnBrk="1" hangingPunct="1">
              <a:buFontTx/>
              <a:buNone/>
            </a:pPr>
            <a:r>
              <a:rPr lang="en-US" altLang="en-US" sz="2600" dirty="0"/>
              <a:t>Zero Waste means zero incineration and achieving 90% or greater diversion from landfills and other forms of destructive disposal.</a:t>
            </a:r>
          </a:p>
          <a:p>
            <a:pPr marL="0" indent="0" eaLnBrk="1" hangingPunct="1">
              <a:buFontTx/>
              <a:buNone/>
            </a:pPr>
            <a:endParaRPr lang="en-US" altLang="en-US" sz="2600" dirty="0"/>
          </a:p>
          <a:p>
            <a:pPr marL="0" indent="0" eaLnBrk="1" hangingPunct="1">
              <a:buFontTx/>
              <a:buNone/>
            </a:pPr>
            <a:r>
              <a:rPr lang="en-US" altLang="en-US" sz="2600" dirty="0"/>
              <a:t>The goal is to get as close to zero as possible, without getting caught up on the impossibility of actually hitting zero.</a:t>
            </a:r>
          </a:p>
          <a:p>
            <a:pPr marL="0" indent="0" eaLnBrk="1" hangingPunct="1">
              <a:buFontTx/>
              <a:buNone/>
            </a:pPr>
            <a:endParaRPr lang="en-US" altLang="en-US" sz="2600" dirty="0"/>
          </a:p>
          <a:p>
            <a:pPr marL="0" indent="0" eaLnBrk="1" hangingPunct="1">
              <a:buFontTx/>
              <a:buNone/>
            </a:pPr>
            <a:r>
              <a:rPr lang="en-US" altLang="en-US" sz="2600" dirty="0"/>
              <a:t>“Zero waste” is like “zero drug tolerance” or “zero accidents in the workplace” standards.  Zero is the goal, and the right policies will get you as close as you can get.</a:t>
            </a:r>
          </a:p>
        </p:txBody>
      </p:sp>
      <p:sp>
        <p:nvSpPr>
          <p:cNvPr id="7" name="Rectangle 1026">
            <a:extLst>
              <a:ext uri="{FF2B5EF4-FFF2-40B4-BE49-F238E27FC236}">
                <a16:creationId xmlns:a16="http://schemas.microsoft.com/office/drawing/2014/main" id="{6AFA18A2-E5CA-4BA7-A1A5-9058A011BA32}"/>
              </a:ext>
            </a:extLst>
          </p:cNvPr>
          <p:cNvSpPr txBox="1">
            <a:spLocks noChangeArrowheads="1"/>
          </p:cNvSpPr>
          <p:nvPr/>
        </p:nvSpPr>
        <p:spPr bwMode="auto">
          <a:xfrm>
            <a:off x="685800" y="381000"/>
            <a:ext cx="7772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sz="3800" b="1" kern="0" dirty="0">
                <a:latin typeface="Arial" pitchFamily="34" charset="0"/>
              </a:rPr>
              <a:t>If you’re not for Zero Waste, how much waste are you for?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Rectangle 2051">
            <a:extLst>
              <a:ext uri="{FF2B5EF4-FFF2-40B4-BE49-F238E27FC236}">
                <a16:creationId xmlns:a16="http://schemas.microsoft.com/office/drawing/2014/main" id="{3D363114-EEA4-4AC5-92C2-BB21DB7BB05C}"/>
              </a:ext>
            </a:extLst>
          </p:cNvPr>
          <p:cNvPicPr>
            <a:picLocks noGrp="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603250" y="1225550"/>
            <a:ext cx="7924800" cy="4718050"/>
          </a:xfrm>
        </p:spPr>
      </p:pic>
      <p:sp>
        <p:nvSpPr>
          <p:cNvPr id="5" name="Rectangle 2050">
            <a:extLst>
              <a:ext uri="{FF2B5EF4-FFF2-40B4-BE49-F238E27FC236}">
                <a16:creationId xmlns:a16="http://schemas.microsoft.com/office/drawing/2014/main" id="{DF153CB8-3BF0-4527-A79B-9D4F2C9E88CF}"/>
              </a:ext>
            </a:extLst>
          </p:cNvPr>
          <p:cNvSpPr txBox="1">
            <a:spLocks noChangeArrowheads="1"/>
          </p:cNvSpPr>
          <p:nvPr/>
        </p:nvSpPr>
        <p:spPr bwMode="auto">
          <a:xfrm>
            <a:off x="0" y="228600"/>
            <a:ext cx="913765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kern="0" dirty="0">
                <a:latin typeface="Arial" pitchFamily="34" charset="0"/>
                <a:cs typeface="Arial" pitchFamily="34" charset="0"/>
              </a:rPr>
              <a:t>Incinerators are…</a:t>
            </a:r>
          </a:p>
        </p:txBody>
      </p:sp>
      <p:sp>
        <p:nvSpPr>
          <p:cNvPr id="22532" name="Rectangle 3">
            <a:extLst>
              <a:ext uri="{FF2B5EF4-FFF2-40B4-BE49-F238E27FC236}">
                <a16:creationId xmlns:a16="http://schemas.microsoft.com/office/drawing/2014/main" id="{0D8C9B04-10E2-45C9-9758-276BCA3026CE}"/>
              </a:ext>
            </a:extLst>
          </p:cNvPr>
          <p:cNvSpPr>
            <a:spLocks noChangeArrowheads="1"/>
          </p:cNvSpPr>
          <p:nvPr/>
        </p:nvSpPr>
        <p:spPr bwMode="auto">
          <a:xfrm>
            <a:off x="0" y="6238875"/>
            <a:ext cx="8991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en-US" altLang="en-US" sz="1400">
                <a:solidFill>
                  <a:schemeClr val="tx2"/>
                </a:solidFill>
              </a:rPr>
              <a:t>Source: Morris, Jeffrey, and Canzoneri, Diana, “Recycling Versus Incineration: An Energy Conservation Analysis,” Sound Resource Management Group (SRMG) Seattle, Washington, September, 1992. </a:t>
            </a:r>
            <a:r>
              <a:rPr lang="en-US" altLang="en-US" sz="1400">
                <a:solidFill>
                  <a:schemeClr val="tx2"/>
                </a:solidFill>
                <a:hlinkClick r:id="rId4"/>
              </a:rPr>
              <a:t>www.sciencedirect.com/science/article/pii/0304389495001166</a:t>
            </a:r>
            <a:endParaRPr lang="en-US" altLang="en-US" sz="1400">
              <a:solidFill>
                <a:schemeClr val="tx2"/>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a:extLst>
              <a:ext uri="{FF2B5EF4-FFF2-40B4-BE49-F238E27FC236}">
                <a16:creationId xmlns:a16="http://schemas.microsoft.com/office/drawing/2014/main" id="{9C7ACFCF-83FA-409D-BD77-5E09AC737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9829800" cy="737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BFE8BFB2-802E-41F5-BC7E-F12DBA7E3490}"/>
              </a:ext>
            </a:extLst>
          </p:cNvPr>
          <p:cNvSpPr>
            <a:spLocks noGrp="1" noChangeArrowheads="1"/>
          </p:cNvSpPr>
          <p:nvPr>
            <p:ph type="title"/>
          </p:nvPr>
        </p:nvSpPr>
        <p:spPr>
          <a:xfrm>
            <a:off x="76200" y="152400"/>
            <a:ext cx="8991600" cy="762000"/>
          </a:xfrm>
        </p:spPr>
        <p:txBody>
          <a:bodyPr/>
          <a:lstStyle/>
          <a:p>
            <a:pPr eaLnBrk="1" hangingPunct="1"/>
            <a:r>
              <a:rPr lang="en-US" altLang="en-US" sz="3500" b="1">
                <a:latin typeface="Arial" panose="020B0604020202020204" pitchFamily="34" charset="0"/>
              </a:rPr>
              <a:t>Getting to Zero Waste</a:t>
            </a:r>
          </a:p>
        </p:txBody>
      </p:sp>
      <p:sp>
        <p:nvSpPr>
          <p:cNvPr id="136195" name="Rectangle 3">
            <a:extLst>
              <a:ext uri="{FF2B5EF4-FFF2-40B4-BE49-F238E27FC236}">
                <a16:creationId xmlns:a16="http://schemas.microsoft.com/office/drawing/2014/main" id="{108E0FA5-E5D3-49F5-91DE-7C66B6176B93}"/>
              </a:ext>
            </a:extLst>
          </p:cNvPr>
          <p:cNvSpPr>
            <a:spLocks noGrp="1" noChangeArrowheads="1"/>
          </p:cNvSpPr>
          <p:nvPr>
            <p:ph type="body" sz="half" idx="1"/>
          </p:nvPr>
        </p:nvSpPr>
        <p:spPr>
          <a:xfrm>
            <a:off x="381000" y="723900"/>
            <a:ext cx="8458200" cy="5410200"/>
          </a:xfrm>
        </p:spPr>
        <p:txBody>
          <a:bodyPr/>
          <a:lstStyle/>
          <a:p>
            <a:pPr eaLnBrk="1" hangingPunct="1">
              <a:lnSpc>
                <a:spcPct val="90000"/>
              </a:lnSpc>
            </a:pPr>
            <a:r>
              <a:rPr lang="en-US" altLang="en-US" dirty="0"/>
              <a:t>Unit pricing, a.k.a. “Pay/Save as You Throw” or “Save Money and Reduce Trash” (SMART)</a:t>
            </a:r>
          </a:p>
          <a:p>
            <a:pPr eaLnBrk="1" hangingPunct="1">
              <a:lnSpc>
                <a:spcPct val="90000"/>
              </a:lnSpc>
            </a:pPr>
            <a:r>
              <a:rPr lang="en-US" altLang="en-US" dirty="0"/>
              <a:t>Free bins – and the right sizes!</a:t>
            </a:r>
          </a:p>
          <a:p>
            <a:pPr eaLnBrk="1" hangingPunct="1">
              <a:lnSpc>
                <a:spcPct val="90000"/>
              </a:lnSpc>
            </a:pPr>
            <a:r>
              <a:rPr lang="en-US" altLang="en-US" dirty="0"/>
              <a:t>Composting</a:t>
            </a:r>
          </a:p>
          <a:p>
            <a:pPr eaLnBrk="1" hangingPunct="1">
              <a:lnSpc>
                <a:spcPct val="90000"/>
              </a:lnSpc>
            </a:pPr>
            <a:r>
              <a:rPr lang="en-US" altLang="en-US" dirty="0"/>
              <a:t>Deconstruction</a:t>
            </a:r>
          </a:p>
        </p:txBody>
      </p:sp>
      <p:pic>
        <p:nvPicPr>
          <p:cNvPr id="136196" name="Picture 3" descr="https://41k4p01v6nzq13r4y42jb9xv-wpengine.netdna-ssl.com/wp-content/uploads/2018/01/SF-Service-Updates-bins.jpg">
            <a:extLst>
              <a:ext uri="{FF2B5EF4-FFF2-40B4-BE49-F238E27FC236}">
                <a16:creationId xmlns:a16="http://schemas.microsoft.com/office/drawing/2014/main" id="{5D99D1BA-FED4-4116-BF62-40C2D96A5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819400"/>
            <a:ext cx="37830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SecondChanceGuys">
            <a:extLst>
              <a:ext uri="{FF2B5EF4-FFF2-40B4-BE49-F238E27FC236}">
                <a16:creationId xmlns:a16="http://schemas.microsoft.com/office/drawing/2014/main" id="{0BB9762E-561F-4F22-83A7-6D5803F9D0AF}"/>
              </a:ext>
            </a:extLst>
          </p:cNvPr>
          <p:cNvPicPr>
            <a:picLocks noChangeAspect="1" noChangeArrowheads="1"/>
          </p:cNvPicPr>
          <p:nvPr/>
        </p:nvPicPr>
        <p:blipFill>
          <a:blip r:embed="rId4"/>
          <a:srcRect/>
          <a:stretch>
            <a:fillRect/>
          </a:stretch>
        </p:blipFill>
        <p:spPr bwMode="auto">
          <a:xfrm>
            <a:off x="381000" y="3276600"/>
            <a:ext cx="3989388" cy="3463925"/>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25">
            <a:extLst>
              <a:ext uri="{FF2B5EF4-FFF2-40B4-BE49-F238E27FC236}">
                <a16:creationId xmlns:a16="http://schemas.microsoft.com/office/drawing/2014/main" id="{F7EA0EB2-0C12-4190-A737-C474AEAB8FF4}"/>
              </a:ext>
            </a:extLst>
          </p:cNvPr>
          <p:cNvSpPr txBox="1">
            <a:spLocks noChangeArrowheads="1"/>
          </p:cNvSpPr>
          <p:nvPr/>
        </p:nvSpPr>
        <p:spPr bwMode="auto">
          <a:xfrm>
            <a:off x="304800" y="73025"/>
            <a:ext cx="850423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b="1">
                <a:solidFill>
                  <a:schemeClr val="tx2"/>
                </a:solidFill>
                <a:latin typeface="Calibri" panose="020F0502020204030204" pitchFamily="34" charset="0"/>
                <a:cs typeface="Tahoma" panose="020B0604030504040204" pitchFamily="34" charset="0"/>
              </a:rPr>
              <a:t>Residential MSW Disposed per Capita – DEEP Dive Participants</a:t>
            </a:r>
          </a:p>
        </p:txBody>
      </p:sp>
      <p:sp>
        <p:nvSpPr>
          <p:cNvPr id="7" name="Content Placeholder 2">
            <a:extLst>
              <a:ext uri="{FF2B5EF4-FFF2-40B4-BE49-F238E27FC236}">
                <a16:creationId xmlns:a16="http://schemas.microsoft.com/office/drawing/2014/main" id="{A01B66E3-4ADF-469D-AFDA-2002C33E9FDC}"/>
              </a:ext>
            </a:extLst>
          </p:cNvPr>
          <p:cNvSpPr txBox="1">
            <a:spLocks/>
          </p:cNvSpPr>
          <p:nvPr/>
        </p:nvSpPr>
        <p:spPr>
          <a:xfrm>
            <a:off x="227013" y="582613"/>
            <a:ext cx="8331200" cy="612775"/>
          </a:xfrm>
          <a:prstGeom prst="rect">
            <a:avLst/>
          </a:prstGeom>
        </p:spPr>
        <p:txBody>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a:spcBef>
                <a:spcPct val="20000"/>
              </a:spcBef>
              <a:buChar char="•"/>
              <a:defRPr sz="2400">
                <a:solidFill>
                  <a:schemeClr val="tx1"/>
                </a:solidFill>
                <a:latin typeface="Times New Roman" panose="02020603050405020304" pitchFamily="18" charset="0"/>
              </a:defRPr>
            </a:lvl3pPr>
            <a:lvl4pPr>
              <a:spcBef>
                <a:spcPct val="20000"/>
              </a:spcBef>
              <a:buChar char="–"/>
              <a:defRPr sz="2000">
                <a:solidFill>
                  <a:schemeClr val="tx1"/>
                </a:solidFill>
                <a:latin typeface="Times New Roman" panose="02020603050405020304" pitchFamily="18" charset="0"/>
              </a:defRPr>
            </a:lvl4pPr>
            <a:lvl5pPr>
              <a:spcBef>
                <a:spcPct val="20000"/>
              </a:spcBef>
              <a:buChar char="»"/>
              <a:defRPr sz="2000">
                <a:solidFill>
                  <a:schemeClr val="tx1"/>
                </a:solidFill>
                <a:latin typeface="Times New Roman" panose="02020603050405020304" pitchFamily="18" charset="0"/>
              </a:defRPr>
            </a:lvl5pPr>
            <a:lvl6pPr eaLnBrk="0" fontAlgn="base" hangingPunct="0">
              <a:spcBef>
                <a:spcPct val="20000"/>
              </a:spcBef>
              <a:spcAft>
                <a:spcPct val="0"/>
              </a:spcAft>
              <a:buChar char="»"/>
              <a:defRPr sz="2000">
                <a:solidFill>
                  <a:schemeClr val="tx1"/>
                </a:solidFill>
                <a:latin typeface="Times New Roman" panose="02020603050405020304" pitchFamily="18" charset="0"/>
              </a:defRPr>
            </a:lvl6pPr>
            <a:lvl7pPr eaLnBrk="0" fontAlgn="base" hangingPunct="0">
              <a:spcBef>
                <a:spcPct val="20000"/>
              </a:spcBef>
              <a:spcAft>
                <a:spcPct val="0"/>
              </a:spcAft>
              <a:buChar char="»"/>
              <a:defRPr sz="2000">
                <a:solidFill>
                  <a:schemeClr val="tx1"/>
                </a:solidFill>
                <a:latin typeface="Times New Roman" panose="02020603050405020304" pitchFamily="18" charset="0"/>
              </a:defRPr>
            </a:lvl7pPr>
            <a:lvl8pPr eaLnBrk="0" fontAlgn="base" hangingPunct="0">
              <a:spcBef>
                <a:spcPct val="20000"/>
              </a:spcBef>
              <a:spcAft>
                <a:spcPct val="0"/>
              </a:spcAft>
              <a:buChar char="»"/>
              <a:defRPr sz="2000">
                <a:solidFill>
                  <a:schemeClr val="tx1"/>
                </a:solidFill>
                <a:latin typeface="Times New Roman" panose="02020603050405020304" pitchFamily="18" charset="0"/>
              </a:defRPr>
            </a:lvl8pPr>
            <a:lvl9pPr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buFontTx/>
              <a:buNone/>
            </a:pPr>
            <a:r>
              <a:rPr lang="en-US" altLang="en-US" sz="1400">
                <a:solidFill>
                  <a:srgbClr val="404040"/>
                </a:solidFill>
              </a:rPr>
              <a:t>SMART communities dispose of less residential MSW per capita than most Connecticut cities and towns. Worcester throws away 324 lbs. per capita.</a:t>
            </a:r>
          </a:p>
        </p:txBody>
      </p:sp>
      <p:graphicFrame>
        <p:nvGraphicFramePr>
          <p:cNvPr id="202756" name="Content Placeholder 8">
            <a:extLst>
              <a:ext uri="{FF2B5EF4-FFF2-40B4-BE49-F238E27FC236}">
                <a16:creationId xmlns:a16="http://schemas.microsoft.com/office/drawing/2014/main" id="{E638ABB9-AB1F-4EEA-B8AB-B66D54B928A6}"/>
              </a:ext>
            </a:extLst>
          </p:cNvPr>
          <p:cNvGraphicFramePr>
            <a:graphicFrameLocks noGrp="1"/>
          </p:cNvGraphicFramePr>
          <p:nvPr>
            <p:ph idx="1"/>
          </p:nvPr>
        </p:nvGraphicFramePr>
        <p:xfrm>
          <a:off x="266700" y="1387475"/>
          <a:ext cx="8847138" cy="5322888"/>
        </p:xfrm>
        <a:graphic>
          <a:graphicData uri="http://schemas.openxmlformats.org/presentationml/2006/ole">
            <mc:AlternateContent xmlns:mc="http://schemas.openxmlformats.org/markup-compatibility/2006">
              <mc:Choice xmlns:v="urn:schemas-microsoft-com:vml" Requires="v">
                <p:oleObj spid="_x0000_s172053" name="Chart" r:id="rId3" imgW="8858256" imgH="5328366" progId="Excel.Chart.8">
                  <p:embed/>
                </p:oleObj>
              </mc:Choice>
              <mc:Fallback>
                <p:oleObj name="Chart" r:id="rId3" imgW="8858256" imgH="5328366" progId="Excel.Chart.8">
                  <p:embed/>
                  <p:pic>
                    <p:nvPicPr>
                      <p:cNvPr id="202756" name="Content Placeholder 8">
                        <a:extLst>
                          <a:ext uri="{FF2B5EF4-FFF2-40B4-BE49-F238E27FC236}">
                            <a16:creationId xmlns:a16="http://schemas.microsoft.com/office/drawing/2014/main" id="{E638ABB9-AB1F-4EEA-B8AB-B66D54B928A6}"/>
                          </a:ext>
                        </a:extLst>
                      </p:cNvPr>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 y="1387475"/>
                        <a:ext cx="8847138" cy="5322888"/>
                      </a:xfrm>
                      <a:prstGeom prst="rect">
                        <a:avLst/>
                      </a:prstGeom>
                    </p:spPr>
                  </p:pic>
                </p:oleObj>
              </mc:Fallback>
            </mc:AlternateContent>
          </a:graphicData>
        </a:graphic>
      </p:graphicFrame>
      <p:sp>
        <p:nvSpPr>
          <p:cNvPr id="202757" name="Rectangle 10">
            <a:extLst>
              <a:ext uri="{FF2B5EF4-FFF2-40B4-BE49-F238E27FC236}">
                <a16:creationId xmlns:a16="http://schemas.microsoft.com/office/drawing/2014/main" id="{CEA17F34-6B90-47BE-9497-F1213BCFA7B7}"/>
              </a:ext>
            </a:extLst>
          </p:cNvPr>
          <p:cNvSpPr>
            <a:spLocks noChangeArrowheads="1"/>
          </p:cNvSpPr>
          <p:nvPr/>
        </p:nvSpPr>
        <p:spPr bwMode="auto">
          <a:xfrm>
            <a:off x="6858000" y="1062038"/>
            <a:ext cx="1087438" cy="814387"/>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500" b="1">
                <a:solidFill>
                  <a:srgbClr val="595959"/>
                </a:solidFill>
              </a:rPr>
              <a:t>MA SMART Towns</a:t>
            </a:r>
          </a:p>
          <a:p>
            <a:pPr algn="ctr" eaLnBrk="1" hangingPunct="1"/>
            <a:r>
              <a:rPr lang="en-US" altLang="en-US" sz="1500" b="1">
                <a:solidFill>
                  <a:srgbClr val="006600"/>
                </a:solidFill>
              </a:rPr>
              <a:t>432</a:t>
            </a:r>
          </a:p>
        </p:txBody>
      </p:sp>
      <p:cxnSp>
        <p:nvCxnSpPr>
          <p:cNvPr id="17" name="Straight Arrow Connector 16">
            <a:extLst>
              <a:ext uri="{FF2B5EF4-FFF2-40B4-BE49-F238E27FC236}">
                <a16:creationId xmlns:a16="http://schemas.microsoft.com/office/drawing/2014/main" id="{4EB64DF3-8B65-460E-9E48-79B5A692C9D2}"/>
              </a:ext>
            </a:extLst>
          </p:cNvPr>
          <p:cNvCxnSpPr>
            <a:stCxn id="21" idx="3"/>
          </p:cNvCxnSpPr>
          <p:nvPr/>
        </p:nvCxnSpPr>
        <p:spPr>
          <a:xfrm>
            <a:off x="5197475" y="2162175"/>
            <a:ext cx="379413" cy="4079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FD577A1-AE51-496A-8CD2-7E6258672013}"/>
              </a:ext>
            </a:extLst>
          </p:cNvPr>
          <p:cNvCxnSpPr/>
          <p:nvPr/>
        </p:nvCxnSpPr>
        <p:spPr>
          <a:xfrm>
            <a:off x="6865938" y="1890713"/>
            <a:ext cx="1309687" cy="228917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02760" name="Slide Number Placeholder 3">
            <a:extLst>
              <a:ext uri="{FF2B5EF4-FFF2-40B4-BE49-F238E27FC236}">
                <a16:creationId xmlns:a16="http://schemas.microsoft.com/office/drawing/2014/main" id="{92BDC979-2734-4FE7-B067-8F78D7EED4F4}"/>
              </a:ext>
            </a:extLst>
          </p:cNvPr>
          <p:cNvSpPr>
            <a:spLocks noGrp="1"/>
          </p:cNvSpPr>
          <p:nvPr>
            <p:ph type="sldNum" sz="quarter" idx="12"/>
          </p:nvPr>
        </p:nvSpPr>
        <p:spPr>
          <a:noFill/>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6B4CE8ED-DF9E-4802-804A-F462EE56A79A}" type="slidenum">
              <a:rPr lang="en-US" altLang="en-US" sz="1400"/>
              <a:pPr/>
              <a:t>112</a:t>
            </a:fld>
            <a:endParaRPr lang="en-US" altLang="en-US" sz="1400"/>
          </a:p>
        </p:txBody>
      </p:sp>
      <p:sp>
        <p:nvSpPr>
          <p:cNvPr id="24" name="TextBox 23">
            <a:extLst>
              <a:ext uri="{FF2B5EF4-FFF2-40B4-BE49-F238E27FC236}">
                <a16:creationId xmlns:a16="http://schemas.microsoft.com/office/drawing/2014/main" id="{B1D2ED53-BF5A-47AA-B924-9C4BCB136444}"/>
              </a:ext>
            </a:extLst>
          </p:cNvPr>
          <p:cNvSpPr txBox="1"/>
          <p:nvPr/>
        </p:nvSpPr>
        <p:spPr>
          <a:xfrm>
            <a:off x="317500" y="6599238"/>
            <a:ext cx="8150225" cy="230187"/>
          </a:xfrm>
          <a:prstGeom prst="rect">
            <a:avLst/>
          </a:prstGeom>
          <a:noFill/>
        </p:spPr>
        <p:txBody>
          <a:bodyPr>
            <a:spAutoFit/>
          </a:bodyPr>
          <a:lstStyle/>
          <a:p>
            <a:pPr eaLnBrk="1" hangingPunct="1">
              <a:defRPr/>
            </a:pPr>
            <a:r>
              <a:rPr lang="en-US" sz="900">
                <a:solidFill>
                  <a:schemeClr val="tx1">
                    <a:lumMod val="75000"/>
                    <a:lumOff val="25000"/>
                  </a:schemeClr>
                </a:solidFill>
              </a:rPr>
              <a:t>Note:  Figures are calculated using MSW tonnage data provided by the municipalities themselves</a:t>
            </a:r>
          </a:p>
        </p:txBody>
      </p:sp>
      <p:sp>
        <p:nvSpPr>
          <p:cNvPr id="14" name="Rectangle 13">
            <a:extLst>
              <a:ext uri="{FF2B5EF4-FFF2-40B4-BE49-F238E27FC236}">
                <a16:creationId xmlns:a16="http://schemas.microsoft.com/office/drawing/2014/main" id="{5E4AA6ED-0E2D-4387-9207-4034EB76EBF9}"/>
              </a:ext>
            </a:extLst>
          </p:cNvPr>
          <p:cNvSpPr/>
          <p:nvPr/>
        </p:nvSpPr>
        <p:spPr>
          <a:xfrm>
            <a:off x="5816600" y="1776413"/>
            <a:ext cx="968375" cy="814387"/>
          </a:xfrm>
          <a:prstGeom prst="rect">
            <a:avLst/>
          </a:prstGeom>
          <a:solidFill>
            <a:schemeClr val="bg1"/>
          </a:solidFill>
          <a:ln>
            <a:solidFill>
              <a:schemeClr val="accent4"/>
            </a:solidFill>
          </a:ln>
          <a:effectLst/>
        </p:spPr>
        <p:txBody>
          <a:bodyPr anchor="ctr"/>
          <a:lstStyle/>
          <a:p>
            <a:pPr algn="ctr" eaLnBrk="1" hangingPunct="1">
              <a:defRPr/>
            </a:pPr>
            <a:r>
              <a:rPr lang="en-US" sz="1500" b="1">
                <a:solidFill>
                  <a:srgbClr val="595959"/>
                </a:solidFill>
              </a:rPr>
              <a:t>Mansfield</a:t>
            </a:r>
          </a:p>
          <a:p>
            <a:pPr algn="ctr" eaLnBrk="1" hangingPunct="1">
              <a:defRPr/>
            </a:pPr>
            <a:r>
              <a:rPr lang="en-US" sz="1500" b="1">
                <a:solidFill>
                  <a:srgbClr val="595959"/>
                </a:solidFill>
              </a:rPr>
              <a:t>CT</a:t>
            </a:r>
          </a:p>
          <a:p>
            <a:pPr algn="ctr" eaLnBrk="1" hangingPunct="1">
              <a:defRPr/>
            </a:pPr>
            <a:r>
              <a:rPr lang="en-US" sz="1500" b="1">
                <a:solidFill>
                  <a:srgbClr val="595959"/>
                </a:solidFill>
              </a:rPr>
              <a:t> </a:t>
            </a:r>
            <a:r>
              <a:rPr lang="en-US" sz="1500" b="1">
                <a:solidFill>
                  <a:schemeClr val="accent4"/>
                </a:solidFill>
              </a:rPr>
              <a:t>513</a:t>
            </a:r>
          </a:p>
        </p:txBody>
      </p:sp>
      <p:cxnSp>
        <p:nvCxnSpPr>
          <p:cNvPr id="15" name="Straight Connector 14">
            <a:extLst>
              <a:ext uri="{FF2B5EF4-FFF2-40B4-BE49-F238E27FC236}">
                <a16:creationId xmlns:a16="http://schemas.microsoft.com/office/drawing/2014/main" id="{26A6E35F-7BC2-479F-92A5-C3F53D96B7BA}"/>
              </a:ext>
            </a:extLst>
          </p:cNvPr>
          <p:cNvCxnSpPr/>
          <p:nvPr/>
        </p:nvCxnSpPr>
        <p:spPr>
          <a:xfrm>
            <a:off x="779463" y="2555875"/>
            <a:ext cx="7907337" cy="12223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E1ADA06-2D1A-40E9-B322-5406A30149E9}"/>
              </a:ext>
            </a:extLst>
          </p:cNvPr>
          <p:cNvCxnSpPr/>
          <p:nvPr/>
        </p:nvCxnSpPr>
        <p:spPr>
          <a:xfrm>
            <a:off x="763588" y="4232275"/>
            <a:ext cx="7794625" cy="34925"/>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DDB8B0C-34E2-422C-9C9B-050A5CC99F3F}"/>
              </a:ext>
            </a:extLst>
          </p:cNvPr>
          <p:cNvCxnSpPr/>
          <p:nvPr/>
        </p:nvCxnSpPr>
        <p:spPr>
          <a:xfrm>
            <a:off x="6778625" y="2590800"/>
            <a:ext cx="1220788" cy="1265238"/>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9AD73C4-0E15-45F8-9E47-A3E8BF0DCD77}"/>
              </a:ext>
            </a:extLst>
          </p:cNvPr>
          <p:cNvCxnSpPr/>
          <p:nvPr/>
        </p:nvCxnSpPr>
        <p:spPr>
          <a:xfrm>
            <a:off x="7921625" y="2613025"/>
            <a:ext cx="485775" cy="1300163"/>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663BB02-27C1-4073-8191-A7E8CD913C4A}"/>
              </a:ext>
            </a:extLst>
          </p:cNvPr>
          <p:cNvSpPr/>
          <p:nvPr/>
        </p:nvSpPr>
        <p:spPr>
          <a:xfrm>
            <a:off x="4330700" y="1755775"/>
            <a:ext cx="866775" cy="814388"/>
          </a:xfrm>
          <a:prstGeom prst="rect">
            <a:avLst/>
          </a:prstGeom>
          <a:ln>
            <a:solidFill>
              <a:srgbClr val="FF0000"/>
            </a:solidFill>
          </a:ln>
        </p:spPr>
        <p:txBody>
          <a:bodyPr anchor="ctr"/>
          <a:lstStyle/>
          <a:p>
            <a:pPr algn="ctr" eaLnBrk="1" hangingPunct="1">
              <a:defRPr/>
            </a:pPr>
            <a:r>
              <a:rPr lang="en-US" sz="1500" b="1" dirty="0">
                <a:solidFill>
                  <a:schemeClr val="tx1">
                    <a:lumMod val="65000"/>
                    <a:lumOff val="35000"/>
                  </a:schemeClr>
                </a:solidFill>
              </a:rPr>
              <a:t>CT Average</a:t>
            </a:r>
          </a:p>
          <a:p>
            <a:pPr algn="ctr" eaLnBrk="1" hangingPunct="1">
              <a:defRPr/>
            </a:pPr>
            <a:r>
              <a:rPr lang="en-US" sz="1500" b="1" dirty="0">
                <a:solidFill>
                  <a:srgbClr val="FF0000"/>
                </a:solidFill>
              </a:rPr>
              <a:t>740</a:t>
            </a:r>
          </a:p>
        </p:txBody>
      </p:sp>
      <p:sp>
        <p:nvSpPr>
          <p:cNvPr id="202768" name="Rectangle 22">
            <a:extLst>
              <a:ext uri="{FF2B5EF4-FFF2-40B4-BE49-F238E27FC236}">
                <a16:creationId xmlns:a16="http://schemas.microsoft.com/office/drawing/2014/main" id="{A842B2ED-96DF-46BA-8367-C932DF7CE025}"/>
              </a:ext>
            </a:extLst>
          </p:cNvPr>
          <p:cNvSpPr>
            <a:spLocks noChangeArrowheads="1"/>
          </p:cNvSpPr>
          <p:nvPr/>
        </p:nvSpPr>
        <p:spPr bwMode="auto">
          <a:xfrm>
            <a:off x="7889875" y="1890713"/>
            <a:ext cx="1114425" cy="722312"/>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500" b="1">
                <a:solidFill>
                  <a:srgbClr val="595959"/>
                </a:solidFill>
              </a:rPr>
              <a:t>Stonington</a:t>
            </a:r>
          </a:p>
          <a:p>
            <a:pPr algn="ctr" eaLnBrk="1" hangingPunct="1"/>
            <a:r>
              <a:rPr lang="en-US" altLang="en-US" sz="1500" b="1">
                <a:solidFill>
                  <a:srgbClr val="595959"/>
                </a:solidFill>
              </a:rPr>
              <a:t>CT </a:t>
            </a:r>
          </a:p>
          <a:p>
            <a:pPr algn="ctr" eaLnBrk="1" hangingPunct="1"/>
            <a:r>
              <a:rPr lang="en-US" altLang="en-US" sz="1500" b="1">
                <a:solidFill>
                  <a:srgbClr val="00B0F0"/>
                </a:solidFill>
              </a:rPr>
              <a:t>389</a:t>
            </a:r>
          </a:p>
        </p:txBody>
      </p:sp>
      <p:sp>
        <p:nvSpPr>
          <p:cNvPr id="202769" name="Rectangle 36">
            <a:extLst>
              <a:ext uri="{FF2B5EF4-FFF2-40B4-BE49-F238E27FC236}">
                <a16:creationId xmlns:a16="http://schemas.microsoft.com/office/drawing/2014/main" id="{9D356E22-2767-4058-A760-E38BE346A9CC}"/>
              </a:ext>
            </a:extLst>
          </p:cNvPr>
          <p:cNvSpPr>
            <a:spLocks noChangeArrowheads="1"/>
          </p:cNvSpPr>
          <p:nvPr/>
        </p:nvSpPr>
        <p:spPr bwMode="auto">
          <a:xfrm>
            <a:off x="8039100" y="2925763"/>
            <a:ext cx="1023938" cy="722312"/>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500" b="1">
                <a:solidFill>
                  <a:srgbClr val="595959"/>
                </a:solidFill>
              </a:rPr>
              <a:t>Worcester</a:t>
            </a:r>
          </a:p>
          <a:p>
            <a:pPr algn="ctr" eaLnBrk="1" hangingPunct="1"/>
            <a:r>
              <a:rPr lang="en-US" altLang="en-US" sz="1500" b="1">
                <a:solidFill>
                  <a:srgbClr val="595959"/>
                </a:solidFill>
              </a:rPr>
              <a:t>MA </a:t>
            </a:r>
          </a:p>
          <a:p>
            <a:pPr algn="ctr" eaLnBrk="1" hangingPunct="1"/>
            <a:r>
              <a:rPr lang="en-US" altLang="en-US" sz="1500" b="1">
                <a:solidFill>
                  <a:srgbClr val="FFC000"/>
                </a:solidFill>
              </a:rPr>
              <a:t>324</a:t>
            </a:r>
          </a:p>
        </p:txBody>
      </p:sp>
      <p:cxnSp>
        <p:nvCxnSpPr>
          <p:cNvPr id="38" name="Straight Arrow Connector 37">
            <a:extLst>
              <a:ext uri="{FF2B5EF4-FFF2-40B4-BE49-F238E27FC236}">
                <a16:creationId xmlns:a16="http://schemas.microsoft.com/office/drawing/2014/main" id="{35284857-EADE-474D-8E02-9C50126843D3}"/>
              </a:ext>
            </a:extLst>
          </p:cNvPr>
          <p:cNvCxnSpPr/>
          <p:nvPr/>
        </p:nvCxnSpPr>
        <p:spPr>
          <a:xfrm flipH="1">
            <a:off x="8686800" y="3636963"/>
            <a:ext cx="190500" cy="690562"/>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024035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3">
            <a:extLst>
              <a:ext uri="{FF2B5EF4-FFF2-40B4-BE49-F238E27FC236}">
                <a16:creationId xmlns:a16="http://schemas.microsoft.com/office/drawing/2014/main" id="{0A9EFE28-472D-4CC7-9E43-C2D6B12B2E3B}"/>
              </a:ext>
            </a:extLst>
          </p:cNvPr>
          <p:cNvSpPr>
            <a:spLocks noGrp="1" noChangeArrowheads="1"/>
          </p:cNvSpPr>
          <p:nvPr>
            <p:ph type="title"/>
          </p:nvPr>
        </p:nvSpPr>
        <p:spPr>
          <a:xfrm>
            <a:off x="304800" y="76200"/>
            <a:ext cx="8470900" cy="685800"/>
          </a:xfrm>
        </p:spPr>
        <p:txBody>
          <a:bodyPr/>
          <a:lstStyle/>
          <a:p>
            <a:r>
              <a:rPr lang="en-US" altLang="en-US" sz="2400">
                <a:latin typeface="Calibri" panose="020F0502020204030204" pitchFamily="34" charset="0"/>
              </a:rPr>
              <a:t>Results: MSW Reduction of 44% on Average</a:t>
            </a:r>
            <a:endParaRPr lang="en-US" altLang="en-US" sz="2400"/>
          </a:p>
        </p:txBody>
      </p:sp>
      <p:sp>
        <p:nvSpPr>
          <p:cNvPr id="11" name="Rectangle 10">
            <a:extLst>
              <a:ext uri="{FF2B5EF4-FFF2-40B4-BE49-F238E27FC236}">
                <a16:creationId xmlns:a16="http://schemas.microsoft.com/office/drawing/2014/main" id="{AED891AC-3D03-4477-81DD-B2B792D032EF}"/>
              </a:ext>
            </a:extLst>
          </p:cNvPr>
          <p:cNvSpPr/>
          <p:nvPr/>
        </p:nvSpPr>
        <p:spPr>
          <a:xfrm>
            <a:off x="300038" y="685800"/>
            <a:ext cx="8539162"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prstClr val="white"/>
              </a:solidFill>
            </a:endParaRPr>
          </a:p>
        </p:txBody>
      </p:sp>
      <p:sp>
        <p:nvSpPr>
          <p:cNvPr id="204804" name="Slide Number Placeholder 1">
            <a:extLst>
              <a:ext uri="{FF2B5EF4-FFF2-40B4-BE49-F238E27FC236}">
                <a16:creationId xmlns:a16="http://schemas.microsoft.com/office/drawing/2014/main" id="{AC9CFDCA-682B-401A-A303-792C992F799A}"/>
              </a:ext>
            </a:extLst>
          </p:cNvPr>
          <p:cNvSpPr>
            <a:spLocks noGrp="1"/>
          </p:cNvSpPr>
          <p:nvPr>
            <p:ph type="sldNum" sz="quarter" idx="16"/>
          </p:nvPr>
        </p:nvSpPr>
        <p:spPr>
          <a:noFill/>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EF612E8E-513B-4AF6-8D25-0FACE20691FF}" type="slidenum">
              <a:rPr lang="en-US" altLang="en-US" sz="1400"/>
              <a:pPr/>
              <a:t>113</a:t>
            </a:fld>
            <a:endParaRPr lang="en-US" altLang="en-US" sz="1400"/>
          </a:p>
        </p:txBody>
      </p:sp>
      <p:grpSp>
        <p:nvGrpSpPr>
          <p:cNvPr id="2" name="Group 21">
            <a:extLst>
              <a:ext uri="{FF2B5EF4-FFF2-40B4-BE49-F238E27FC236}">
                <a16:creationId xmlns:a16="http://schemas.microsoft.com/office/drawing/2014/main" id="{EFB29AC8-8379-4038-9D09-585D5EAA0E2E}"/>
              </a:ext>
            </a:extLst>
          </p:cNvPr>
          <p:cNvGrpSpPr>
            <a:grpSpLocks/>
          </p:cNvGrpSpPr>
          <p:nvPr/>
        </p:nvGrpSpPr>
        <p:grpSpPr bwMode="auto">
          <a:xfrm>
            <a:off x="636588" y="1347787"/>
            <a:ext cx="3529012" cy="2595563"/>
            <a:chOff x="636037" y="1138336"/>
            <a:chExt cx="3530082" cy="2596614"/>
          </a:xfrm>
        </p:grpSpPr>
        <p:pic>
          <p:nvPicPr>
            <p:cNvPr id="5" name="Picture 4">
              <a:extLst>
                <a:ext uri="{FF2B5EF4-FFF2-40B4-BE49-F238E27FC236}">
                  <a16:creationId xmlns:a16="http://schemas.microsoft.com/office/drawing/2014/main" id="{C5AE9627-7211-4BBC-B913-1E5EC723122B}"/>
                </a:ext>
              </a:extLst>
            </p:cNvPr>
            <p:cNvPicPr>
              <a:picLocks noChangeAspect="1"/>
            </p:cNvPicPr>
            <p:nvPr/>
          </p:nvPicPr>
          <p:blipFill>
            <a:blip r:embed="rId3"/>
            <a:stretch>
              <a:fillRect/>
            </a:stretch>
          </p:blipFill>
          <p:spPr>
            <a:xfrm>
              <a:off x="636037" y="1138336"/>
              <a:ext cx="3530082" cy="2145581"/>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4" name="Rectangle 13">
              <a:extLst>
                <a:ext uri="{FF2B5EF4-FFF2-40B4-BE49-F238E27FC236}">
                  <a16:creationId xmlns:a16="http://schemas.microsoft.com/office/drawing/2014/main" id="{A4886E02-DEB0-4D9B-B6AF-60E96CB867BD}"/>
                </a:ext>
              </a:extLst>
            </p:cNvPr>
            <p:cNvSpPr/>
            <p:nvPr/>
          </p:nvSpPr>
          <p:spPr>
            <a:xfrm>
              <a:off x="636037" y="3285505"/>
              <a:ext cx="3530082" cy="449445"/>
            </a:xfrm>
            <a:prstGeom prst="rect">
              <a:avLst/>
            </a:prstGeom>
            <a:solidFill>
              <a:schemeClr val="accent1">
                <a:lumMod val="20000"/>
                <a:lumOff val="80000"/>
              </a:schemeClr>
            </a:solidFill>
            <a:ln w="12700" cap="flat" cmpd="sng" algn="ctr">
              <a:solidFill>
                <a:schemeClr val="bg1">
                  <a:lumMod val="75000"/>
                </a:schemeClr>
              </a:solidFill>
              <a:prstDash val="solid"/>
            </a:ln>
            <a:effectLst>
              <a:outerShdw blurRad="50800" dist="38100" dir="2700000" algn="tl" rotWithShape="0">
                <a:prstClr val="black">
                  <a:alpha val="40000"/>
                </a:prstClr>
              </a:outerShdw>
            </a:effectLst>
          </p:spPr>
          <p:txBody>
            <a:bodyPr anchor="ctr"/>
            <a:lstStyle/>
            <a:p>
              <a:pPr algn="ctr" eaLnBrk="1" fontAlgn="auto" hangingPunct="1">
                <a:spcBef>
                  <a:spcPts val="600"/>
                </a:spcBef>
                <a:spcAft>
                  <a:spcPts val="0"/>
                </a:spcAft>
                <a:defRPr/>
              </a:pPr>
              <a:r>
                <a:rPr lang="en-US" sz="1400" b="1" kern="0" cap="small" dirty="0">
                  <a:solidFill>
                    <a:prstClr val="black"/>
                  </a:solidFill>
                  <a:latin typeface="Calibri" panose="020F0502020204030204" pitchFamily="34" charset="0"/>
                </a:rPr>
                <a:t>Waterville, ME</a:t>
              </a:r>
              <a:br>
                <a:rPr lang="en-US" sz="1400" b="1" kern="0" cap="small" dirty="0">
                  <a:solidFill>
                    <a:prstClr val="black"/>
                  </a:solidFill>
                  <a:latin typeface="Calibri" panose="020F0502020204030204" pitchFamily="34" charset="0"/>
                </a:rPr>
              </a:br>
              <a:r>
                <a:rPr lang="en-US" sz="1400" b="1" kern="0" cap="small" dirty="0">
                  <a:solidFill>
                    <a:prstClr val="black"/>
                  </a:solidFill>
                  <a:latin typeface="Calibri" panose="020F0502020204030204" pitchFamily="34" charset="0"/>
                </a:rPr>
                <a:t>53% Decline in Waste</a:t>
              </a:r>
              <a:endParaRPr lang="en-US" sz="1100" b="1" kern="0" dirty="0">
                <a:solidFill>
                  <a:prstClr val="black"/>
                </a:solidFill>
                <a:latin typeface="Calibri" panose="020F0502020204030204" pitchFamily="34" charset="0"/>
              </a:endParaRPr>
            </a:p>
          </p:txBody>
        </p:sp>
      </p:grpSp>
      <p:grpSp>
        <p:nvGrpSpPr>
          <p:cNvPr id="3" name="Group 22">
            <a:extLst>
              <a:ext uri="{FF2B5EF4-FFF2-40B4-BE49-F238E27FC236}">
                <a16:creationId xmlns:a16="http://schemas.microsoft.com/office/drawing/2014/main" id="{F086DB10-3E8D-4417-BC96-7830D53DF219}"/>
              </a:ext>
            </a:extLst>
          </p:cNvPr>
          <p:cNvGrpSpPr>
            <a:grpSpLocks/>
          </p:cNvGrpSpPr>
          <p:nvPr/>
        </p:nvGrpSpPr>
        <p:grpSpPr bwMode="auto">
          <a:xfrm>
            <a:off x="4995863" y="1347788"/>
            <a:ext cx="3530600" cy="2595562"/>
            <a:chOff x="5002763" y="1138336"/>
            <a:chExt cx="3530082" cy="2596614"/>
          </a:xfrm>
        </p:grpSpPr>
        <p:pic>
          <p:nvPicPr>
            <p:cNvPr id="10" name="Picture 9">
              <a:extLst>
                <a:ext uri="{FF2B5EF4-FFF2-40B4-BE49-F238E27FC236}">
                  <a16:creationId xmlns:a16="http://schemas.microsoft.com/office/drawing/2014/main" id="{F077C9DC-4775-4943-9E79-9D596246F23B}"/>
                </a:ext>
              </a:extLst>
            </p:cNvPr>
            <p:cNvPicPr>
              <a:picLocks noChangeAspect="1"/>
            </p:cNvPicPr>
            <p:nvPr/>
          </p:nvPicPr>
          <p:blipFill>
            <a:blip r:embed="rId4"/>
            <a:stretch>
              <a:fillRect/>
            </a:stretch>
          </p:blipFill>
          <p:spPr>
            <a:xfrm>
              <a:off x="5007524" y="1138336"/>
              <a:ext cx="3520558" cy="2142405"/>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7" name="Rectangle 16">
              <a:extLst>
                <a:ext uri="{FF2B5EF4-FFF2-40B4-BE49-F238E27FC236}">
                  <a16:creationId xmlns:a16="http://schemas.microsoft.com/office/drawing/2014/main" id="{6170E80C-47FE-4E7F-9DB0-ACF0BAA09E9E}"/>
                </a:ext>
              </a:extLst>
            </p:cNvPr>
            <p:cNvSpPr/>
            <p:nvPr/>
          </p:nvSpPr>
          <p:spPr>
            <a:xfrm>
              <a:off x="5002763" y="3285506"/>
              <a:ext cx="3530082" cy="449444"/>
            </a:xfrm>
            <a:prstGeom prst="rect">
              <a:avLst/>
            </a:prstGeom>
            <a:solidFill>
              <a:schemeClr val="accent1">
                <a:lumMod val="20000"/>
                <a:lumOff val="80000"/>
              </a:schemeClr>
            </a:solidFill>
            <a:ln w="12700" cap="flat" cmpd="sng" algn="ctr">
              <a:solidFill>
                <a:schemeClr val="bg1">
                  <a:lumMod val="75000"/>
                </a:schemeClr>
              </a:solidFill>
              <a:prstDash val="solid"/>
            </a:ln>
            <a:effectLst>
              <a:outerShdw blurRad="50800" dist="38100" dir="2700000" algn="tl" rotWithShape="0">
                <a:prstClr val="black">
                  <a:alpha val="40000"/>
                </a:prstClr>
              </a:outerShdw>
            </a:effectLst>
          </p:spPr>
          <p:txBody>
            <a:bodyPr anchor="ctr"/>
            <a:lstStyle/>
            <a:p>
              <a:pPr algn="ctr" eaLnBrk="1" fontAlgn="auto" hangingPunct="1">
                <a:spcBef>
                  <a:spcPts val="600"/>
                </a:spcBef>
                <a:spcAft>
                  <a:spcPts val="0"/>
                </a:spcAft>
                <a:defRPr/>
              </a:pPr>
              <a:r>
                <a:rPr lang="en-US" sz="1400" b="1" kern="0" cap="small" dirty="0">
                  <a:solidFill>
                    <a:prstClr val="black"/>
                  </a:solidFill>
                  <a:latin typeface="Calibri" panose="020F0502020204030204" pitchFamily="34" charset="0"/>
                </a:rPr>
                <a:t>Dartmouth, MA</a:t>
              </a:r>
              <a:br>
                <a:rPr lang="en-US" sz="1400" b="1" kern="0" cap="small" dirty="0">
                  <a:solidFill>
                    <a:prstClr val="black"/>
                  </a:solidFill>
                  <a:latin typeface="Calibri" panose="020F0502020204030204" pitchFamily="34" charset="0"/>
                </a:rPr>
              </a:br>
              <a:r>
                <a:rPr lang="en-US" sz="1400" b="1" kern="0" cap="small" dirty="0">
                  <a:solidFill>
                    <a:prstClr val="black"/>
                  </a:solidFill>
                  <a:latin typeface="Calibri" panose="020F0502020204030204" pitchFamily="34" charset="0"/>
                </a:rPr>
                <a:t>59% Decline in Waste</a:t>
              </a:r>
              <a:endParaRPr lang="en-US" sz="1100" b="1" kern="0" dirty="0">
                <a:solidFill>
                  <a:prstClr val="black"/>
                </a:solidFill>
                <a:latin typeface="Calibri" panose="020F0502020204030204" pitchFamily="34" charset="0"/>
              </a:endParaRPr>
            </a:p>
          </p:txBody>
        </p:sp>
      </p:grpSp>
      <p:grpSp>
        <p:nvGrpSpPr>
          <p:cNvPr id="4" name="Group 20">
            <a:extLst>
              <a:ext uri="{FF2B5EF4-FFF2-40B4-BE49-F238E27FC236}">
                <a16:creationId xmlns:a16="http://schemas.microsoft.com/office/drawing/2014/main" id="{386CBFC3-D29F-47D6-B340-8F0ADD4FDBAD}"/>
              </a:ext>
            </a:extLst>
          </p:cNvPr>
          <p:cNvGrpSpPr>
            <a:grpSpLocks/>
          </p:cNvGrpSpPr>
          <p:nvPr/>
        </p:nvGrpSpPr>
        <p:grpSpPr bwMode="auto">
          <a:xfrm>
            <a:off x="636588" y="3979863"/>
            <a:ext cx="3529012" cy="2597150"/>
            <a:chOff x="636037" y="4116048"/>
            <a:chExt cx="3530082" cy="2598028"/>
          </a:xfrm>
        </p:grpSpPr>
        <p:pic>
          <p:nvPicPr>
            <p:cNvPr id="15" name="Picture 14">
              <a:extLst>
                <a:ext uri="{FF2B5EF4-FFF2-40B4-BE49-F238E27FC236}">
                  <a16:creationId xmlns:a16="http://schemas.microsoft.com/office/drawing/2014/main" id="{89799E0A-1963-4714-934F-78F604CEC4A8}"/>
                </a:ext>
              </a:extLst>
            </p:cNvPr>
            <p:cNvPicPr>
              <a:picLocks noChangeAspect="1"/>
            </p:cNvPicPr>
            <p:nvPr/>
          </p:nvPicPr>
          <p:blipFill>
            <a:blip r:embed="rId5"/>
            <a:stretch>
              <a:fillRect/>
            </a:stretch>
          </p:blipFill>
          <p:spPr>
            <a:xfrm>
              <a:off x="636037" y="4116048"/>
              <a:ext cx="3530082" cy="2142261"/>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8" name="Rectangle 17">
              <a:extLst>
                <a:ext uri="{FF2B5EF4-FFF2-40B4-BE49-F238E27FC236}">
                  <a16:creationId xmlns:a16="http://schemas.microsoft.com/office/drawing/2014/main" id="{F5B4A02A-C8F0-418E-85B2-197546D4D001}"/>
                </a:ext>
              </a:extLst>
            </p:cNvPr>
            <p:cNvSpPr/>
            <p:nvPr/>
          </p:nvSpPr>
          <p:spPr>
            <a:xfrm>
              <a:off x="636037" y="6264661"/>
              <a:ext cx="3530082" cy="449415"/>
            </a:xfrm>
            <a:prstGeom prst="rect">
              <a:avLst/>
            </a:prstGeom>
            <a:solidFill>
              <a:schemeClr val="accent1">
                <a:lumMod val="20000"/>
                <a:lumOff val="80000"/>
              </a:schemeClr>
            </a:solidFill>
            <a:ln w="12700" cap="flat" cmpd="sng" algn="ctr">
              <a:solidFill>
                <a:schemeClr val="bg1">
                  <a:lumMod val="75000"/>
                </a:schemeClr>
              </a:solidFill>
              <a:prstDash val="solid"/>
            </a:ln>
            <a:effectLst>
              <a:outerShdw blurRad="50800" dist="38100" dir="2700000" algn="tl" rotWithShape="0">
                <a:prstClr val="black">
                  <a:alpha val="40000"/>
                </a:prstClr>
              </a:outerShdw>
            </a:effectLst>
          </p:spPr>
          <p:txBody>
            <a:bodyPr anchor="ctr"/>
            <a:lstStyle/>
            <a:p>
              <a:pPr algn="ctr" eaLnBrk="1" fontAlgn="auto" hangingPunct="1">
                <a:spcBef>
                  <a:spcPts val="600"/>
                </a:spcBef>
                <a:spcAft>
                  <a:spcPts val="0"/>
                </a:spcAft>
                <a:defRPr/>
              </a:pPr>
              <a:r>
                <a:rPr lang="en-US" sz="1400" b="1" kern="0" cap="small" dirty="0">
                  <a:solidFill>
                    <a:prstClr val="black"/>
                  </a:solidFill>
                  <a:latin typeface="Calibri" panose="020F0502020204030204" pitchFamily="34" charset="0"/>
                </a:rPr>
                <a:t>Natick, MA</a:t>
              </a:r>
              <a:br>
                <a:rPr lang="en-US" sz="1400" b="1" kern="0" cap="small" dirty="0">
                  <a:solidFill>
                    <a:prstClr val="black"/>
                  </a:solidFill>
                  <a:latin typeface="Calibri" panose="020F0502020204030204" pitchFamily="34" charset="0"/>
                </a:rPr>
              </a:br>
              <a:r>
                <a:rPr lang="en-US" sz="1400" b="1" kern="0" cap="small" dirty="0">
                  <a:solidFill>
                    <a:prstClr val="black"/>
                  </a:solidFill>
                  <a:latin typeface="Calibri" panose="020F0502020204030204" pitchFamily="34" charset="0"/>
                </a:rPr>
                <a:t>35% Decline in Waste</a:t>
              </a:r>
              <a:endParaRPr lang="en-US" sz="1100" b="1" kern="0" dirty="0">
                <a:solidFill>
                  <a:prstClr val="black"/>
                </a:solidFill>
                <a:latin typeface="Calibri" panose="020F0502020204030204" pitchFamily="34" charset="0"/>
              </a:endParaRPr>
            </a:p>
          </p:txBody>
        </p:sp>
      </p:grpSp>
      <p:grpSp>
        <p:nvGrpSpPr>
          <p:cNvPr id="6" name="Group 23">
            <a:extLst>
              <a:ext uri="{FF2B5EF4-FFF2-40B4-BE49-F238E27FC236}">
                <a16:creationId xmlns:a16="http://schemas.microsoft.com/office/drawing/2014/main" id="{DEA07FE6-5BBE-4930-9832-43131794A831}"/>
              </a:ext>
            </a:extLst>
          </p:cNvPr>
          <p:cNvGrpSpPr>
            <a:grpSpLocks/>
          </p:cNvGrpSpPr>
          <p:nvPr/>
        </p:nvGrpSpPr>
        <p:grpSpPr bwMode="auto">
          <a:xfrm>
            <a:off x="5002213" y="3979863"/>
            <a:ext cx="3530600" cy="2600325"/>
            <a:chOff x="5002763" y="4113849"/>
            <a:chExt cx="3530082" cy="2600227"/>
          </a:xfrm>
        </p:grpSpPr>
        <p:pic>
          <p:nvPicPr>
            <p:cNvPr id="19" name="Picture 18">
              <a:extLst>
                <a:ext uri="{FF2B5EF4-FFF2-40B4-BE49-F238E27FC236}">
                  <a16:creationId xmlns:a16="http://schemas.microsoft.com/office/drawing/2014/main" id="{DB3F6A47-943F-4854-BD82-71AA4C904263}"/>
                </a:ext>
              </a:extLst>
            </p:cNvPr>
            <p:cNvPicPr>
              <a:picLocks noChangeAspect="1"/>
            </p:cNvPicPr>
            <p:nvPr/>
          </p:nvPicPr>
          <p:blipFill>
            <a:blip r:embed="rId6"/>
            <a:stretch>
              <a:fillRect/>
            </a:stretch>
          </p:blipFill>
          <p:spPr>
            <a:xfrm>
              <a:off x="5002763" y="4113849"/>
              <a:ext cx="3530082" cy="2144631"/>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0" name="Rectangle 19">
              <a:extLst>
                <a:ext uri="{FF2B5EF4-FFF2-40B4-BE49-F238E27FC236}">
                  <a16:creationId xmlns:a16="http://schemas.microsoft.com/office/drawing/2014/main" id="{70B54549-1E46-45BD-A06E-B557B94CE18C}"/>
                </a:ext>
              </a:extLst>
            </p:cNvPr>
            <p:cNvSpPr/>
            <p:nvPr/>
          </p:nvSpPr>
          <p:spPr>
            <a:xfrm>
              <a:off x="5002763" y="6264830"/>
              <a:ext cx="3530082" cy="449246"/>
            </a:xfrm>
            <a:prstGeom prst="rect">
              <a:avLst/>
            </a:prstGeom>
            <a:solidFill>
              <a:schemeClr val="accent1">
                <a:lumMod val="20000"/>
                <a:lumOff val="80000"/>
              </a:schemeClr>
            </a:solidFill>
            <a:ln w="12700" cap="flat" cmpd="sng" algn="ctr">
              <a:solidFill>
                <a:schemeClr val="bg1">
                  <a:lumMod val="75000"/>
                </a:schemeClr>
              </a:solidFill>
              <a:prstDash val="solid"/>
            </a:ln>
            <a:effectLst>
              <a:outerShdw blurRad="50800" dist="38100" dir="2700000" algn="tl" rotWithShape="0">
                <a:prstClr val="black">
                  <a:alpha val="40000"/>
                </a:prstClr>
              </a:outerShdw>
            </a:effectLst>
          </p:spPr>
          <p:txBody>
            <a:bodyPr anchor="ctr"/>
            <a:lstStyle/>
            <a:p>
              <a:pPr algn="ctr" eaLnBrk="1" fontAlgn="auto" hangingPunct="1">
                <a:spcBef>
                  <a:spcPts val="600"/>
                </a:spcBef>
                <a:spcAft>
                  <a:spcPts val="0"/>
                </a:spcAft>
                <a:defRPr/>
              </a:pPr>
              <a:r>
                <a:rPr lang="en-US" sz="1400" b="1" kern="0" cap="small" dirty="0">
                  <a:solidFill>
                    <a:prstClr val="black"/>
                  </a:solidFill>
                  <a:latin typeface="Calibri" panose="020F0502020204030204" pitchFamily="34" charset="0"/>
                </a:rPr>
                <a:t>Sanford, ME</a:t>
              </a:r>
              <a:br>
                <a:rPr lang="en-US" sz="1400" b="1" kern="0" cap="small" dirty="0">
                  <a:solidFill>
                    <a:prstClr val="black"/>
                  </a:solidFill>
                  <a:latin typeface="Calibri" panose="020F0502020204030204" pitchFamily="34" charset="0"/>
                </a:rPr>
              </a:br>
              <a:r>
                <a:rPr lang="en-US" sz="1400" b="1" kern="0" cap="small" dirty="0">
                  <a:solidFill>
                    <a:prstClr val="black"/>
                  </a:solidFill>
                  <a:latin typeface="Calibri" panose="020F0502020204030204" pitchFamily="34" charset="0"/>
                </a:rPr>
                <a:t>40%+ Decline in Waste…Twice</a:t>
              </a:r>
              <a:endParaRPr lang="en-US" sz="1100" b="1" kern="0" dirty="0">
                <a:solidFill>
                  <a:prstClr val="black"/>
                </a:solidFill>
                <a:latin typeface="Calibri" panose="020F0502020204030204" pitchFamily="34" charset="0"/>
              </a:endParaRPr>
            </a:p>
          </p:txBody>
        </p:sp>
      </p:grpSp>
      <p:sp>
        <p:nvSpPr>
          <p:cNvPr id="204809" name="Content Placeholder 2">
            <a:extLst>
              <a:ext uri="{FF2B5EF4-FFF2-40B4-BE49-F238E27FC236}">
                <a16:creationId xmlns:a16="http://schemas.microsoft.com/office/drawing/2014/main" id="{DC103926-0173-45D1-8A8A-20AE971649E4}"/>
              </a:ext>
            </a:extLst>
          </p:cNvPr>
          <p:cNvSpPr txBox="1">
            <a:spLocks noChangeArrowheads="1"/>
          </p:cNvSpPr>
          <p:nvPr/>
        </p:nvSpPr>
        <p:spPr bwMode="auto">
          <a:xfrm>
            <a:off x="269875" y="735013"/>
            <a:ext cx="854075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a:spcBef>
                <a:spcPct val="20000"/>
              </a:spcBef>
              <a:buChar char="•"/>
              <a:defRPr sz="2400">
                <a:solidFill>
                  <a:schemeClr val="tx1"/>
                </a:solidFill>
                <a:latin typeface="Times New Roman" panose="02020603050405020304" pitchFamily="18" charset="0"/>
              </a:defRPr>
            </a:lvl3pPr>
            <a:lvl4pPr>
              <a:spcBef>
                <a:spcPct val="20000"/>
              </a:spcBef>
              <a:buChar char="–"/>
              <a:defRPr sz="2000">
                <a:solidFill>
                  <a:schemeClr val="tx1"/>
                </a:solidFill>
                <a:latin typeface="Times New Roman" panose="02020603050405020304" pitchFamily="18" charset="0"/>
              </a:defRPr>
            </a:lvl4pPr>
            <a:lvl5pPr>
              <a:spcBef>
                <a:spcPct val="20000"/>
              </a:spcBef>
              <a:buChar char="»"/>
              <a:defRPr sz="2000">
                <a:solidFill>
                  <a:schemeClr val="tx1"/>
                </a:solidFill>
                <a:latin typeface="Times New Roman" panose="02020603050405020304" pitchFamily="18" charset="0"/>
              </a:defRPr>
            </a:lvl5pPr>
            <a:lvl6pPr eaLnBrk="0" fontAlgn="base" hangingPunct="0">
              <a:spcBef>
                <a:spcPct val="20000"/>
              </a:spcBef>
              <a:spcAft>
                <a:spcPct val="0"/>
              </a:spcAft>
              <a:buChar char="»"/>
              <a:defRPr sz="2000">
                <a:solidFill>
                  <a:schemeClr val="tx1"/>
                </a:solidFill>
                <a:latin typeface="Times New Roman" panose="02020603050405020304" pitchFamily="18" charset="0"/>
              </a:defRPr>
            </a:lvl6pPr>
            <a:lvl7pPr eaLnBrk="0" fontAlgn="base" hangingPunct="0">
              <a:spcBef>
                <a:spcPct val="20000"/>
              </a:spcBef>
              <a:spcAft>
                <a:spcPct val="0"/>
              </a:spcAft>
              <a:buChar char="»"/>
              <a:defRPr sz="2000">
                <a:solidFill>
                  <a:schemeClr val="tx1"/>
                </a:solidFill>
                <a:latin typeface="Times New Roman" panose="02020603050405020304" pitchFamily="18" charset="0"/>
              </a:defRPr>
            </a:lvl7pPr>
            <a:lvl8pPr eaLnBrk="0" fontAlgn="base" hangingPunct="0">
              <a:spcBef>
                <a:spcPct val="20000"/>
              </a:spcBef>
              <a:spcAft>
                <a:spcPct val="0"/>
              </a:spcAft>
              <a:buChar char="»"/>
              <a:defRPr sz="2000">
                <a:solidFill>
                  <a:schemeClr val="tx1"/>
                </a:solidFill>
                <a:latin typeface="Times New Roman" panose="02020603050405020304" pitchFamily="18" charset="0"/>
              </a:defRPr>
            </a:lvl8pPr>
            <a:lvl9pPr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buFontTx/>
              <a:buNone/>
            </a:pPr>
            <a:r>
              <a:rPr lang="en-US" altLang="en-US" sz="1600" b="1">
                <a:solidFill>
                  <a:srgbClr val="404040"/>
                </a:solidFill>
              </a:rPr>
              <a:t>SMART / ‘Unit Based Pricing’ is a science. The data spans over decades across hundreds of municipalities with diverse demographics.</a:t>
            </a:r>
          </a:p>
        </p:txBody>
      </p:sp>
    </p:spTree>
    <p:extLst>
      <p:ext uri="{BB962C8B-B14F-4D97-AF65-F5344CB8AC3E}">
        <p14:creationId xmlns:p14="http://schemas.microsoft.com/office/powerpoint/2010/main" val="320247773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6850" name="Chart 22">
            <a:extLst>
              <a:ext uri="{FF2B5EF4-FFF2-40B4-BE49-F238E27FC236}">
                <a16:creationId xmlns:a16="http://schemas.microsoft.com/office/drawing/2014/main" id="{B82FE3DD-7AC9-469A-B1B8-C086F011D200}"/>
              </a:ext>
            </a:extLst>
          </p:cNvPr>
          <p:cNvGraphicFramePr>
            <a:graphicFrameLocks/>
          </p:cNvGraphicFramePr>
          <p:nvPr/>
        </p:nvGraphicFramePr>
        <p:xfrm>
          <a:off x="387350" y="1260475"/>
          <a:ext cx="8331200" cy="4989513"/>
        </p:xfrm>
        <a:graphic>
          <a:graphicData uri="http://schemas.openxmlformats.org/presentationml/2006/ole">
            <mc:AlternateContent xmlns:mc="http://schemas.openxmlformats.org/markup-compatibility/2006">
              <mc:Choice xmlns:v="urn:schemas-microsoft-com:vml" Requires="v">
                <p:oleObj spid="_x0000_s173077" name="Chart" r:id="rId4" imgW="8340051" imgH="4999153" progId="Excel.Chart.8">
                  <p:embed/>
                </p:oleObj>
              </mc:Choice>
              <mc:Fallback>
                <p:oleObj name="Chart" r:id="rId4" imgW="8340051" imgH="4999153" progId="Excel.Chart.8">
                  <p:embed/>
                  <p:pic>
                    <p:nvPicPr>
                      <p:cNvPr id="206850" name="Chart 22">
                        <a:extLst>
                          <a:ext uri="{FF2B5EF4-FFF2-40B4-BE49-F238E27FC236}">
                            <a16:creationId xmlns:a16="http://schemas.microsoft.com/office/drawing/2014/main" id="{B82FE3DD-7AC9-469A-B1B8-C086F011D200}"/>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350" y="1260475"/>
                        <a:ext cx="8331200" cy="4989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TextBox 25">
            <a:extLst>
              <a:ext uri="{FF2B5EF4-FFF2-40B4-BE49-F238E27FC236}">
                <a16:creationId xmlns:a16="http://schemas.microsoft.com/office/drawing/2014/main" id="{5EFC0653-3A75-4B1D-8102-9A5F0FC55048}"/>
              </a:ext>
            </a:extLst>
          </p:cNvPr>
          <p:cNvSpPr txBox="1"/>
          <p:nvPr/>
        </p:nvSpPr>
        <p:spPr>
          <a:xfrm>
            <a:off x="5615690" y="2829865"/>
            <a:ext cx="2427513" cy="1295401"/>
          </a:xfrm>
          <a:prstGeom prst="rect">
            <a:avLst/>
          </a:prstGeom>
          <a:noFill/>
        </p:spPr>
        <p:txBody>
          <a:bodyPr anchor="ctr"/>
          <a:lstStyle/>
          <a:p>
            <a:pPr algn="ctr" eaLnBrk="1" hangingPunct="1">
              <a:defRPr lang="en-US" sz="1600" b="1" i="0" u="none" strike="noStrike" kern="1200" baseline="0">
                <a:solidFill>
                  <a:prstClr val="white"/>
                </a:solidFill>
                <a:latin typeface="+mn-lt"/>
                <a:ea typeface="+mn-ea"/>
                <a:cs typeface="+mn-cs"/>
              </a:defRPr>
            </a:pPr>
            <a:fld id="{3FB538BC-33F0-4C1C-B5A4-8BE56313B6E1}" type="SERIESNAME">
              <a:rPr lang="en-US" sz="1400" b="1">
                <a:solidFill>
                  <a:prstClr val="white"/>
                </a:solidFill>
                <a:latin typeface="+mn-lt"/>
                <a:cs typeface="+mn-cs"/>
              </a:rPr>
              <a:pPr algn="ctr" eaLnBrk="1" hangingPunct="1">
                <a:defRPr lang="en-US" sz="1600" b="1" i="0" u="none" strike="noStrike" kern="1200" baseline="0">
                  <a:solidFill>
                    <a:prstClr val="white"/>
                  </a:solidFill>
                  <a:latin typeface="+mn-lt"/>
                  <a:ea typeface="+mn-ea"/>
                  <a:cs typeface="+mn-cs"/>
                </a:defRPr>
              </a:pPr>
              <a:t>​</a:t>
            </a:fld>
            <a:r>
              <a:rPr lang="en-US" sz="1400" b="1">
                <a:solidFill>
                  <a:prstClr val="white"/>
                </a:solidFill>
                <a:latin typeface="+mn-lt"/>
                <a:cs typeface="+mn-cs"/>
              </a:rPr>
              <a:t> </a:t>
            </a:r>
          </a:p>
          <a:p>
            <a:pPr algn="ctr" eaLnBrk="1" hangingPunct="1">
              <a:defRPr lang="en-US" sz="1600" b="1" i="0" u="none" strike="noStrike" kern="1200" baseline="0">
                <a:solidFill>
                  <a:prstClr val="white"/>
                </a:solidFill>
                <a:latin typeface="+mn-lt"/>
                <a:ea typeface="+mn-ea"/>
                <a:cs typeface="+mn-cs"/>
              </a:defRPr>
            </a:pPr>
            <a:r>
              <a:rPr lang="en-US" sz="1400" b="1">
                <a:solidFill>
                  <a:prstClr val="white"/>
                </a:solidFill>
                <a:latin typeface="+mn-lt"/>
                <a:cs typeface="+mn-cs"/>
              </a:rPr>
              <a:t>43%</a:t>
            </a:r>
          </a:p>
          <a:p>
            <a:pPr algn="ctr" eaLnBrk="1" hangingPunct="1">
              <a:defRPr lang="en-US" sz="1600" b="1" i="0" u="none" strike="noStrike" kern="1200" baseline="0">
                <a:solidFill>
                  <a:prstClr val="white"/>
                </a:solidFill>
                <a:latin typeface="+mn-lt"/>
                <a:ea typeface="+mn-ea"/>
                <a:cs typeface="+mn-cs"/>
              </a:defRPr>
            </a:pPr>
            <a:r>
              <a:rPr lang="en-US" sz="1200" b="1">
                <a:solidFill>
                  <a:prstClr val="white"/>
                </a:solidFill>
                <a:latin typeface="+mn-lt"/>
                <a:cs typeface="+mn-cs"/>
              </a:rPr>
              <a:t>(198,447 tons)</a:t>
            </a:r>
          </a:p>
        </p:txBody>
      </p:sp>
      <p:sp>
        <p:nvSpPr>
          <p:cNvPr id="28" name="TextBox 27">
            <a:extLst>
              <a:ext uri="{FF2B5EF4-FFF2-40B4-BE49-F238E27FC236}">
                <a16:creationId xmlns:a16="http://schemas.microsoft.com/office/drawing/2014/main" id="{36E9FAF5-167D-4040-A4F2-A485B9A79786}"/>
              </a:ext>
            </a:extLst>
          </p:cNvPr>
          <p:cNvSpPr txBox="1"/>
          <p:nvPr/>
        </p:nvSpPr>
        <p:spPr>
          <a:xfrm>
            <a:off x="2225675" y="2779713"/>
            <a:ext cx="2417763" cy="2874962"/>
          </a:xfrm>
          <a:prstGeom prst="rect">
            <a:avLst/>
          </a:prstGeom>
          <a:noFill/>
        </p:spPr>
        <p:txBody>
          <a:bodyPr anchor="ctr"/>
          <a:lstStyle/>
          <a:p>
            <a:pPr algn="ctr" eaLnBrk="1" hangingPunct="1">
              <a:defRPr lang="en-US" sz="1600" b="1" i="0" u="none" strike="noStrike" kern="1200" baseline="0">
                <a:solidFill>
                  <a:prstClr val="white"/>
                </a:solidFill>
                <a:latin typeface="+mn-lt"/>
                <a:ea typeface="+mn-ea"/>
                <a:cs typeface="+mn-cs"/>
              </a:defRPr>
            </a:pPr>
            <a:r>
              <a:rPr lang="en-US" sz="1400" b="1">
                <a:solidFill>
                  <a:prstClr val="white"/>
                </a:solidFill>
                <a:latin typeface="+mn-lt"/>
                <a:cs typeface="+mn-cs"/>
              </a:rPr>
              <a:t>MSW</a:t>
            </a:r>
          </a:p>
          <a:p>
            <a:pPr algn="ctr" eaLnBrk="1" hangingPunct="1">
              <a:defRPr lang="en-US" sz="1600" b="1" i="0" u="none" strike="noStrike" kern="1200" baseline="0">
                <a:solidFill>
                  <a:prstClr val="white"/>
                </a:solidFill>
                <a:latin typeface="+mn-lt"/>
                <a:ea typeface="+mn-ea"/>
                <a:cs typeface="+mn-cs"/>
              </a:defRPr>
            </a:pPr>
            <a:r>
              <a:rPr lang="en-US" sz="1400" b="1">
                <a:solidFill>
                  <a:prstClr val="white"/>
                </a:solidFill>
                <a:latin typeface="+mn-lt"/>
                <a:cs typeface="+mn-cs"/>
              </a:rPr>
              <a:t>80%</a:t>
            </a:r>
          </a:p>
          <a:p>
            <a:pPr algn="ctr" eaLnBrk="1" hangingPunct="1">
              <a:defRPr lang="en-US" sz="1600" b="1" i="0" u="none" strike="noStrike" kern="1200" baseline="0">
                <a:solidFill>
                  <a:prstClr val="white"/>
                </a:solidFill>
                <a:latin typeface="+mn-lt"/>
                <a:ea typeface="+mn-ea"/>
                <a:cs typeface="+mn-cs"/>
              </a:defRPr>
            </a:pPr>
            <a:r>
              <a:rPr lang="en-US" sz="1200" b="1">
                <a:solidFill>
                  <a:prstClr val="white"/>
                </a:solidFill>
                <a:latin typeface="+mn-lt"/>
                <a:cs typeface="+mn-cs"/>
              </a:rPr>
              <a:t>(469,620 tons)</a:t>
            </a:r>
          </a:p>
        </p:txBody>
      </p:sp>
      <p:sp>
        <p:nvSpPr>
          <p:cNvPr id="30" name="TextBox 29">
            <a:extLst>
              <a:ext uri="{FF2B5EF4-FFF2-40B4-BE49-F238E27FC236}">
                <a16:creationId xmlns:a16="http://schemas.microsoft.com/office/drawing/2014/main" id="{2EEBA78F-2EB4-4FB5-A02A-8ABB715C53C5}"/>
              </a:ext>
            </a:extLst>
          </p:cNvPr>
          <p:cNvSpPr txBox="1"/>
          <p:nvPr/>
        </p:nvSpPr>
        <p:spPr>
          <a:xfrm>
            <a:off x="5602288" y="4035425"/>
            <a:ext cx="2427287" cy="1577975"/>
          </a:xfrm>
          <a:prstGeom prst="rect">
            <a:avLst/>
          </a:prstGeom>
          <a:noFill/>
        </p:spPr>
        <p:txBody>
          <a:bodyPr anchor="ctr"/>
          <a:lstStyle/>
          <a:p>
            <a:pPr algn="ctr" eaLnBrk="1" hangingPunct="1">
              <a:defRPr lang="en-US" sz="1600" b="1" i="0" u="none" strike="noStrike" kern="1200" baseline="0">
                <a:solidFill>
                  <a:prstClr val="white"/>
                </a:solidFill>
                <a:latin typeface="+mn-lt"/>
                <a:ea typeface="+mn-ea"/>
                <a:cs typeface="+mn-cs"/>
              </a:defRPr>
            </a:pPr>
            <a:r>
              <a:rPr lang="en-US" sz="1400" b="1">
                <a:solidFill>
                  <a:prstClr val="white"/>
                </a:solidFill>
                <a:latin typeface="+mn-lt"/>
                <a:cs typeface="+mn-cs"/>
              </a:rPr>
              <a:t>MSW</a:t>
            </a:r>
          </a:p>
          <a:p>
            <a:pPr algn="ctr" eaLnBrk="1" hangingPunct="1">
              <a:defRPr lang="en-US" sz="1600" b="1" i="0" u="none" strike="noStrike" kern="1200" baseline="0">
                <a:solidFill>
                  <a:prstClr val="white"/>
                </a:solidFill>
                <a:latin typeface="+mn-lt"/>
                <a:ea typeface="+mn-ea"/>
                <a:cs typeface="+mn-cs"/>
              </a:defRPr>
            </a:pPr>
            <a:r>
              <a:rPr lang="en-US" sz="1400" b="1">
                <a:solidFill>
                  <a:prstClr val="white"/>
                </a:solidFill>
                <a:latin typeface="+mn-lt"/>
                <a:cs typeface="+mn-cs"/>
              </a:rPr>
              <a:t>57%</a:t>
            </a:r>
          </a:p>
          <a:p>
            <a:pPr algn="ctr" eaLnBrk="1" hangingPunct="1">
              <a:defRPr lang="en-US" sz="1600" b="1" i="0" u="none" strike="noStrike" kern="1200" baseline="0">
                <a:solidFill>
                  <a:prstClr val="white"/>
                </a:solidFill>
                <a:latin typeface="+mn-lt"/>
                <a:ea typeface="+mn-ea"/>
                <a:cs typeface="+mn-cs"/>
              </a:defRPr>
            </a:pPr>
            <a:r>
              <a:rPr lang="en-US" sz="1200" b="1">
                <a:solidFill>
                  <a:prstClr val="white"/>
                </a:solidFill>
                <a:latin typeface="+mn-lt"/>
                <a:cs typeface="+mn-cs"/>
              </a:rPr>
              <a:t>(262,919 </a:t>
            </a:r>
            <a:r>
              <a:rPr lang="en-US" sz="1100" b="1">
                <a:solidFill>
                  <a:prstClr val="white"/>
                </a:solidFill>
                <a:latin typeface="+mn-lt"/>
                <a:cs typeface="+mn-cs"/>
              </a:rPr>
              <a:t>tons</a:t>
            </a:r>
            <a:r>
              <a:rPr lang="en-US" sz="1200" b="1">
                <a:solidFill>
                  <a:prstClr val="white"/>
                </a:solidFill>
                <a:latin typeface="+mn-lt"/>
                <a:cs typeface="+mn-cs"/>
              </a:rPr>
              <a:t>)</a:t>
            </a:r>
          </a:p>
        </p:txBody>
      </p:sp>
      <p:sp>
        <p:nvSpPr>
          <p:cNvPr id="17" name="TextBox 16">
            <a:extLst>
              <a:ext uri="{FF2B5EF4-FFF2-40B4-BE49-F238E27FC236}">
                <a16:creationId xmlns:a16="http://schemas.microsoft.com/office/drawing/2014/main" id="{BE7FEFE9-D154-4E91-9D66-103C14FFE411}"/>
              </a:ext>
            </a:extLst>
          </p:cNvPr>
          <p:cNvSpPr txBox="1"/>
          <p:nvPr/>
        </p:nvSpPr>
        <p:spPr>
          <a:xfrm>
            <a:off x="301625" y="73025"/>
            <a:ext cx="8504238" cy="685800"/>
          </a:xfrm>
          <a:prstGeom prst="rect">
            <a:avLst/>
          </a:prstGeom>
          <a:noFill/>
        </p:spPr>
        <p:txBody>
          <a:bodyPr anchor="ctr"/>
          <a:lstStyle/>
          <a:p>
            <a:pPr eaLnBrk="1" hangingPunct="1">
              <a:defRPr/>
            </a:pPr>
            <a:r>
              <a:rPr lang="en-US" b="1" dirty="0">
                <a:solidFill>
                  <a:schemeClr val="tx2"/>
                </a:solidFill>
              </a:rPr>
              <a:t>Expected Waste Shift from SMART </a:t>
            </a:r>
            <a:r>
              <a:rPr lang="en-US" sz="2000" dirty="0">
                <a:solidFill>
                  <a:schemeClr val="tx2"/>
                </a:solidFill>
              </a:rPr>
              <a:t>(40 DEEP Dive Participants)</a:t>
            </a:r>
            <a:endParaRPr lang="en-US" sz="2000" kern="0" baseline="30000" dirty="0">
              <a:solidFill>
                <a:schemeClr val="tx2"/>
              </a:solidFill>
            </a:endParaRPr>
          </a:p>
        </p:txBody>
      </p:sp>
      <p:sp>
        <p:nvSpPr>
          <p:cNvPr id="206855" name="Slide Number Placeholder 5">
            <a:extLst>
              <a:ext uri="{FF2B5EF4-FFF2-40B4-BE49-F238E27FC236}">
                <a16:creationId xmlns:a16="http://schemas.microsoft.com/office/drawing/2014/main" id="{C4E04819-E779-4A6F-9E76-191AC2B5EF00}"/>
              </a:ext>
            </a:extLst>
          </p:cNvPr>
          <p:cNvSpPr>
            <a:spLocks noGrp="1"/>
          </p:cNvSpPr>
          <p:nvPr>
            <p:ph type="sldNum" sz="quarter" idx="10"/>
          </p:nvPr>
        </p:nvSpPr>
        <p:spPr>
          <a:noFill/>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BDF6553A-A095-4653-8352-6A5E0978D6BB}" type="slidenum">
              <a:rPr lang="en-US" altLang="en-US" sz="1400">
                <a:solidFill>
                  <a:srgbClr val="898989"/>
                </a:solidFill>
              </a:rPr>
              <a:pPr/>
              <a:t>114</a:t>
            </a:fld>
            <a:endParaRPr lang="en-US" altLang="en-US" sz="1400">
              <a:solidFill>
                <a:srgbClr val="898989"/>
              </a:solidFill>
            </a:endParaRPr>
          </a:p>
        </p:txBody>
      </p:sp>
      <p:grpSp>
        <p:nvGrpSpPr>
          <p:cNvPr id="206856" name="Group 2">
            <a:extLst>
              <a:ext uri="{FF2B5EF4-FFF2-40B4-BE49-F238E27FC236}">
                <a16:creationId xmlns:a16="http://schemas.microsoft.com/office/drawing/2014/main" id="{563CA31D-CFD5-45B3-8786-654E675F3993}"/>
              </a:ext>
            </a:extLst>
          </p:cNvPr>
          <p:cNvGrpSpPr>
            <a:grpSpLocks/>
          </p:cNvGrpSpPr>
          <p:nvPr/>
        </p:nvGrpSpPr>
        <p:grpSpPr bwMode="auto">
          <a:xfrm>
            <a:off x="2514600" y="1846263"/>
            <a:ext cx="2882900" cy="1184275"/>
            <a:chOff x="2309875" y="1636294"/>
            <a:chExt cx="3786125" cy="1183106"/>
          </a:xfrm>
        </p:grpSpPr>
        <p:sp>
          <p:nvSpPr>
            <p:cNvPr id="27" name="TextBox 26">
              <a:extLst>
                <a:ext uri="{FF2B5EF4-FFF2-40B4-BE49-F238E27FC236}">
                  <a16:creationId xmlns:a16="http://schemas.microsoft.com/office/drawing/2014/main" id="{11B62FFD-9C6B-4B23-A8FE-217CB8D87F94}"/>
                </a:ext>
              </a:extLst>
            </p:cNvPr>
            <p:cNvSpPr txBox="1"/>
            <p:nvPr/>
          </p:nvSpPr>
          <p:spPr>
            <a:xfrm>
              <a:off x="2309875" y="1636294"/>
              <a:ext cx="2416629" cy="783770"/>
            </a:xfrm>
            <a:prstGeom prst="rect">
              <a:avLst/>
            </a:prstGeom>
            <a:noFill/>
          </p:spPr>
          <p:txBody>
            <a:bodyPr anchor="ctr"/>
            <a:lstStyle/>
            <a:p>
              <a:pPr algn="ctr" eaLnBrk="1" hangingPunct="1">
                <a:defRPr lang="en-US" sz="1600" b="1" i="0" u="none" strike="noStrike" kern="1200" baseline="0">
                  <a:solidFill>
                    <a:prstClr val="white"/>
                  </a:solidFill>
                  <a:latin typeface="+mn-lt"/>
                  <a:ea typeface="+mn-ea"/>
                  <a:cs typeface="+mn-cs"/>
                </a:defRPr>
              </a:pPr>
              <a:fld id="{3FB538BC-33F0-4C1C-B5A4-8BE56313B6E1}" type="SERIESNAME">
                <a:rPr lang="en-US" sz="1400" b="1">
                  <a:solidFill>
                    <a:prstClr val="white"/>
                  </a:solidFill>
                  <a:latin typeface="+mn-lt"/>
                  <a:cs typeface="+mn-cs"/>
                </a:rPr>
                <a:pPr algn="ctr" eaLnBrk="1" hangingPunct="1">
                  <a:defRPr lang="en-US" sz="1600" b="1" i="0" u="none" strike="noStrike" kern="1200" baseline="0">
                    <a:solidFill>
                      <a:prstClr val="white"/>
                    </a:solidFill>
                    <a:latin typeface="+mn-lt"/>
                    <a:ea typeface="+mn-ea"/>
                    <a:cs typeface="+mn-cs"/>
                  </a:defRPr>
                </a:pPr>
                <a:t>​</a:t>
              </a:fld>
              <a:r>
                <a:rPr lang="en-US" sz="1400" b="1" dirty="0">
                  <a:solidFill>
                    <a:prstClr val="white"/>
                  </a:solidFill>
                  <a:latin typeface="+mn-lt"/>
                  <a:cs typeface="+mn-cs"/>
                </a:rPr>
                <a:t> </a:t>
              </a:r>
            </a:p>
            <a:p>
              <a:pPr algn="ctr" eaLnBrk="1" hangingPunct="1">
                <a:defRPr lang="en-US" sz="1600" b="1" i="0" u="none" strike="noStrike" kern="1200" baseline="0">
                  <a:solidFill>
                    <a:prstClr val="white"/>
                  </a:solidFill>
                  <a:latin typeface="+mn-lt"/>
                  <a:ea typeface="+mn-ea"/>
                  <a:cs typeface="+mn-cs"/>
                </a:defRPr>
              </a:pPr>
              <a:r>
                <a:rPr lang="en-US" sz="1400" b="1" dirty="0">
                  <a:solidFill>
                    <a:prstClr val="white"/>
                  </a:solidFill>
                  <a:latin typeface="+mn-lt"/>
                  <a:cs typeface="+mn-cs"/>
                </a:rPr>
                <a:t>20%</a:t>
              </a:r>
            </a:p>
            <a:p>
              <a:pPr algn="ctr" eaLnBrk="1" hangingPunct="1">
                <a:defRPr lang="en-US" sz="1600" b="1" i="0" u="none" strike="noStrike" kern="1200" baseline="0">
                  <a:solidFill>
                    <a:prstClr val="white"/>
                  </a:solidFill>
                  <a:latin typeface="+mn-lt"/>
                  <a:ea typeface="+mn-ea"/>
                  <a:cs typeface="+mn-cs"/>
                </a:defRPr>
              </a:pPr>
              <a:r>
                <a:rPr lang="en-US" sz="1200" b="1" dirty="0">
                  <a:solidFill>
                    <a:prstClr val="white"/>
                  </a:solidFill>
                  <a:latin typeface="+mn-lt"/>
                  <a:cs typeface="+mn-cs"/>
                </a:rPr>
                <a:t>(115,688 tons)</a:t>
              </a:r>
            </a:p>
          </p:txBody>
        </p:sp>
        <p:sp>
          <p:nvSpPr>
            <p:cNvPr id="2" name="Up Arrow 1">
              <a:extLst>
                <a:ext uri="{FF2B5EF4-FFF2-40B4-BE49-F238E27FC236}">
                  <a16:creationId xmlns:a16="http://schemas.microsoft.com/office/drawing/2014/main" id="{A6BC8173-500A-4725-A6E4-2643D8DA03C5}"/>
                </a:ext>
              </a:extLst>
            </p:cNvPr>
            <p:cNvSpPr/>
            <p:nvPr/>
          </p:nvSpPr>
          <p:spPr>
            <a:xfrm>
              <a:off x="5866664" y="2591026"/>
              <a:ext cx="229336" cy="228374"/>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5" name="Double Bracket 4">
            <a:extLst>
              <a:ext uri="{FF2B5EF4-FFF2-40B4-BE49-F238E27FC236}">
                <a16:creationId xmlns:a16="http://schemas.microsoft.com/office/drawing/2014/main" id="{B9632F8D-CE9A-459A-8C0D-CAB100FC1E7E}"/>
              </a:ext>
            </a:extLst>
          </p:cNvPr>
          <p:cNvSpPr/>
          <p:nvPr/>
        </p:nvSpPr>
        <p:spPr>
          <a:xfrm>
            <a:off x="5602288" y="1979613"/>
            <a:ext cx="2427287" cy="687387"/>
          </a:xfrm>
          <a:prstGeom prst="bracketPair">
            <a:avLst/>
          </a:prstGeom>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p>
        </p:txBody>
      </p:sp>
      <p:sp>
        <p:nvSpPr>
          <p:cNvPr id="206858" name="Rectangle 5">
            <a:extLst>
              <a:ext uri="{FF2B5EF4-FFF2-40B4-BE49-F238E27FC236}">
                <a16:creationId xmlns:a16="http://schemas.microsoft.com/office/drawing/2014/main" id="{03A2F7F3-264E-42CA-955A-50FF1C54CD2F}"/>
              </a:ext>
            </a:extLst>
          </p:cNvPr>
          <p:cNvSpPr>
            <a:spLocks noChangeArrowheads="1"/>
          </p:cNvSpPr>
          <p:nvPr/>
        </p:nvSpPr>
        <p:spPr bwMode="auto">
          <a:xfrm>
            <a:off x="5622925" y="2100263"/>
            <a:ext cx="2413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400" b="1" i="1">
                <a:solidFill>
                  <a:schemeClr val="tx2"/>
                </a:solidFill>
              </a:rPr>
              <a:t>21% </a:t>
            </a:r>
          </a:p>
          <a:p>
            <a:pPr algn="ctr" eaLnBrk="1" hangingPunct="1"/>
            <a:r>
              <a:rPr lang="en-US" altLang="en-US" sz="1400" b="1" i="1">
                <a:solidFill>
                  <a:schemeClr val="tx2"/>
                </a:solidFill>
              </a:rPr>
              <a:t>Less Generation</a:t>
            </a:r>
            <a:endParaRPr lang="en-US" altLang="en-US" sz="1400" i="1"/>
          </a:p>
        </p:txBody>
      </p:sp>
      <p:sp>
        <p:nvSpPr>
          <p:cNvPr id="206859" name="Content Placeholder 2">
            <a:extLst>
              <a:ext uri="{FF2B5EF4-FFF2-40B4-BE49-F238E27FC236}">
                <a16:creationId xmlns:a16="http://schemas.microsoft.com/office/drawing/2014/main" id="{A2F03869-9C3A-440B-9152-7F43D6B69EC9}"/>
              </a:ext>
            </a:extLst>
          </p:cNvPr>
          <p:cNvSpPr txBox="1">
            <a:spLocks noChangeArrowheads="1"/>
          </p:cNvSpPr>
          <p:nvPr/>
        </p:nvSpPr>
        <p:spPr bwMode="auto">
          <a:xfrm>
            <a:off x="301625" y="847725"/>
            <a:ext cx="8534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a:spcBef>
                <a:spcPct val="20000"/>
              </a:spcBef>
              <a:buChar char="•"/>
              <a:defRPr sz="2400">
                <a:solidFill>
                  <a:schemeClr val="tx1"/>
                </a:solidFill>
                <a:latin typeface="Times New Roman" panose="02020603050405020304" pitchFamily="18" charset="0"/>
              </a:defRPr>
            </a:lvl3pPr>
            <a:lvl4pPr>
              <a:spcBef>
                <a:spcPct val="20000"/>
              </a:spcBef>
              <a:buChar char="–"/>
              <a:defRPr sz="2000">
                <a:solidFill>
                  <a:schemeClr val="tx1"/>
                </a:solidFill>
                <a:latin typeface="Times New Roman" panose="02020603050405020304" pitchFamily="18" charset="0"/>
              </a:defRPr>
            </a:lvl4pPr>
            <a:lvl5pPr>
              <a:spcBef>
                <a:spcPct val="20000"/>
              </a:spcBef>
              <a:buChar char="»"/>
              <a:defRPr sz="2000">
                <a:solidFill>
                  <a:schemeClr val="tx1"/>
                </a:solidFill>
                <a:latin typeface="Times New Roman" panose="02020603050405020304" pitchFamily="18" charset="0"/>
              </a:defRPr>
            </a:lvl5pPr>
            <a:lvl6pPr eaLnBrk="0" fontAlgn="base" hangingPunct="0">
              <a:spcBef>
                <a:spcPct val="20000"/>
              </a:spcBef>
              <a:spcAft>
                <a:spcPct val="0"/>
              </a:spcAft>
              <a:buChar char="»"/>
              <a:defRPr sz="2000">
                <a:solidFill>
                  <a:schemeClr val="tx1"/>
                </a:solidFill>
                <a:latin typeface="Times New Roman" panose="02020603050405020304" pitchFamily="18" charset="0"/>
              </a:defRPr>
            </a:lvl6pPr>
            <a:lvl7pPr eaLnBrk="0" fontAlgn="base" hangingPunct="0">
              <a:spcBef>
                <a:spcPct val="20000"/>
              </a:spcBef>
              <a:spcAft>
                <a:spcPct val="0"/>
              </a:spcAft>
              <a:buChar char="»"/>
              <a:defRPr sz="2000">
                <a:solidFill>
                  <a:schemeClr val="tx1"/>
                </a:solidFill>
                <a:latin typeface="Times New Roman" panose="02020603050405020304" pitchFamily="18" charset="0"/>
              </a:defRPr>
            </a:lvl7pPr>
            <a:lvl8pPr eaLnBrk="0" fontAlgn="base" hangingPunct="0">
              <a:spcBef>
                <a:spcPct val="20000"/>
              </a:spcBef>
              <a:spcAft>
                <a:spcPct val="0"/>
              </a:spcAft>
              <a:buChar char="»"/>
              <a:defRPr sz="2000">
                <a:solidFill>
                  <a:schemeClr val="tx1"/>
                </a:solidFill>
                <a:latin typeface="Times New Roman" panose="02020603050405020304" pitchFamily="18" charset="0"/>
              </a:defRPr>
            </a:lvl8pPr>
            <a:lvl9pPr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buFontTx/>
              <a:buNone/>
            </a:pPr>
            <a:r>
              <a:rPr lang="en-US" altLang="en-US" sz="1400" b="1">
                <a:solidFill>
                  <a:srgbClr val="404040"/>
                </a:solidFill>
              </a:rPr>
              <a:t>Overall waste generation is expected to decrease by about 21% due to source reduction and reuse.</a:t>
            </a:r>
          </a:p>
        </p:txBody>
      </p:sp>
    </p:spTree>
    <p:extLst>
      <p:ext uri="{BB962C8B-B14F-4D97-AF65-F5344CB8AC3E}">
        <p14:creationId xmlns:p14="http://schemas.microsoft.com/office/powerpoint/2010/main" val="246855642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4A47A5-3854-451B-9C6A-CEAE6F9B8EF7}"/>
              </a:ext>
            </a:extLst>
          </p:cNvPr>
          <p:cNvSpPr>
            <a:spLocks noGrp="1"/>
          </p:cNvSpPr>
          <p:nvPr>
            <p:ph type="title"/>
          </p:nvPr>
        </p:nvSpPr>
        <p:spPr>
          <a:xfrm>
            <a:off x="76200" y="76200"/>
            <a:ext cx="9067800" cy="685800"/>
          </a:xfrm>
        </p:spPr>
        <p:txBody>
          <a:bodyPr>
            <a:normAutofit fontScale="90000"/>
          </a:bodyPr>
          <a:lstStyle/>
          <a:p>
            <a:pPr>
              <a:defRPr/>
            </a:pPr>
            <a:r>
              <a:rPr lang="en-US" sz="2400" dirty="0"/>
              <a:t>Net Effect of SMART in Current Recycling Market </a:t>
            </a:r>
            <a:r>
              <a:rPr lang="en-US" sz="2200" b="0" dirty="0"/>
              <a:t>(40 DEEP Participants) </a:t>
            </a:r>
          </a:p>
        </p:txBody>
      </p:sp>
      <p:sp>
        <p:nvSpPr>
          <p:cNvPr id="9" name="Rectangle 8">
            <a:extLst>
              <a:ext uri="{FF2B5EF4-FFF2-40B4-BE49-F238E27FC236}">
                <a16:creationId xmlns:a16="http://schemas.microsoft.com/office/drawing/2014/main" id="{6216B31E-C34B-4DFF-AADB-90BAA5E9303B}"/>
              </a:ext>
            </a:extLst>
          </p:cNvPr>
          <p:cNvSpPr/>
          <p:nvPr/>
        </p:nvSpPr>
        <p:spPr>
          <a:xfrm>
            <a:off x="300038" y="685800"/>
            <a:ext cx="8539162"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208900" name="Slide Number Placeholder 2">
            <a:extLst>
              <a:ext uri="{FF2B5EF4-FFF2-40B4-BE49-F238E27FC236}">
                <a16:creationId xmlns:a16="http://schemas.microsoft.com/office/drawing/2014/main" id="{DF465134-74D2-4601-9CE2-E713724A2BC6}"/>
              </a:ext>
            </a:extLst>
          </p:cNvPr>
          <p:cNvSpPr>
            <a:spLocks noGrp="1"/>
          </p:cNvSpPr>
          <p:nvPr>
            <p:ph type="sldNum" sz="quarter" idx="17"/>
          </p:nvPr>
        </p:nvSpPr>
        <p:spPr>
          <a:noFill/>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A99256EC-24F8-4DB3-BE7B-E7E218AB4D9A}" type="slidenum">
              <a:rPr lang="en-US" altLang="en-US" sz="1400">
                <a:solidFill>
                  <a:srgbClr val="898989"/>
                </a:solidFill>
              </a:rPr>
              <a:pPr/>
              <a:t>115</a:t>
            </a:fld>
            <a:endParaRPr lang="en-US" altLang="en-US" sz="1400">
              <a:solidFill>
                <a:srgbClr val="898989"/>
              </a:solidFill>
            </a:endParaRPr>
          </a:p>
        </p:txBody>
      </p:sp>
      <p:sp>
        <p:nvSpPr>
          <p:cNvPr id="208901" name="Content Placeholder 2">
            <a:extLst>
              <a:ext uri="{FF2B5EF4-FFF2-40B4-BE49-F238E27FC236}">
                <a16:creationId xmlns:a16="http://schemas.microsoft.com/office/drawing/2014/main" id="{648ACB87-59A8-4FF5-90D9-313CDA393DF9}"/>
              </a:ext>
            </a:extLst>
          </p:cNvPr>
          <p:cNvSpPr txBox="1">
            <a:spLocks noChangeArrowheads="1"/>
          </p:cNvSpPr>
          <p:nvPr/>
        </p:nvSpPr>
        <p:spPr bwMode="auto">
          <a:xfrm>
            <a:off x="271463" y="779463"/>
            <a:ext cx="8534400"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a:spcBef>
                <a:spcPct val="20000"/>
              </a:spcBef>
              <a:buChar char="•"/>
              <a:defRPr sz="2400">
                <a:solidFill>
                  <a:schemeClr val="tx1"/>
                </a:solidFill>
                <a:latin typeface="Times New Roman" panose="02020603050405020304" pitchFamily="18" charset="0"/>
              </a:defRPr>
            </a:lvl3pPr>
            <a:lvl4pPr>
              <a:spcBef>
                <a:spcPct val="20000"/>
              </a:spcBef>
              <a:buChar char="–"/>
              <a:defRPr sz="2000">
                <a:solidFill>
                  <a:schemeClr val="tx1"/>
                </a:solidFill>
                <a:latin typeface="Times New Roman" panose="02020603050405020304" pitchFamily="18" charset="0"/>
              </a:defRPr>
            </a:lvl4pPr>
            <a:lvl5pPr>
              <a:spcBef>
                <a:spcPct val="20000"/>
              </a:spcBef>
              <a:buChar char="»"/>
              <a:defRPr sz="2000">
                <a:solidFill>
                  <a:schemeClr val="tx1"/>
                </a:solidFill>
                <a:latin typeface="Times New Roman" panose="02020603050405020304" pitchFamily="18" charset="0"/>
              </a:defRPr>
            </a:lvl5pPr>
            <a:lvl6pPr eaLnBrk="0" fontAlgn="base" hangingPunct="0">
              <a:spcBef>
                <a:spcPct val="20000"/>
              </a:spcBef>
              <a:spcAft>
                <a:spcPct val="0"/>
              </a:spcAft>
              <a:buChar char="»"/>
              <a:defRPr sz="2000">
                <a:solidFill>
                  <a:schemeClr val="tx1"/>
                </a:solidFill>
                <a:latin typeface="Times New Roman" panose="02020603050405020304" pitchFamily="18" charset="0"/>
              </a:defRPr>
            </a:lvl6pPr>
            <a:lvl7pPr eaLnBrk="0" fontAlgn="base" hangingPunct="0">
              <a:spcBef>
                <a:spcPct val="20000"/>
              </a:spcBef>
              <a:spcAft>
                <a:spcPct val="0"/>
              </a:spcAft>
              <a:buChar char="»"/>
              <a:defRPr sz="2000">
                <a:solidFill>
                  <a:schemeClr val="tx1"/>
                </a:solidFill>
                <a:latin typeface="Times New Roman" panose="02020603050405020304" pitchFamily="18" charset="0"/>
              </a:defRPr>
            </a:lvl7pPr>
            <a:lvl8pPr eaLnBrk="0" fontAlgn="base" hangingPunct="0">
              <a:spcBef>
                <a:spcPct val="20000"/>
              </a:spcBef>
              <a:spcAft>
                <a:spcPct val="0"/>
              </a:spcAft>
              <a:buChar char="»"/>
              <a:defRPr sz="2000">
                <a:solidFill>
                  <a:schemeClr val="tx1"/>
                </a:solidFill>
                <a:latin typeface="Times New Roman" panose="02020603050405020304" pitchFamily="18" charset="0"/>
              </a:defRPr>
            </a:lvl8pPr>
            <a:lvl9pPr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buFontTx/>
              <a:buNone/>
            </a:pPr>
            <a:r>
              <a:rPr lang="en-US" altLang="en-US" sz="1400" dirty="0">
                <a:solidFill>
                  <a:srgbClr val="404040"/>
                </a:solidFill>
              </a:rPr>
              <a:t>Recycling markets have been weak for the past few years due to a combination of single stream contamination and China’s policy. The recycling infrastructure in the US is adjusting and markets are predicted to rebound. Recycling is a commodity and there will always be highs and lows.  However, SMART is the best way to manage waste regardless of the recycling costs because it promotes source reduction and reuse. </a:t>
            </a:r>
            <a:r>
              <a:rPr lang="en-US" altLang="en-US" sz="2000" dirty="0">
                <a:solidFill>
                  <a:srgbClr val="C00000"/>
                </a:solidFill>
              </a:rPr>
              <a:t>The recycling tip fee could go as high as $170 per ton, and a SMART system will still cost less money.</a:t>
            </a:r>
          </a:p>
        </p:txBody>
      </p:sp>
      <p:sp>
        <p:nvSpPr>
          <p:cNvPr id="10" name="Rectangle 9">
            <a:extLst>
              <a:ext uri="{FF2B5EF4-FFF2-40B4-BE49-F238E27FC236}">
                <a16:creationId xmlns:a16="http://schemas.microsoft.com/office/drawing/2014/main" id="{30A4823D-7088-4E57-BCFF-381251C851CB}"/>
              </a:ext>
            </a:extLst>
          </p:cNvPr>
          <p:cNvSpPr/>
          <p:nvPr/>
        </p:nvSpPr>
        <p:spPr>
          <a:xfrm>
            <a:off x="225425" y="5568950"/>
            <a:ext cx="8688388" cy="1019175"/>
          </a:xfrm>
          <a:prstGeom prst="rect">
            <a:avLst/>
          </a:prstGeom>
          <a:solidFill>
            <a:schemeClr val="accent1">
              <a:lumMod val="20000"/>
              <a:lumOff val="80000"/>
            </a:schemeClr>
          </a:solidFill>
          <a:ln w="28575">
            <a:solidFill>
              <a:schemeClr val="bg1">
                <a:lumMod val="85000"/>
              </a:schemeClr>
            </a:solidFill>
          </a:ln>
        </p:spPr>
        <p:txBody>
          <a:bodyPr anchor="ctr"/>
          <a:lstStyle/>
          <a:p>
            <a:pPr algn="ctr" eaLnBrk="1" hangingPunct="1">
              <a:defRPr/>
            </a:pPr>
            <a:r>
              <a:rPr lang="en-US" sz="1400" b="1" dirty="0">
                <a:solidFill>
                  <a:schemeClr val="tx2"/>
                </a:solidFill>
              </a:rPr>
              <a:t>The waste tip fee is expected to rise significantly over the next decade. The average waste tip fee for the 40 DEEP DIVE communities was $75 per ton. Most communities are tied to a CPI price escalator. Communities that have negotiated new contracts since the start of the program have seen much greater increases than CPI.  </a:t>
            </a:r>
          </a:p>
        </p:txBody>
      </p:sp>
      <p:graphicFrame>
        <p:nvGraphicFramePr>
          <p:cNvPr id="5" name="Table 4">
            <a:extLst>
              <a:ext uri="{FF2B5EF4-FFF2-40B4-BE49-F238E27FC236}">
                <a16:creationId xmlns:a16="http://schemas.microsoft.com/office/drawing/2014/main" id="{4E8977BF-750B-4897-BEF6-57FAC89CEA59}"/>
              </a:ext>
            </a:extLst>
          </p:cNvPr>
          <p:cNvGraphicFramePr>
            <a:graphicFrameLocks noGrp="1"/>
          </p:cNvGraphicFramePr>
          <p:nvPr/>
        </p:nvGraphicFramePr>
        <p:xfrm>
          <a:off x="438150" y="2355850"/>
          <a:ext cx="8475661" cy="2900475"/>
        </p:xfrm>
        <a:graphic>
          <a:graphicData uri="http://schemas.openxmlformats.org/drawingml/2006/table">
            <a:tbl>
              <a:tblPr>
                <a:tableStyleId>{5C22544A-7EE6-4342-B048-85BDC9FD1C3A}</a:tableStyleId>
              </a:tblPr>
              <a:tblGrid>
                <a:gridCol w="1396558">
                  <a:extLst>
                    <a:ext uri="{9D8B030D-6E8A-4147-A177-3AD203B41FA5}">
                      <a16:colId xmlns:a16="http://schemas.microsoft.com/office/drawing/2014/main" val="20000"/>
                    </a:ext>
                  </a:extLst>
                </a:gridCol>
                <a:gridCol w="818672">
                  <a:extLst>
                    <a:ext uri="{9D8B030D-6E8A-4147-A177-3AD203B41FA5}">
                      <a16:colId xmlns:a16="http://schemas.microsoft.com/office/drawing/2014/main" val="20001"/>
                    </a:ext>
                  </a:extLst>
                </a:gridCol>
                <a:gridCol w="818672">
                  <a:extLst>
                    <a:ext uri="{9D8B030D-6E8A-4147-A177-3AD203B41FA5}">
                      <a16:colId xmlns:a16="http://schemas.microsoft.com/office/drawing/2014/main" val="20002"/>
                    </a:ext>
                  </a:extLst>
                </a:gridCol>
                <a:gridCol w="818672">
                  <a:extLst>
                    <a:ext uri="{9D8B030D-6E8A-4147-A177-3AD203B41FA5}">
                      <a16:colId xmlns:a16="http://schemas.microsoft.com/office/drawing/2014/main" val="20003"/>
                    </a:ext>
                  </a:extLst>
                </a:gridCol>
                <a:gridCol w="818672">
                  <a:extLst>
                    <a:ext uri="{9D8B030D-6E8A-4147-A177-3AD203B41FA5}">
                      <a16:colId xmlns:a16="http://schemas.microsoft.com/office/drawing/2014/main" val="20004"/>
                    </a:ext>
                  </a:extLst>
                </a:gridCol>
                <a:gridCol w="914986">
                  <a:extLst>
                    <a:ext uri="{9D8B030D-6E8A-4147-A177-3AD203B41FA5}">
                      <a16:colId xmlns:a16="http://schemas.microsoft.com/office/drawing/2014/main" val="20005"/>
                    </a:ext>
                  </a:extLst>
                </a:gridCol>
                <a:gridCol w="924616">
                  <a:extLst>
                    <a:ext uri="{9D8B030D-6E8A-4147-A177-3AD203B41FA5}">
                      <a16:colId xmlns:a16="http://schemas.microsoft.com/office/drawing/2014/main" val="20006"/>
                    </a:ext>
                  </a:extLst>
                </a:gridCol>
                <a:gridCol w="1051863">
                  <a:extLst>
                    <a:ext uri="{9D8B030D-6E8A-4147-A177-3AD203B41FA5}">
                      <a16:colId xmlns:a16="http://schemas.microsoft.com/office/drawing/2014/main" val="20007"/>
                    </a:ext>
                  </a:extLst>
                </a:gridCol>
                <a:gridCol w="912950">
                  <a:extLst>
                    <a:ext uri="{9D8B030D-6E8A-4147-A177-3AD203B41FA5}">
                      <a16:colId xmlns:a16="http://schemas.microsoft.com/office/drawing/2014/main" val="20008"/>
                    </a:ext>
                  </a:extLst>
                </a:gridCol>
              </a:tblGrid>
              <a:tr h="448589">
                <a:tc>
                  <a:txBody>
                    <a:bodyPr/>
                    <a:lstStyle/>
                    <a:p>
                      <a:pPr algn="ctr" fontAlgn="b"/>
                      <a:endParaRPr lang="en-US" sz="1200" b="0" i="0" u="none" strike="noStrike" dirty="0">
                        <a:solidFill>
                          <a:srgbClr val="000000"/>
                        </a:solidFill>
                        <a:effectLst/>
                        <a:latin typeface="Calibri" charset="0"/>
                      </a:endParaRPr>
                    </a:p>
                  </a:txBody>
                  <a:tcPr marL="12451" marR="12451" marT="12446"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1" u="none" strike="noStrike">
                          <a:effectLst/>
                        </a:rPr>
                        <a:t>No SMART</a:t>
                      </a:r>
                      <a:endParaRPr lang="en-US" sz="1200" b="1" i="0" u="none" strike="noStrike">
                        <a:solidFill>
                          <a:srgbClr val="000000"/>
                        </a:solidFill>
                        <a:effectLst/>
                        <a:latin typeface="Calibri" charset="0"/>
                      </a:endParaRPr>
                    </a:p>
                  </a:txBody>
                  <a:tcPr marL="12451" marR="12451" marT="12446"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200" b="1" u="none" strike="noStrike" dirty="0">
                          <a:solidFill>
                            <a:schemeClr val="accent1"/>
                          </a:solidFill>
                          <a:effectLst/>
                        </a:rPr>
                        <a:t>SMART</a:t>
                      </a:r>
                      <a:endParaRPr lang="en-US" sz="1200" b="1" i="0" u="none" strike="noStrike" dirty="0">
                        <a:solidFill>
                          <a:schemeClr val="accent1"/>
                        </a:solidFill>
                        <a:effectLst/>
                        <a:latin typeface="Calibri" charset="0"/>
                      </a:endParaRPr>
                    </a:p>
                  </a:txBody>
                  <a:tcPr marL="12451" marR="12451" marT="12446"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200" b="1" u="none" strike="noStrike">
                          <a:effectLst/>
                        </a:rPr>
                        <a:t>No SMART</a:t>
                      </a:r>
                      <a:endParaRPr lang="en-US" sz="1200" b="1" i="0" u="none" strike="noStrike">
                        <a:solidFill>
                          <a:srgbClr val="000000"/>
                        </a:solidFill>
                        <a:effectLst/>
                        <a:latin typeface="Calibri" charset="0"/>
                      </a:endParaRPr>
                    </a:p>
                  </a:txBody>
                  <a:tcPr marL="12451" marR="12451" marT="12446"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200" b="1" u="none" strike="noStrike" dirty="0">
                          <a:solidFill>
                            <a:schemeClr val="accent1"/>
                          </a:solidFill>
                          <a:effectLst/>
                        </a:rPr>
                        <a:t>SMART</a:t>
                      </a:r>
                      <a:endParaRPr lang="en-US" sz="1200" b="1" i="0" u="none" strike="noStrike" dirty="0">
                        <a:solidFill>
                          <a:schemeClr val="accent1"/>
                        </a:solidFill>
                        <a:effectLst/>
                        <a:latin typeface="Calibri" charset="0"/>
                      </a:endParaRPr>
                    </a:p>
                  </a:txBody>
                  <a:tcPr marL="12451" marR="12451" marT="12446"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US" sz="1200" b="1" u="none" strike="noStrike">
                          <a:effectLst/>
                        </a:rPr>
                        <a:t>No SMART</a:t>
                      </a:r>
                      <a:endParaRPr lang="en-US" sz="1200" b="1" i="0" u="none" strike="noStrike">
                        <a:solidFill>
                          <a:srgbClr val="000000"/>
                        </a:solidFill>
                        <a:effectLst/>
                        <a:latin typeface="Calibri" charset="0"/>
                      </a:endParaRPr>
                    </a:p>
                  </a:txBody>
                  <a:tcPr marL="12451" marR="12451" marT="12446"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US" sz="1200" b="1" u="none" strike="noStrike" dirty="0">
                          <a:solidFill>
                            <a:schemeClr val="accent1"/>
                          </a:solidFill>
                          <a:effectLst/>
                        </a:rPr>
                        <a:t>SMART</a:t>
                      </a:r>
                      <a:endParaRPr lang="en-US" sz="1200" b="1" i="0" u="none" strike="noStrike" dirty="0">
                        <a:solidFill>
                          <a:schemeClr val="accent1"/>
                        </a:solidFill>
                        <a:effectLst/>
                        <a:latin typeface="Calibri" charset="0"/>
                      </a:endParaRPr>
                    </a:p>
                  </a:txBody>
                  <a:tcPr marL="12451" marR="12451" marT="12446"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US" sz="1200" b="1" u="none" strike="noStrike" dirty="0">
                          <a:effectLst/>
                        </a:rPr>
                        <a:t>No SMART</a:t>
                      </a:r>
                      <a:endParaRPr lang="en-US" sz="1200" b="1" i="0" u="none" strike="noStrike" dirty="0">
                        <a:solidFill>
                          <a:srgbClr val="000000"/>
                        </a:solidFill>
                        <a:effectLst/>
                        <a:latin typeface="Calibri" charset="0"/>
                      </a:endParaRPr>
                    </a:p>
                  </a:txBody>
                  <a:tcPr marL="12451" marR="12451" marT="12446"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US" sz="1200" b="1" u="none" strike="noStrike" dirty="0">
                          <a:solidFill>
                            <a:schemeClr val="accent1"/>
                          </a:solidFill>
                          <a:effectLst/>
                        </a:rPr>
                        <a:t>SMART</a:t>
                      </a:r>
                      <a:endParaRPr lang="en-US" sz="1200" b="1" i="0" u="none" strike="noStrike" dirty="0">
                        <a:solidFill>
                          <a:schemeClr val="accent1"/>
                        </a:solidFill>
                        <a:effectLst/>
                        <a:latin typeface="Calibri" charset="0"/>
                      </a:endParaRPr>
                    </a:p>
                  </a:txBody>
                  <a:tcPr marL="12451" marR="12451" marT="12446"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96240">
                <a:tc>
                  <a:txBody>
                    <a:bodyPr/>
                    <a:lstStyle/>
                    <a:p>
                      <a:pPr algn="ctr" fontAlgn="b"/>
                      <a:r>
                        <a:rPr lang="en-US" sz="1200" u="none" strike="noStrike">
                          <a:effectLst/>
                        </a:rPr>
                        <a:t>Waste Tonnage</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effectLst/>
                        </a:rPr>
                        <a:t>1,019,367</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effectLst/>
                        </a:rPr>
                        <a:t>570,778</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effectLst/>
                        </a:rPr>
                        <a:t>1,019,367</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effectLst/>
                        </a:rPr>
                        <a:t>570,778</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u="none" strike="noStrike">
                          <a:effectLst/>
                        </a:rPr>
                        <a:t>$1,019,367</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u="none" strike="noStrike">
                          <a:effectLst/>
                        </a:rPr>
                        <a:t>$570,778</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u="none" strike="noStrike">
                          <a:effectLst/>
                        </a:rPr>
                        <a:t>$1,019,367</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u="none" strike="noStrike">
                          <a:effectLst/>
                        </a:rPr>
                        <a:t>$570,778</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96240">
                <a:tc>
                  <a:txBody>
                    <a:bodyPr/>
                    <a:lstStyle/>
                    <a:p>
                      <a:pPr algn="ctr" fontAlgn="b"/>
                      <a:r>
                        <a:rPr lang="en-US" sz="1200" u="none" strike="noStrike">
                          <a:effectLst/>
                        </a:rPr>
                        <a:t>Recycling Tonnage</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effectLst/>
                        </a:rPr>
                        <a:t>268,067</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effectLst/>
                        </a:rPr>
                        <a:t>449,136</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effectLst/>
                        </a:rPr>
                        <a:t>268,067</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effectLst/>
                        </a:rPr>
                        <a:t>449,136</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u="none" strike="noStrike">
                          <a:effectLst/>
                        </a:rPr>
                        <a:t>$268,067</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u="none" strike="noStrike">
                          <a:effectLst/>
                        </a:rPr>
                        <a:t>$449,136</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u="none" strike="noStrike">
                          <a:effectLst/>
                        </a:rPr>
                        <a:t>$268,067</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u="none" strike="noStrike">
                          <a:effectLst/>
                        </a:rPr>
                        <a:t>$449,136</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96240">
                <a:tc>
                  <a:txBody>
                    <a:bodyPr/>
                    <a:lstStyle/>
                    <a:p>
                      <a:pPr algn="ctr" fontAlgn="b"/>
                      <a:r>
                        <a:rPr lang="en-US" sz="1200" u="none" strike="noStrike">
                          <a:effectLst/>
                        </a:rPr>
                        <a:t>Waste Tip</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effectLst/>
                        </a:rPr>
                        <a:t>$75</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effectLst/>
                        </a:rPr>
                        <a:t>$75</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effectLst/>
                        </a:rPr>
                        <a:t>$75</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effectLst/>
                        </a:rPr>
                        <a:t>$75</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effectLst/>
                        </a:rPr>
                        <a:t>$75</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effectLst/>
                        </a:rPr>
                        <a:t>$75</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u="none" strike="noStrike">
                          <a:effectLst/>
                        </a:rPr>
                        <a:t>$75</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u="none" strike="noStrike">
                          <a:effectLst/>
                        </a:rPr>
                        <a:t>$75</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96240">
                <a:tc>
                  <a:txBody>
                    <a:bodyPr/>
                    <a:lstStyle/>
                    <a:p>
                      <a:pPr algn="ctr" fontAlgn="b"/>
                      <a:r>
                        <a:rPr lang="en-US" sz="1200" b="1" u="none" strike="noStrike">
                          <a:solidFill>
                            <a:srgbClr val="C00000"/>
                          </a:solidFill>
                          <a:effectLst/>
                        </a:rPr>
                        <a:t>Recycling Tip</a:t>
                      </a:r>
                      <a:endParaRPr lang="en-US" sz="1200" b="1" i="0" u="none" strike="noStrike">
                        <a:solidFill>
                          <a:srgbClr val="C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1" u="none" strike="noStrike" dirty="0">
                          <a:solidFill>
                            <a:srgbClr val="C00000"/>
                          </a:solidFill>
                          <a:effectLst/>
                        </a:rPr>
                        <a:t>$0</a:t>
                      </a:r>
                      <a:endParaRPr lang="en-US" sz="1200" b="1" i="0" u="none" strike="noStrike" dirty="0">
                        <a:solidFill>
                          <a:srgbClr val="C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1" u="none" strike="noStrike">
                          <a:solidFill>
                            <a:srgbClr val="C00000"/>
                          </a:solidFill>
                          <a:effectLst/>
                        </a:rPr>
                        <a:t>$0</a:t>
                      </a:r>
                      <a:endParaRPr lang="en-US" sz="1200" b="1" i="0" u="none" strike="noStrike">
                        <a:solidFill>
                          <a:srgbClr val="C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1" u="none" strike="noStrike">
                          <a:solidFill>
                            <a:srgbClr val="C00000"/>
                          </a:solidFill>
                          <a:effectLst/>
                        </a:rPr>
                        <a:t>$40.00</a:t>
                      </a:r>
                      <a:endParaRPr lang="en-US" sz="1200" b="1" i="0" u="none" strike="noStrike">
                        <a:solidFill>
                          <a:srgbClr val="C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1" u="none" strike="noStrike">
                          <a:solidFill>
                            <a:srgbClr val="C00000"/>
                          </a:solidFill>
                          <a:effectLst/>
                        </a:rPr>
                        <a:t>$40.00</a:t>
                      </a:r>
                      <a:endParaRPr lang="en-US" sz="1200" b="1" i="0" u="none" strike="noStrike">
                        <a:solidFill>
                          <a:srgbClr val="C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1" u="none" strike="noStrike">
                          <a:solidFill>
                            <a:srgbClr val="C00000"/>
                          </a:solidFill>
                          <a:effectLst/>
                        </a:rPr>
                        <a:t>$80.00</a:t>
                      </a:r>
                      <a:endParaRPr lang="en-US" sz="1200" b="1" i="0" u="none" strike="noStrike">
                        <a:solidFill>
                          <a:srgbClr val="C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1" u="none" strike="noStrike">
                          <a:solidFill>
                            <a:srgbClr val="C00000"/>
                          </a:solidFill>
                          <a:effectLst/>
                        </a:rPr>
                        <a:t>$80.00</a:t>
                      </a:r>
                      <a:endParaRPr lang="en-US" sz="1200" b="1" i="0" u="none" strike="noStrike">
                        <a:solidFill>
                          <a:srgbClr val="C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1" u="none" strike="noStrike" dirty="0">
                          <a:solidFill>
                            <a:srgbClr val="C00000"/>
                          </a:solidFill>
                          <a:effectLst/>
                        </a:rPr>
                        <a:t>$170</a:t>
                      </a:r>
                      <a:endParaRPr lang="en-US" sz="1200" b="1" i="0" u="none" strike="noStrike" dirty="0">
                        <a:solidFill>
                          <a:srgbClr val="C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1" u="none" strike="noStrike">
                          <a:solidFill>
                            <a:srgbClr val="C00000"/>
                          </a:solidFill>
                          <a:effectLst/>
                        </a:rPr>
                        <a:t>$170</a:t>
                      </a:r>
                      <a:endParaRPr lang="en-US" sz="1200" b="1" i="0" u="none" strike="noStrike">
                        <a:solidFill>
                          <a:srgbClr val="C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96240">
                <a:tc>
                  <a:txBody>
                    <a:bodyPr/>
                    <a:lstStyle/>
                    <a:p>
                      <a:pPr algn="ctr" fontAlgn="b"/>
                      <a:r>
                        <a:rPr lang="en-US" sz="1200" u="none" strike="noStrike">
                          <a:effectLst/>
                        </a:rPr>
                        <a:t>Trash Disposal $</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effectLst/>
                        </a:rPr>
                        <a:t>$76,452,541</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effectLst/>
                        </a:rPr>
                        <a:t>$42,808,335</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effectLst/>
                        </a:rPr>
                        <a:t>$76,452,541</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effectLst/>
                        </a:rPr>
                        <a:t>$42,808,335</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effectLst/>
                        </a:rPr>
                        <a:t>$76,452,541</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effectLst/>
                        </a:rPr>
                        <a:t>$42,808,335</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effectLst/>
                        </a:rPr>
                        <a:t>$76,452,541</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effectLst/>
                        </a:rPr>
                        <a:t>$42,808,335</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96240">
                <a:tc>
                  <a:txBody>
                    <a:bodyPr/>
                    <a:lstStyle/>
                    <a:p>
                      <a:pPr algn="ctr" fontAlgn="b"/>
                      <a:r>
                        <a:rPr lang="en-US" sz="1200" u="none" strike="noStrike">
                          <a:effectLst/>
                        </a:rPr>
                        <a:t>Recycling $</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effectLst/>
                        </a:rPr>
                        <a:t>$10,722,665</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effectLst/>
                        </a:rPr>
                        <a:t>$17,965,440</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effectLst/>
                        </a:rPr>
                        <a:t>$21,445,331</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effectLst/>
                        </a:rPr>
                        <a:t>$35,930,879</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effectLst/>
                        </a:rPr>
                        <a:t>$45,571,328</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effectLst/>
                        </a:rPr>
                        <a:t>$76,353,118</a:t>
                      </a:r>
                      <a:endParaRPr lang="en-US" sz="1200" b="0"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296240">
                <a:tc>
                  <a:txBody>
                    <a:bodyPr/>
                    <a:lstStyle/>
                    <a:p>
                      <a:pPr algn="ctr" fontAlgn="b"/>
                      <a:r>
                        <a:rPr lang="en-US" sz="1200" b="1" u="none" strike="noStrike">
                          <a:effectLst/>
                        </a:rPr>
                        <a:t>Total Cost</a:t>
                      </a:r>
                      <a:endParaRPr lang="en-US" sz="1200" b="1"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1" u="none" strike="noStrike">
                          <a:effectLst/>
                        </a:rPr>
                        <a:t>$76,452,541</a:t>
                      </a:r>
                      <a:endParaRPr lang="en-US" sz="1200" b="1"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1" u="none" strike="noStrike">
                          <a:effectLst/>
                        </a:rPr>
                        <a:t>$42,808,335</a:t>
                      </a:r>
                      <a:endParaRPr lang="en-US" sz="1200" b="1"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1" u="none" strike="noStrike">
                          <a:effectLst/>
                        </a:rPr>
                        <a:t>$87,175,206</a:t>
                      </a:r>
                      <a:endParaRPr lang="en-US" sz="1200" b="1"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1" u="none" strike="noStrike">
                          <a:effectLst/>
                        </a:rPr>
                        <a:t>$60,773,774</a:t>
                      </a:r>
                      <a:endParaRPr lang="en-US" sz="1200" b="1"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1" u="none" strike="noStrike">
                          <a:effectLst/>
                        </a:rPr>
                        <a:t>$97,897,871</a:t>
                      </a:r>
                      <a:endParaRPr lang="en-US" sz="1200" b="1"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1" u="none" strike="noStrike">
                          <a:effectLst/>
                        </a:rPr>
                        <a:t>$78,739,214</a:t>
                      </a:r>
                      <a:endParaRPr lang="en-US" sz="1200" b="1"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1" u="none" strike="noStrike">
                          <a:effectLst/>
                        </a:rPr>
                        <a:t>$122,023,869</a:t>
                      </a:r>
                      <a:endParaRPr lang="en-US" sz="1200" b="1"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1" u="none" strike="noStrike">
                          <a:effectLst/>
                        </a:rPr>
                        <a:t>$119,161,453</a:t>
                      </a:r>
                      <a:endParaRPr lang="en-US" sz="1200" b="1" i="0" u="none" strike="noStrike">
                        <a:solidFill>
                          <a:srgbClr val="000000"/>
                        </a:solidFill>
                        <a:effectLst/>
                        <a:latin typeface="Calibri" charset="0"/>
                      </a:endParaRPr>
                    </a:p>
                  </a:txBody>
                  <a:tcPr marL="12451" marR="12451" marT="12446"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378091">
                <a:tc>
                  <a:txBody>
                    <a:bodyPr/>
                    <a:lstStyle/>
                    <a:p>
                      <a:pPr algn="ctr" fontAlgn="b"/>
                      <a:r>
                        <a:rPr lang="en-US" sz="1200" b="1" u="none" strike="noStrike">
                          <a:effectLst/>
                        </a:rPr>
                        <a:t>Savings - Comparison</a:t>
                      </a:r>
                      <a:endParaRPr lang="en-US" sz="1200" b="1" i="0" u="none" strike="noStrike">
                        <a:solidFill>
                          <a:srgbClr val="000000"/>
                        </a:solidFill>
                        <a:effectLst/>
                        <a:latin typeface="Calibri" charset="0"/>
                      </a:endParaRPr>
                    </a:p>
                  </a:txBody>
                  <a:tcPr marL="12451" marR="12451" marT="12446"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endParaRPr lang="en-US" sz="1200" b="1" i="0" u="none" strike="noStrike">
                        <a:solidFill>
                          <a:srgbClr val="000000"/>
                        </a:solidFill>
                        <a:effectLst/>
                        <a:latin typeface="Calibri" charset="0"/>
                      </a:endParaRPr>
                    </a:p>
                  </a:txBody>
                  <a:tcPr marL="12451" marR="12451" marT="12446"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200" b="1" u="none" strike="noStrike">
                          <a:effectLst/>
                        </a:rPr>
                        <a:t>$33,644,206</a:t>
                      </a:r>
                      <a:endParaRPr lang="en-US" sz="1200" b="1" i="0" u="none" strike="noStrike">
                        <a:solidFill>
                          <a:srgbClr val="000000"/>
                        </a:solidFill>
                        <a:effectLst/>
                        <a:latin typeface="Calibri" charset="0"/>
                      </a:endParaRPr>
                    </a:p>
                  </a:txBody>
                  <a:tcPr marL="12451" marR="12451" marT="12446"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endParaRPr lang="en-US" sz="1200" b="1" i="0" u="none" strike="noStrike">
                        <a:solidFill>
                          <a:srgbClr val="000000"/>
                        </a:solidFill>
                        <a:effectLst/>
                        <a:latin typeface="Calibri" charset="0"/>
                      </a:endParaRPr>
                    </a:p>
                  </a:txBody>
                  <a:tcPr marL="12451" marR="12451" marT="12446"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200" b="1" u="none" strike="noStrike">
                          <a:effectLst/>
                        </a:rPr>
                        <a:t>$26,401,432</a:t>
                      </a:r>
                      <a:endParaRPr lang="en-US" sz="1200" b="1" i="0" u="none" strike="noStrike">
                        <a:solidFill>
                          <a:srgbClr val="000000"/>
                        </a:solidFill>
                        <a:effectLst/>
                        <a:latin typeface="Calibri" charset="0"/>
                      </a:endParaRPr>
                    </a:p>
                  </a:txBody>
                  <a:tcPr marL="12451" marR="12451" marT="12446"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endParaRPr lang="en-US" sz="1200" b="1" i="0" u="none" strike="noStrike">
                        <a:solidFill>
                          <a:srgbClr val="000000"/>
                        </a:solidFill>
                        <a:effectLst/>
                        <a:latin typeface="Calibri" charset="0"/>
                      </a:endParaRPr>
                    </a:p>
                  </a:txBody>
                  <a:tcPr marL="12451" marR="12451" marT="12446"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200" b="1" u="none" strike="noStrike">
                          <a:effectLst/>
                        </a:rPr>
                        <a:t>$19,158,658</a:t>
                      </a:r>
                      <a:endParaRPr lang="en-US" sz="1200" b="1" i="0" u="none" strike="noStrike">
                        <a:solidFill>
                          <a:srgbClr val="000000"/>
                        </a:solidFill>
                        <a:effectLst/>
                        <a:latin typeface="Calibri" charset="0"/>
                      </a:endParaRPr>
                    </a:p>
                  </a:txBody>
                  <a:tcPr marL="12451" marR="12451" marT="12446"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endParaRPr lang="en-US" sz="1200" b="1" i="0" u="none" strike="noStrike">
                        <a:solidFill>
                          <a:srgbClr val="000000"/>
                        </a:solidFill>
                        <a:effectLst/>
                        <a:latin typeface="Calibri" charset="0"/>
                      </a:endParaRPr>
                    </a:p>
                  </a:txBody>
                  <a:tcPr marL="12451" marR="12451" marT="12446"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US" sz="1200" b="1" u="none" strike="noStrike" dirty="0">
                          <a:effectLst/>
                        </a:rPr>
                        <a:t>$2,862,416</a:t>
                      </a:r>
                      <a:endParaRPr lang="en-US" sz="1200" b="1" i="0" u="none" strike="noStrike" dirty="0">
                        <a:solidFill>
                          <a:srgbClr val="000000"/>
                        </a:solidFill>
                        <a:effectLst/>
                        <a:latin typeface="Calibri" charset="0"/>
                      </a:endParaRPr>
                    </a:p>
                  </a:txBody>
                  <a:tcPr marL="12451" marR="12451" marT="12446"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873924503"/>
      </p:ext>
    </p:extLst>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Object 1">
            <a:extLst>
              <a:ext uri="{FF2B5EF4-FFF2-40B4-BE49-F238E27FC236}">
                <a16:creationId xmlns:a16="http://schemas.microsoft.com/office/drawing/2014/main" id="{5722B7C2-1CE7-4D6B-B2EE-D1731E6A236C}"/>
              </a:ext>
            </a:extLst>
          </p:cNvPr>
          <p:cNvPicPr>
            <a:picLocks noChangeAspect="1"/>
          </p:cNvPicPr>
          <p:nvPr/>
        </p:nvPicPr>
        <p:blipFill>
          <a:blip r:embed="rId3">
            <a:extLst>
              <a:ext uri="{28A0092B-C50C-407E-A947-70E740481C1C}">
                <a14:useLocalDpi xmlns:a14="http://schemas.microsoft.com/office/drawing/2010/main" val="0"/>
              </a:ext>
            </a:extLst>
          </a:blip>
          <a:srcRect l="13176" t="11562" r="13176" b="11562"/>
          <a:stretch>
            <a:fillRect/>
          </a:stretch>
        </p:blipFill>
        <p:spPr bwMode="auto">
          <a:xfrm>
            <a:off x="3657600" y="2430463"/>
            <a:ext cx="5334000" cy="380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2">
            <a:extLst>
              <a:ext uri="{FF2B5EF4-FFF2-40B4-BE49-F238E27FC236}">
                <a16:creationId xmlns:a16="http://schemas.microsoft.com/office/drawing/2014/main" id="{8ADE7370-6875-4A0B-AF58-27DC49E81176}"/>
              </a:ext>
            </a:extLst>
          </p:cNvPr>
          <p:cNvSpPr>
            <a:spLocks noGrp="1" noChangeArrowheads="1"/>
          </p:cNvSpPr>
          <p:nvPr>
            <p:ph type="title"/>
          </p:nvPr>
        </p:nvSpPr>
        <p:spPr>
          <a:xfrm>
            <a:off x="723900" y="152400"/>
            <a:ext cx="7772400" cy="762000"/>
          </a:xfrm>
        </p:spPr>
        <p:txBody>
          <a:bodyPr/>
          <a:lstStyle/>
          <a:p>
            <a:pPr eaLnBrk="1" hangingPunct="1"/>
            <a:r>
              <a:rPr lang="en-US" altLang="en-US" sz="3800" b="1">
                <a:latin typeface="Arial" panose="020B0604020202020204" pitchFamily="34" charset="0"/>
              </a:rPr>
              <a:t>Money Thrown Away</a:t>
            </a:r>
          </a:p>
        </p:txBody>
      </p:sp>
      <p:sp>
        <p:nvSpPr>
          <p:cNvPr id="76804" name="Rectangle 3">
            <a:extLst>
              <a:ext uri="{FF2B5EF4-FFF2-40B4-BE49-F238E27FC236}">
                <a16:creationId xmlns:a16="http://schemas.microsoft.com/office/drawing/2014/main" id="{A3F1F7C3-2C9D-447A-98CA-93A4AFA9DE4C}"/>
              </a:ext>
            </a:extLst>
          </p:cNvPr>
          <p:cNvSpPr>
            <a:spLocks noGrp="1" noChangeArrowheads="1"/>
          </p:cNvSpPr>
          <p:nvPr>
            <p:ph type="body" sz="half" idx="1"/>
          </p:nvPr>
        </p:nvSpPr>
        <p:spPr>
          <a:xfrm>
            <a:off x="495300" y="914400"/>
            <a:ext cx="8229600" cy="1676400"/>
          </a:xfrm>
        </p:spPr>
        <p:txBody>
          <a:bodyPr/>
          <a:lstStyle/>
          <a:p>
            <a:pPr marL="0" indent="0" eaLnBrk="1" hangingPunct="1">
              <a:lnSpc>
                <a:spcPct val="90000"/>
              </a:lnSpc>
              <a:buFontTx/>
              <a:buNone/>
            </a:pPr>
            <a:r>
              <a:rPr lang="en-US" altLang="en-US" sz="3600" b="1"/>
              <a:t>$11.4 billion worth of recyclable packaging wasted (sent to landfills and incinerators) in 2010</a:t>
            </a:r>
            <a:endParaRPr lang="en-US" altLang="en-US" sz="3600"/>
          </a:p>
        </p:txBody>
      </p:sp>
      <p:sp>
        <p:nvSpPr>
          <p:cNvPr id="76805" name="Rectangle 3">
            <a:extLst>
              <a:ext uri="{FF2B5EF4-FFF2-40B4-BE49-F238E27FC236}">
                <a16:creationId xmlns:a16="http://schemas.microsoft.com/office/drawing/2014/main" id="{A5131110-42B7-4C13-AF4F-B61144E75B2C}"/>
              </a:ext>
            </a:extLst>
          </p:cNvPr>
          <p:cNvSpPr>
            <a:spLocks noChangeArrowheads="1"/>
          </p:cNvSpPr>
          <p:nvPr/>
        </p:nvSpPr>
        <p:spPr bwMode="auto">
          <a:xfrm>
            <a:off x="228600" y="6238875"/>
            <a:ext cx="8763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en-US" altLang="en-US" sz="1400">
                <a:solidFill>
                  <a:schemeClr val="tx2"/>
                </a:solidFill>
              </a:rPr>
              <a:t>Source: “Unfinished Business: The Case for Extended Producer Responsibility,” 2012 Report, </a:t>
            </a:r>
            <a:r>
              <a:rPr lang="en-US" altLang="en-US" sz="1400">
                <a:solidFill>
                  <a:schemeClr val="tx2"/>
                </a:solidFill>
                <a:hlinkClick r:id="rId4"/>
              </a:rPr>
              <a:t>www.asyousow.org/sustainability/eprreport.shtml</a:t>
            </a:r>
            <a:endParaRPr lang="en-US" altLang="en-US" sz="1400">
              <a:solidFill>
                <a:schemeClr val="tx2"/>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Content Placeholder 10">
            <a:extLst>
              <a:ext uri="{FF2B5EF4-FFF2-40B4-BE49-F238E27FC236}">
                <a16:creationId xmlns:a16="http://schemas.microsoft.com/office/drawing/2014/main" id="{15F10A26-657D-4E45-88E9-CCED64B6195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330200"/>
            <a:ext cx="8229600" cy="5795963"/>
          </a:xfr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a:extLst>
              <a:ext uri="{FF2B5EF4-FFF2-40B4-BE49-F238E27FC236}">
                <a16:creationId xmlns:a16="http://schemas.microsoft.com/office/drawing/2014/main" id="{90F5207C-A6F9-4F75-AE86-F13C5AD89A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609600"/>
            <a:ext cx="5459413"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5">
            <a:extLst>
              <a:ext uri="{FF2B5EF4-FFF2-40B4-BE49-F238E27FC236}">
                <a16:creationId xmlns:a16="http://schemas.microsoft.com/office/drawing/2014/main" id="{F3658675-2A1E-4CBD-9682-15A27BA74E1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064000"/>
            <a:ext cx="9144000"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ierarchy of waste Manag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88" y="3175"/>
            <a:ext cx="8596312"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1"/>
          <p:cNvSpPr>
            <a:spLocks noChangeArrowheads="1"/>
          </p:cNvSpPr>
          <p:nvPr/>
        </p:nvSpPr>
        <p:spPr bwMode="auto">
          <a:xfrm>
            <a:off x="6172200" y="4953000"/>
            <a:ext cx="2971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000">
                <a:hlinkClick r:id="rId4"/>
              </a:rPr>
              <a:t>https://www.epa.gov/smm/sustainable-materials-management-non-hazardous-materials-and-waste-management-hierarchy</a:t>
            </a:r>
            <a:endParaRPr lang="en-US" altLang="en-US" sz="2000"/>
          </a:p>
        </p:txBody>
      </p:sp>
      <p:sp>
        <p:nvSpPr>
          <p:cNvPr id="4" name="Rectangle 1026"/>
          <p:cNvSpPr txBox="1">
            <a:spLocks noChangeArrowheads="1"/>
          </p:cNvSpPr>
          <p:nvPr/>
        </p:nvSpPr>
        <p:spPr bwMode="auto">
          <a:xfrm>
            <a:off x="1219200" y="0"/>
            <a:ext cx="1447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sz="2800" b="1" kern="0" dirty="0">
                <a:latin typeface="Arial" pitchFamily="34" charset="0"/>
              </a:rPr>
              <a:t>EPA’s</a:t>
            </a:r>
          </a:p>
        </p:txBody>
      </p:sp>
    </p:spTree>
    <p:extLst>
      <p:ext uri="{BB962C8B-B14F-4D97-AF65-F5344CB8AC3E}">
        <p14:creationId xmlns:p14="http://schemas.microsoft.com/office/powerpoint/2010/main" val="1875159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ebcne.org/wp-content/uploads/2014/06/Waste-Management.jpg">
            <a:extLst>
              <a:ext uri="{FF2B5EF4-FFF2-40B4-BE49-F238E27FC236}">
                <a16:creationId xmlns:a16="http://schemas.microsoft.com/office/drawing/2014/main" id="{D772947E-596F-48D6-94E6-DABEE8ECC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4767263"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026">
            <a:extLst>
              <a:ext uri="{FF2B5EF4-FFF2-40B4-BE49-F238E27FC236}">
                <a16:creationId xmlns:a16="http://schemas.microsoft.com/office/drawing/2014/main" id="{A9DBD692-C38C-490E-8FFD-CA0295F106D4}"/>
              </a:ext>
            </a:extLst>
          </p:cNvPr>
          <p:cNvSpPr txBox="1">
            <a:spLocks noChangeArrowheads="1"/>
          </p:cNvSpPr>
          <p:nvPr/>
        </p:nvSpPr>
        <p:spPr bwMode="auto">
          <a:xfrm>
            <a:off x="152400" y="228600"/>
            <a:ext cx="8839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sz="3800" b="1" kern="0" dirty="0">
                <a:latin typeface="Arial" charset="0"/>
              </a:rPr>
              <a:t>World’s largest waste corporation driving away from incineration</a:t>
            </a:r>
          </a:p>
        </p:txBody>
      </p:sp>
      <p:pic>
        <p:nvPicPr>
          <p:cNvPr id="9220" name="Picture 4" descr="http://postnewsgroup.com/wp-content/uploads/2014/08/WasteManagementRecycling.jpg">
            <a:extLst>
              <a:ext uri="{FF2B5EF4-FFF2-40B4-BE49-F238E27FC236}">
                <a16:creationId xmlns:a16="http://schemas.microsoft.com/office/drawing/2014/main" id="{0FDED223-A076-431E-AF16-344B2DE1E0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381125"/>
            <a:ext cx="2667000"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E6793C8D-1134-496D-B339-547097AF1FB9}"/>
              </a:ext>
            </a:extLst>
          </p:cNvPr>
          <p:cNvSpPr/>
          <p:nvPr/>
        </p:nvSpPr>
        <p:spPr>
          <a:xfrm>
            <a:off x="0" y="4179888"/>
            <a:ext cx="9240838" cy="2554287"/>
          </a:xfrm>
          <a:prstGeom prst="rect">
            <a:avLst/>
          </a:prstGeom>
        </p:spPr>
        <p:txBody>
          <a:bodyPr>
            <a:spAutoFit/>
          </a:bodyPr>
          <a:lstStyle/>
          <a:p>
            <a:pPr>
              <a:tabLst>
                <a:tab pos="1651000" algn="l"/>
              </a:tabLst>
              <a:defRPr/>
            </a:pPr>
            <a:r>
              <a:rPr lang="en-US" u="sng" dirty="0">
                <a:cs typeface="Arial" charset="0"/>
              </a:rPr>
              <a:t>Jan 3, 2014:	“Big Waste Hauler Rethinks Startups”</a:t>
            </a:r>
          </a:p>
          <a:p>
            <a:pPr marL="463550">
              <a:tabLst>
                <a:tab pos="1651000" algn="l"/>
              </a:tabLst>
              <a:defRPr/>
            </a:pPr>
            <a:r>
              <a:rPr lang="en-US" sz="2200" i="1" dirty="0">
                <a:cs typeface="Arial" charset="0"/>
              </a:rPr>
              <a:t>[pulls out of gasification, pyrolysis, plasma and trash-to-ethanol investments, selling off </a:t>
            </a:r>
            <a:r>
              <a:rPr lang="en-US" sz="2200" i="1" dirty="0" err="1">
                <a:cs typeface="Arial" charset="0"/>
              </a:rPr>
              <a:t>Agilyx</a:t>
            </a:r>
            <a:r>
              <a:rPr lang="en-US" sz="2200" i="1" dirty="0">
                <a:cs typeface="Arial" charset="0"/>
              </a:rPr>
              <a:t>, </a:t>
            </a:r>
            <a:r>
              <a:rPr lang="en-US" sz="2200" i="1" dirty="0" err="1">
                <a:cs typeface="Arial" charset="0"/>
              </a:rPr>
              <a:t>Enerkem</a:t>
            </a:r>
            <a:r>
              <a:rPr lang="en-US" sz="2200" i="1" dirty="0">
                <a:cs typeface="Arial" charset="0"/>
              </a:rPr>
              <a:t>, Fulcrum, </a:t>
            </a:r>
            <a:r>
              <a:rPr lang="en-US" sz="2200" i="1" dirty="0" err="1">
                <a:cs typeface="Arial" charset="0"/>
              </a:rPr>
              <a:t>Genomatica</a:t>
            </a:r>
            <a:r>
              <a:rPr lang="en-US" sz="2200" i="1" dirty="0">
                <a:cs typeface="Arial" charset="0"/>
              </a:rPr>
              <a:t> &amp; </a:t>
            </a:r>
            <a:r>
              <a:rPr lang="en-US" sz="2200" i="1" dirty="0" err="1">
                <a:cs typeface="Arial" charset="0"/>
              </a:rPr>
              <a:t>InEnTec</a:t>
            </a:r>
            <a:r>
              <a:rPr lang="en-US" sz="2200" i="1" dirty="0">
                <a:cs typeface="Arial" charset="0"/>
              </a:rPr>
              <a:t>]</a:t>
            </a:r>
          </a:p>
          <a:p>
            <a:pPr marL="463550">
              <a:tabLst>
                <a:tab pos="1651000" algn="l"/>
              </a:tabLst>
              <a:defRPr/>
            </a:pPr>
            <a:endParaRPr lang="en-US" dirty="0">
              <a:cs typeface="Arial" charset="0"/>
            </a:endParaRPr>
          </a:p>
          <a:p>
            <a:pPr>
              <a:tabLst>
                <a:tab pos="1651000" algn="l"/>
              </a:tabLst>
              <a:defRPr/>
            </a:pPr>
            <a:r>
              <a:rPr lang="en-US" u="sng" dirty="0">
                <a:cs typeface="Arial" charset="0"/>
              </a:rPr>
              <a:t>Jul 29, 2014:	“Waste Management to Sell </a:t>
            </a:r>
            <a:r>
              <a:rPr lang="en-US" u="sng" dirty="0" err="1">
                <a:cs typeface="Arial" charset="0"/>
              </a:rPr>
              <a:t>Wheelabrator</a:t>
            </a:r>
            <a:r>
              <a:rPr lang="en-US" u="sng" dirty="0">
                <a:cs typeface="Arial" charset="0"/>
              </a:rPr>
              <a:t> for $1.94 Billion”</a:t>
            </a:r>
          </a:p>
          <a:p>
            <a:pPr marL="463550">
              <a:tabLst>
                <a:tab pos="1651000" algn="l"/>
              </a:tabLst>
              <a:defRPr/>
            </a:pPr>
            <a:r>
              <a:rPr lang="en-US" sz="2200" i="1" dirty="0">
                <a:cs typeface="Arial" charset="0"/>
              </a:rPr>
              <a:t>[pulls out of long-standing ownership of </a:t>
            </a:r>
            <a:r>
              <a:rPr lang="en-US" sz="2200" i="1" dirty="0" err="1">
                <a:cs typeface="Arial" charset="0"/>
              </a:rPr>
              <a:t>Wheelabrator</a:t>
            </a:r>
            <a:r>
              <a:rPr lang="en-US" sz="2200" i="1" dirty="0">
                <a:cs typeface="Arial" charset="0"/>
              </a:rPr>
              <a:t>, the second-largest operator of conventional incinerators in U.S.]</a:t>
            </a:r>
          </a:p>
        </p:txBody>
      </p:sp>
      <p:pic>
        <p:nvPicPr>
          <p:cNvPr id="9222" name="Picture 5">
            <a:extLst>
              <a:ext uri="{FF2B5EF4-FFF2-40B4-BE49-F238E27FC236}">
                <a16:creationId xmlns:a16="http://schemas.microsoft.com/office/drawing/2014/main" id="{5A2EA791-3C82-4FEC-8FE7-9A90932CF6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746500"/>
            <a:ext cx="422910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a:extLst>
              <a:ext uri="{FF2B5EF4-FFF2-40B4-BE49-F238E27FC236}">
                <a16:creationId xmlns:a16="http://schemas.microsoft.com/office/drawing/2014/main" id="{69C092DA-1865-4D24-8C2C-92643B011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65125"/>
            <a:ext cx="9348788" cy="626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B444395A-B62E-4589-BBA9-43CA3C48A5BB}"/>
              </a:ext>
            </a:extLst>
          </p:cNvPr>
          <p:cNvSpPr/>
          <p:nvPr/>
        </p:nvSpPr>
        <p:spPr>
          <a:xfrm>
            <a:off x="7074138" y="6444734"/>
            <a:ext cx="2069862" cy="369332"/>
          </a:xfrm>
          <a:prstGeom prst="rect">
            <a:avLst/>
          </a:prstGeom>
        </p:spPr>
        <p:txBody>
          <a:bodyPr wrap="none">
            <a:spAutoFit/>
          </a:bodyPr>
          <a:lstStyle/>
          <a:p>
            <a:r>
              <a:rPr lang="en-AU" altLang="en-US" sz="1800" dirty="0">
                <a:latin typeface="Arial" panose="020B0604020202020204" pitchFamily="34" charset="0"/>
                <a:hlinkClick r:id="rId4"/>
              </a:rPr>
              <a:t>www.zwia.org/zwh</a:t>
            </a:r>
            <a:endParaRPr lang="en-US" sz="1800" dirty="0">
              <a:latin typeface="Arial" panose="020B0604020202020204" pitchFamily="34" charset="0"/>
            </a:endParaRPr>
          </a:p>
        </p:txBody>
      </p:sp>
    </p:spTree>
    <p:extLst>
      <p:ext uri="{BB962C8B-B14F-4D97-AF65-F5344CB8AC3E}">
        <p14:creationId xmlns:p14="http://schemas.microsoft.com/office/powerpoint/2010/main" val="196282687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23415426-0930-483D-B9B8-B915A15E442B}"/>
              </a:ext>
            </a:extLst>
          </p:cNvPr>
          <p:cNvSpPr>
            <a:spLocks noGrp="1" noChangeArrowheads="1"/>
          </p:cNvSpPr>
          <p:nvPr>
            <p:ph type="title"/>
          </p:nvPr>
        </p:nvSpPr>
        <p:spPr>
          <a:xfrm>
            <a:off x="685800" y="152400"/>
            <a:ext cx="7772400" cy="762000"/>
          </a:xfrm>
        </p:spPr>
        <p:txBody>
          <a:bodyPr/>
          <a:lstStyle/>
          <a:p>
            <a:pPr eaLnBrk="1" hangingPunct="1"/>
            <a:r>
              <a:rPr lang="en-US" altLang="en-US" sz="3800" b="1">
                <a:latin typeface="Arial" panose="020B0604020202020204" pitchFamily="34" charset="0"/>
              </a:rPr>
              <a:t>Zero Waste Hierarchy</a:t>
            </a:r>
          </a:p>
        </p:txBody>
      </p:sp>
      <p:sp>
        <p:nvSpPr>
          <p:cNvPr id="80899" name="Rectangle 3">
            <a:extLst>
              <a:ext uri="{FF2B5EF4-FFF2-40B4-BE49-F238E27FC236}">
                <a16:creationId xmlns:a16="http://schemas.microsoft.com/office/drawing/2014/main" id="{556E56A2-519D-4C69-9AB1-7C1B240FF890}"/>
              </a:ext>
            </a:extLst>
          </p:cNvPr>
          <p:cNvSpPr>
            <a:spLocks noGrp="1" noChangeArrowheads="1"/>
          </p:cNvSpPr>
          <p:nvPr>
            <p:ph type="body" sz="half" idx="1"/>
          </p:nvPr>
        </p:nvSpPr>
        <p:spPr>
          <a:xfrm>
            <a:off x="381000" y="838200"/>
            <a:ext cx="8458200" cy="5486400"/>
          </a:xfrm>
        </p:spPr>
        <p:txBody>
          <a:bodyPr/>
          <a:lstStyle/>
          <a:p>
            <a:pPr eaLnBrk="1" hangingPunct="1">
              <a:lnSpc>
                <a:spcPct val="90000"/>
              </a:lnSpc>
            </a:pPr>
            <a:r>
              <a:rPr lang="en-US" altLang="en-US" sz="3500"/>
              <a:t>Rethink / Redesign</a:t>
            </a:r>
          </a:p>
          <a:p>
            <a:pPr eaLnBrk="1" hangingPunct="1">
              <a:lnSpc>
                <a:spcPct val="90000"/>
              </a:lnSpc>
            </a:pPr>
            <a:r>
              <a:rPr lang="en-US" altLang="en-US" sz="3500"/>
              <a:t>Reduce</a:t>
            </a:r>
          </a:p>
          <a:p>
            <a:pPr eaLnBrk="1" hangingPunct="1">
              <a:lnSpc>
                <a:spcPct val="90000"/>
              </a:lnSpc>
            </a:pPr>
            <a:r>
              <a:rPr lang="en-US" altLang="en-US" sz="3500"/>
              <a:t>Source Separate:</a:t>
            </a:r>
          </a:p>
          <a:p>
            <a:pPr lvl="1" eaLnBrk="1" hangingPunct="1">
              <a:lnSpc>
                <a:spcPct val="90000"/>
              </a:lnSpc>
            </a:pPr>
            <a:r>
              <a:rPr lang="en-US" altLang="en-US" b="1"/>
              <a:t>Reusables</a:t>
            </a:r>
          </a:p>
          <a:p>
            <a:pPr lvl="1" eaLnBrk="1" hangingPunct="1">
              <a:lnSpc>
                <a:spcPct val="90000"/>
              </a:lnSpc>
            </a:pPr>
            <a:r>
              <a:rPr lang="en-US" altLang="en-US" b="1"/>
              <a:t>Recycle</a:t>
            </a:r>
            <a:r>
              <a:rPr lang="en-US" altLang="en-US"/>
              <a:t> (multi-stream)</a:t>
            </a:r>
          </a:p>
          <a:p>
            <a:pPr lvl="1" eaLnBrk="1" hangingPunct="1">
              <a:lnSpc>
                <a:spcPct val="90000"/>
              </a:lnSpc>
            </a:pPr>
            <a:r>
              <a:rPr lang="en-US" altLang="en-US" b="1"/>
              <a:t>Compost</a:t>
            </a:r>
          </a:p>
          <a:p>
            <a:pPr lvl="1" eaLnBrk="1" hangingPunct="1">
              <a:lnSpc>
                <a:spcPct val="90000"/>
              </a:lnSpc>
            </a:pPr>
            <a:r>
              <a:rPr lang="en-US" altLang="en-US" b="1"/>
              <a:t>Waste</a:t>
            </a:r>
          </a:p>
          <a:p>
            <a:pPr lvl="2" eaLnBrk="1" hangingPunct="1">
              <a:lnSpc>
                <a:spcPct val="90000"/>
              </a:lnSpc>
            </a:pPr>
            <a:r>
              <a:rPr lang="en-US" altLang="en-US" b="1"/>
              <a:t>Research</a:t>
            </a:r>
            <a:r>
              <a:rPr lang="en-US" altLang="en-US"/>
              <a:t> to see what is left, and encourage redesign</a:t>
            </a:r>
          </a:p>
          <a:p>
            <a:pPr lvl="2" eaLnBrk="1" hangingPunct="1">
              <a:lnSpc>
                <a:spcPct val="90000"/>
              </a:lnSpc>
            </a:pPr>
            <a:r>
              <a:rPr lang="en-US" altLang="en-US" b="1"/>
              <a:t>Recovery</a:t>
            </a:r>
            <a:r>
              <a:rPr lang="en-US" altLang="en-US"/>
              <a:t>: mechanically remove additional recyclables</a:t>
            </a:r>
          </a:p>
          <a:p>
            <a:pPr lvl="2" eaLnBrk="1" hangingPunct="1">
              <a:lnSpc>
                <a:spcPct val="90000"/>
              </a:lnSpc>
            </a:pPr>
            <a:r>
              <a:rPr lang="en-US" altLang="en-US"/>
              <a:t>Anaerobically digest, then aerobically compost residuals</a:t>
            </a:r>
          </a:p>
          <a:p>
            <a:pPr lvl="2">
              <a:lnSpc>
                <a:spcPct val="90000"/>
              </a:lnSpc>
            </a:pPr>
            <a:r>
              <a:rPr lang="en-US" altLang="en-US"/>
              <a:t>Stabilized (digested) residuals to landfill</a:t>
            </a:r>
          </a:p>
        </p:txBody>
      </p:sp>
      <p:sp>
        <p:nvSpPr>
          <p:cNvPr id="4" name="Rectangle 2051">
            <a:extLst>
              <a:ext uri="{FF2B5EF4-FFF2-40B4-BE49-F238E27FC236}">
                <a16:creationId xmlns:a16="http://schemas.microsoft.com/office/drawing/2014/main" id="{33F763FE-F3BF-4070-9374-B8FE5F3C6AD2}"/>
              </a:ext>
            </a:extLst>
          </p:cNvPr>
          <p:cNvSpPr txBox="1">
            <a:spLocks noChangeArrowheads="1"/>
          </p:cNvSpPr>
          <p:nvPr/>
        </p:nvSpPr>
        <p:spPr bwMode="auto">
          <a:xfrm>
            <a:off x="0" y="6329363"/>
            <a:ext cx="9144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defRPr/>
            </a:pPr>
            <a:r>
              <a:rPr lang="en-US" sz="2800" b="1" kern="0" dirty="0">
                <a:latin typeface="Arial" pitchFamily="34" charset="0"/>
                <a:cs typeface="Arial" pitchFamily="34" charset="0"/>
                <a:hlinkClick r:id="rId3"/>
              </a:rPr>
              <a:t>www.energyjustice.net/zerowaste</a:t>
            </a:r>
            <a:endParaRPr lang="en-US" sz="2800" kern="0" dirty="0">
              <a:latin typeface="Arial" pitchFamily="34" charset="0"/>
              <a:cs typeface="Arial" pitchFamily="34"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ontent Placeholder 2">
            <a:extLst>
              <a:ext uri="{FF2B5EF4-FFF2-40B4-BE49-F238E27FC236}">
                <a16:creationId xmlns:a16="http://schemas.microsoft.com/office/drawing/2014/main" id="{0C668328-5645-4FAE-80B1-DA17AE11C9E5}"/>
              </a:ext>
            </a:extLst>
          </p:cNvPr>
          <p:cNvSpPr>
            <a:spLocks noGrp="1"/>
          </p:cNvSpPr>
          <p:nvPr>
            <p:ph idx="1"/>
          </p:nvPr>
        </p:nvSpPr>
        <p:spPr>
          <a:xfrm>
            <a:off x="0" y="1219200"/>
            <a:ext cx="6858000" cy="5486400"/>
          </a:xfrm>
        </p:spPr>
        <p:txBody>
          <a:bodyPr/>
          <a:lstStyle/>
          <a:p>
            <a:pPr marL="514350" indent="-514350">
              <a:buFont typeface="Times New Roman" panose="02020603050405020304" pitchFamily="18" charset="0"/>
              <a:buAutoNum type="arabicPeriod"/>
            </a:pPr>
            <a:r>
              <a:rPr lang="en-US" altLang="en-US" u="sng" dirty="0"/>
              <a:t>Direct landfilling</a:t>
            </a:r>
            <a:br>
              <a:rPr lang="en-US" altLang="en-US" dirty="0"/>
            </a:br>
            <a:r>
              <a:rPr lang="en-US" altLang="en-US" sz="2800" dirty="0"/>
              <a:t>(bad, but better than incineration)</a:t>
            </a:r>
          </a:p>
          <a:p>
            <a:pPr marL="914400" lvl="1" indent="-514350"/>
            <a:r>
              <a:rPr lang="en-US" altLang="en-US" sz="2000" dirty="0"/>
              <a:t>leachate (toxics)</a:t>
            </a:r>
          </a:p>
          <a:p>
            <a:pPr marL="914400" lvl="1" indent="-514350"/>
            <a:r>
              <a:rPr lang="en-US" altLang="en-US" sz="2000" dirty="0"/>
              <a:t>air emissions (toxics, methane, odors)</a:t>
            </a:r>
            <a:br>
              <a:rPr lang="en-US" altLang="en-US" sz="2000" dirty="0"/>
            </a:br>
            <a:endParaRPr lang="en-US" altLang="en-US" sz="800" dirty="0"/>
          </a:p>
          <a:p>
            <a:pPr marL="514350" indent="-514350">
              <a:buFont typeface="Times New Roman" panose="02020603050405020304" pitchFamily="18" charset="0"/>
              <a:buAutoNum type="arabicPeriod"/>
            </a:pPr>
            <a:r>
              <a:rPr lang="en-US" altLang="en-US" u="sng" dirty="0"/>
              <a:t>Incineration </a:t>
            </a:r>
            <a:r>
              <a:rPr lang="en-US" altLang="en-US" u="sng" dirty="0">
                <a:sym typeface="Wingdings" panose="05000000000000000000" pitchFamily="2" charset="2"/>
              </a:rPr>
              <a:t> toxic ash to </a:t>
            </a:r>
            <a:r>
              <a:rPr lang="en-US" altLang="en-US" u="sng" dirty="0"/>
              <a:t>landfill</a:t>
            </a:r>
            <a:br>
              <a:rPr lang="en-US" altLang="en-US" dirty="0"/>
            </a:br>
            <a:r>
              <a:rPr lang="en-US" altLang="en-US" sz="2800" dirty="0"/>
              <a:t>(</a:t>
            </a:r>
            <a:r>
              <a:rPr lang="en-US" altLang="en-US" sz="2800" dirty="0">
                <a:hlinkClick r:id="rId3"/>
              </a:rPr>
              <a:t>most polluting and expensive</a:t>
            </a:r>
            <a:r>
              <a:rPr lang="en-US" altLang="en-US" sz="2800" dirty="0"/>
              <a:t> option)</a:t>
            </a:r>
          </a:p>
          <a:p>
            <a:pPr marL="914400" lvl="1" indent="-514350"/>
            <a:r>
              <a:rPr lang="en-US" altLang="en-US" sz="2000" dirty="0"/>
              <a:t>leachate (even more toxics)</a:t>
            </a:r>
          </a:p>
          <a:p>
            <a:pPr marL="914400" lvl="1" indent="-514350"/>
            <a:r>
              <a:rPr lang="en-US" altLang="en-US" sz="2000" dirty="0"/>
              <a:t>air emissions from ash blowing off site (toxics)</a:t>
            </a:r>
          </a:p>
          <a:p>
            <a:pPr marL="514350" indent="-514350">
              <a:buFont typeface="Times New Roman" panose="02020603050405020304" pitchFamily="18" charset="0"/>
              <a:buAutoNum type="arabicPeriod"/>
            </a:pPr>
            <a:r>
              <a:rPr lang="en-US" altLang="en-US" u="sng" dirty="0"/>
              <a:t>Anaerobic digestion </a:t>
            </a:r>
            <a:r>
              <a:rPr lang="en-US" altLang="en-US" u="sng" dirty="0">
                <a:sym typeface="Wingdings" panose="05000000000000000000" pitchFamily="2" charset="2"/>
              </a:rPr>
              <a:t> </a:t>
            </a:r>
            <a:r>
              <a:rPr lang="en-US" altLang="en-US" u="sng" dirty="0"/>
              <a:t>landfill</a:t>
            </a:r>
            <a:br>
              <a:rPr lang="en-US" altLang="en-US" dirty="0"/>
            </a:br>
            <a:r>
              <a:rPr lang="en-US" altLang="en-US" sz="2800" dirty="0"/>
              <a:t>(</a:t>
            </a:r>
            <a:r>
              <a:rPr lang="en-US" altLang="en-US" sz="2800" dirty="0">
                <a:hlinkClick r:id="rId4"/>
              </a:rPr>
              <a:t>best option</a:t>
            </a:r>
            <a:r>
              <a:rPr lang="en-US" altLang="en-US" sz="2800" dirty="0"/>
              <a:t>; avoids gassy, stinky landfills)</a:t>
            </a:r>
          </a:p>
          <a:p>
            <a:pPr marL="914400" lvl="1" indent="-514350"/>
            <a:r>
              <a:rPr lang="en-US" altLang="en-US" sz="2000" dirty="0"/>
              <a:t>odor, leachate and air emissions highly minimized</a:t>
            </a:r>
          </a:p>
        </p:txBody>
      </p:sp>
      <p:pic>
        <p:nvPicPr>
          <p:cNvPr id="81923" name="Picture 2" descr="https://encrypted-tbn0.gstatic.com/images?q=tbn:ANd9GcSZ2-vSUzjs5eh-ivUnhQuUSAnKUXiDO41kduS7DfZNwIKJLmETNA">
            <a:extLst>
              <a:ext uri="{FF2B5EF4-FFF2-40B4-BE49-F238E27FC236}">
                <a16:creationId xmlns:a16="http://schemas.microsoft.com/office/drawing/2014/main" id="{FCA330DC-1EA4-477D-8E32-35FD0370F7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4650" y="3114675"/>
            <a:ext cx="249555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26">
            <a:extLst>
              <a:ext uri="{FF2B5EF4-FFF2-40B4-BE49-F238E27FC236}">
                <a16:creationId xmlns:a16="http://schemas.microsoft.com/office/drawing/2014/main" id="{2B2D8C9A-6648-443A-A8EE-2FBE615ECE5D}"/>
              </a:ext>
            </a:extLst>
          </p:cNvPr>
          <p:cNvSpPr txBox="1">
            <a:spLocks noChangeArrowheads="1"/>
          </p:cNvSpPr>
          <p:nvPr/>
        </p:nvSpPr>
        <p:spPr bwMode="auto">
          <a:xfrm>
            <a:off x="457200" y="228600"/>
            <a:ext cx="838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sz="4200" b="1" kern="0" dirty="0">
                <a:latin typeface="Arial" pitchFamily="34" charset="0"/>
              </a:rPr>
              <a:t>The back end is still a landfill…</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1">
            <a:extLst>
              <a:ext uri="{FF2B5EF4-FFF2-40B4-BE49-F238E27FC236}">
                <a16:creationId xmlns:a16="http://schemas.microsoft.com/office/drawing/2014/main" id="{66CC853A-0E6C-4DE1-B3DD-5E727CC053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228600"/>
            <a:ext cx="9147175" cy="6399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991208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1">
            <a:extLst>
              <a:ext uri="{FF2B5EF4-FFF2-40B4-BE49-F238E27FC236}">
                <a16:creationId xmlns:a16="http://schemas.microsoft.com/office/drawing/2014/main" id="{01A4174D-AA20-4791-BD82-80BF818339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186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32565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D7CC0E-3BE7-4960-B5CF-DF6BAD9173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2632" y="-2"/>
            <a:ext cx="5298736" cy="6858000"/>
          </a:xfrm>
          <a:prstGeom prst="rect">
            <a:avLst/>
          </a:prstGeom>
        </p:spPr>
      </p:pic>
    </p:spTree>
    <p:extLst>
      <p:ext uri="{BB962C8B-B14F-4D97-AF65-F5344CB8AC3E}">
        <p14:creationId xmlns:p14="http://schemas.microsoft.com/office/powerpoint/2010/main" val="347686973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A31116-1015-4EED-AFB7-24D472A0F9B3}"/>
              </a:ext>
            </a:extLst>
          </p:cNvPr>
          <p:cNvPicPr>
            <a:picLocks noChangeAspect="1"/>
          </p:cNvPicPr>
          <p:nvPr/>
        </p:nvPicPr>
        <p:blipFill>
          <a:blip r:embed="rId2"/>
          <a:stretch>
            <a:fillRect/>
          </a:stretch>
        </p:blipFill>
        <p:spPr>
          <a:xfrm>
            <a:off x="80198" y="707885"/>
            <a:ext cx="9063801" cy="6150116"/>
          </a:xfrm>
          <a:prstGeom prst="rect">
            <a:avLst/>
          </a:prstGeom>
        </p:spPr>
      </p:pic>
      <p:sp>
        <p:nvSpPr>
          <p:cNvPr id="5" name="Rectangle 2">
            <a:extLst>
              <a:ext uri="{FF2B5EF4-FFF2-40B4-BE49-F238E27FC236}">
                <a16:creationId xmlns:a16="http://schemas.microsoft.com/office/drawing/2014/main" id="{2B4FF2F8-06E1-4202-825A-8ACC1D61156A}"/>
              </a:ext>
            </a:extLst>
          </p:cNvPr>
          <p:cNvSpPr>
            <a:spLocks noGrp="1" noChangeArrowheads="1"/>
          </p:cNvSpPr>
          <p:nvPr>
            <p:ph type="title"/>
          </p:nvPr>
        </p:nvSpPr>
        <p:spPr>
          <a:xfrm>
            <a:off x="76200" y="152400"/>
            <a:ext cx="8991600" cy="662713"/>
          </a:xfrm>
        </p:spPr>
        <p:txBody>
          <a:bodyPr/>
          <a:lstStyle/>
          <a:p>
            <a:pPr eaLnBrk="1" hangingPunct="1"/>
            <a:r>
              <a:rPr lang="en-US" altLang="en-US" sz="3500" b="1" dirty="0">
                <a:latin typeface="Arial" panose="020B0604020202020204" pitchFamily="34" charset="0"/>
              </a:rPr>
              <a:t>Better to Landfill than Burn Plastics</a:t>
            </a:r>
          </a:p>
        </p:txBody>
      </p:sp>
    </p:spTree>
    <p:extLst>
      <p:ext uri="{BB962C8B-B14F-4D97-AF65-F5344CB8AC3E}">
        <p14:creationId xmlns:p14="http://schemas.microsoft.com/office/powerpoint/2010/main" val="163563616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007B854C-4C74-4140-A3B1-62DA1C151832}"/>
              </a:ext>
            </a:extLst>
          </p:cNvPr>
          <p:cNvSpPr>
            <a:spLocks noGrp="1" noChangeArrowheads="1"/>
          </p:cNvSpPr>
          <p:nvPr>
            <p:ph type="title"/>
          </p:nvPr>
        </p:nvSpPr>
        <p:spPr>
          <a:xfrm>
            <a:off x="76200" y="152400"/>
            <a:ext cx="8991600" cy="762000"/>
          </a:xfrm>
        </p:spPr>
        <p:txBody>
          <a:bodyPr/>
          <a:lstStyle/>
          <a:p>
            <a:pPr eaLnBrk="1" hangingPunct="1"/>
            <a:r>
              <a:rPr lang="en-US" altLang="en-US" sz="3500" b="1" dirty="0">
                <a:latin typeface="Arial" panose="020B0604020202020204" pitchFamily="34" charset="0"/>
              </a:rPr>
              <a:t>Compostable Plastics</a:t>
            </a:r>
          </a:p>
        </p:txBody>
      </p:sp>
      <p:sp>
        <p:nvSpPr>
          <p:cNvPr id="136195" name="Rectangle 3">
            <a:extLst>
              <a:ext uri="{FF2B5EF4-FFF2-40B4-BE49-F238E27FC236}">
                <a16:creationId xmlns:a16="http://schemas.microsoft.com/office/drawing/2014/main" id="{E597EA4A-6B29-4AEA-A754-90BA4ADE85D7}"/>
              </a:ext>
            </a:extLst>
          </p:cNvPr>
          <p:cNvSpPr>
            <a:spLocks noGrp="1" noChangeArrowheads="1"/>
          </p:cNvSpPr>
          <p:nvPr>
            <p:ph type="body" sz="half" idx="1"/>
          </p:nvPr>
        </p:nvSpPr>
        <p:spPr>
          <a:xfrm>
            <a:off x="381000" y="914400"/>
            <a:ext cx="8458200" cy="5791200"/>
          </a:xfrm>
        </p:spPr>
        <p:txBody>
          <a:bodyPr/>
          <a:lstStyle/>
          <a:p>
            <a:pPr eaLnBrk="1" hangingPunct="1">
              <a:lnSpc>
                <a:spcPct val="90000"/>
              </a:lnSpc>
            </a:pPr>
            <a:r>
              <a:rPr lang="en-US" altLang="en-US" dirty="0"/>
              <a:t>Polylactic Acid (PLA)</a:t>
            </a:r>
          </a:p>
          <a:p>
            <a:pPr lvl="1" eaLnBrk="1" hangingPunct="1">
              <a:lnSpc>
                <a:spcPct val="90000"/>
              </a:lnSpc>
            </a:pPr>
            <a:r>
              <a:rPr lang="en-US" altLang="en-US" dirty="0"/>
              <a:t>Made from biotech corn</a:t>
            </a:r>
          </a:p>
          <a:p>
            <a:pPr lvl="1" eaLnBrk="1" hangingPunct="1">
              <a:lnSpc>
                <a:spcPct val="90000"/>
              </a:lnSpc>
            </a:pPr>
            <a:r>
              <a:rPr lang="en-US" altLang="en-US" dirty="0"/>
              <a:t>Glyphosate (Roundup) spraying</a:t>
            </a:r>
          </a:p>
          <a:p>
            <a:pPr lvl="2" eaLnBrk="1" hangingPunct="1">
              <a:lnSpc>
                <a:spcPct val="90000"/>
              </a:lnSpc>
            </a:pPr>
            <a:r>
              <a:rPr lang="en-US" altLang="en-US" dirty="0"/>
              <a:t>Cancer; kills / mutates amphibians</a:t>
            </a:r>
          </a:p>
          <a:p>
            <a:pPr lvl="1" eaLnBrk="1" hangingPunct="1">
              <a:lnSpc>
                <a:spcPct val="90000"/>
              </a:lnSpc>
            </a:pPr>
            <a:r>
              <a:rPr lang="en-US" altLang="en-US" dirty="0"/>
              <a:t>Estrogen-like chemical leaching</a:t>
            </a:r>
          </a:p>
          <a:p>
            <a:pPr eaLnBrk="1" hangingPunct="1">
              <a:lnSpc>
                <a:spcPct val="90000"/>
              </a:lnSpc>
            </a:pPr>
            <a:r>
              <a:rPr lang="en-US" altLang="en-US" dirty="0"/>
              <a:t>Consumers confused where to put it</a:t>
            </a:r>
          </a:p>
          <a:p>
            <a:pPr lvl="1" eaLnBrk="1" hangingPunct="1">
              <a:lnSpc>
                <a:spcPct val="90000"/>
              </a:lnSpc>
            </a:pPr>
            <a:r>
              <a:rPr lang="en-US" altLang="en-US" dirty="0"/>
              <a:t>Recycling:</a:t>
            </a:r>
          </a:p>
          <a:p>
            <a:pPr lvl="2" eaLnBrk="1" hangingPunct="1">
              <a:lnSpc>
                <a:spcPct val="90000"/>
              </a:lnSpc>
            </a:pPr>
            <a:r>
              <a:rPr lang="en-US" altLang="en-US" dirty="0"/>
              <a:t>Contaminates recycling </a:t>
            </a:r>
          </a:p>
          <a:p>
            <a:pPr lvl="1" eaLnBrk="1" hangingPunct="1">
              <a:lnSpc>
                <a:spcPct val="90000"/>
              </a:lnSpc>
            </a:pPr>
            <a:r>
              <a:rPr lang="en-US" altLang="en-US" dirty="0"/>
              <a:t>Composting:</a:t>
            </a:r>
          </a:p>
          <a:p>
            <a:pPr lvl="2" eaLnBrk="1" hangingPunct="1">
              <a:lnSpc>
                <a:spcPct val="90000"/>
              </a:lnSpc>
            </a:pPr>
            <a:r>
              <a:rPr lang="en-US" altLang="en-US" dirty="0"/>
              <a:t>Often not available, consumers don’t know if going to industrial facility that can handle it</a:t>
            </a:r>
          </a:p>
          <a:p>
            <a:pPr lvl="1" eaLnBrk="1" hangingPunct="1">
              <a:lnSpc>
                <a:spcPct val="90000"/>
              </a:lnSpc>
            </a:pPr>
            <a:r>
              <a:rPr lang="en-US" altLang="en-US" dirty="0"/>
              <a:t>Trash:</a:t>
            </a:r>
          </a:p>
          <a:p>
            <a:pPr lvl="2" eaLnBrk="1" hangingPunct="1">
              <a:lnSpc>
                <a:spcPct val="90000"/>
              </a:lnSpc>
            </a:pPr>
            <a:r>
              <a:rPr lang="en-US" altLang="en-US" dirty="0"/>
              <a:t>Worse than plastics in landfill; both bad if burned</a:t>
            </a:r>
          </a:p>
        </p:txBody>
      </p:sp>
      <p:pic>
        <p:nvPicPr>
          <p:cNvPr id="3" name="Picture 2">
            <a:extLst>
              <a:ext uri="{FF2B5EF4-FFF2-40B4-BE49-F238E27FC236}">
                <a16:creationId xmlns:a16="http://schemas.microsoft.com/office/drawing/2014/main" id="{936FC388-3CA3-4690-A9FE-3CF7F2722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700" y="1676400"/>
            <a:ext cx="2857500" cy="2857500"/>
          </a:xfrm>
          <a:prstGeom prst="rect">
            <a:avLst/>
          </a:prstGeom>
        </p:spPr>
      </p:pic>
    </p:spTree>
    <p:extLst>
      <p:ext uri="{BB962C8B-B14F-4D97-AF65-F5344CB8AC3E}">
        <p14:creationId xmlns:p14="http://schemas.microsoft.com/office/powerpoint/2010/main" val="96749876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A94E4A-2024-4AEF-AE7F-4AC024AFF90E}"/>
              </a:ext>
            </a:extLst>
          </p:cNvPr>
          <p:cNvPicPr>
            <a:picLocks noChangeAspect="1"/>
          </p:cNvPicPr>
          <p:nvPr/>
        </p:nvPicPr>
        <p:blipFill>
          <a:blip r:embed="rId3"/>
          <a:stretch>
            <a:fillRect/>
          </a:stretch>
        </p:blipFill>
        <p:spPr>
          <a:xfrm>
            <a:off x="76200" y="403320"/>
            <a:ext cx="6812870" cy="6226080"/>
          </a:xfrm>
          <a:prstGeom prst="rect">
            <a:avLst/>
          </a:prstGeom>
        </p:spPr>
      </p:pic>
      <p:sp>
        <p:nvSpPr>
          <p:cNvPr id="5" name="Title 1">
            <a:extLst>
              <a:ext uri="{FF2B5EF4-FFF2-40B4-BE49-F238E27FC236}">
                <a16:creationId xmlns:a16="http://schemas.microsoft.com/office/drawing/2014/main" id="{DC6BB5D0-B4E4-4922-A239-77A3F68268E6}"/>
              </a:ext>
            </a:extLst>
          </p:cNvPr>
          <p:cNvSpPr txBox="1">
            <a:spLocks/>
          </p:cNvSpPr>
          <p:nvPr/>
        </p:nvSpPr>
        <p:spPr bwMode="auto">
          <a:xfrm>
            <a:off x="2057400" y="22320"/>
            <a:ext cx="5105400" cy="663480"/>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fontAlgn="auto" hangingPunct="1">
              <a:spcAft>
                <a:spcPts val="0"/>
              </a:spcAft>
              <a:defRPr/>
            </a:pPr>
            <a:r>
              <a:rPr lang="en-US" sz="2500" b="1" kern="0" dirty="0">
                <a:ln w="9525">
                  <a:noFill/>
                </a:ln>
                <a:latin typeface="Arial" panose="020B0604020202020204" pitchFamily="34" charset="0"/>
                <a:cs typeface="Arial" panose="020B0604020202020204" pitchFamily="34" charset="0"/>
              </a:rPr>
              <a:t>Messing with your hormones…</a:t>
            </a:r>
          </a:p>
        </p:txBody>
      </p:sp>
      <p:sp>
        <p:nvSpPr>
          <p:cNvPr id="6" name="Rectangle 3">
            <a:extLst>
              <a:ext uri="{FF2B5EF4-FFF2-40B4-BE49-F238E27FC236}">
                <a16:creationId xmlns:a16="http://schemas.microsoft.com/office/drawing/2014/main" id="{F862798F-39E9-44B1-AE6E-CA0C12D08614}"/>
              </a:ext>
            </a:extLst>
          </p:cNvPr>
          <p:cNvSpPr>
            <a:spLocks noChangeArrowheads="1"/>
          </p:cNvSpPr>
          <p:nvPr/>
        </p:nvSpPr>
        <p:spPr bwMode="auto">
          <a:xfrm>
            <a:off x="0" y="6629400"/>
            <a:ext cx="9144000" cy="219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None/>
            </a:pPr>
            <a:r>
              <a:rPr lang="en-US" altLang="en-US" sz="1400" dirty="0">
                <a:solidFill>
                  <a:schemeClr val="tx2"/>
                </a:solidFill>
              </a:rPr>
              <a:t>Source: </a:t>
            </a:r>
            <a:r>
              <a:rPr lang="en-US" sz="1400" dirty="0">
                <a:hlinkClick r:id="rId4"/>
              </a:rPr>
              <a:t>www.motherjones.com/environment/2014/03/guide-estrogen-common-plastics-bpa/</a:t>
            </a:r>
            <a:r>
              <a:rPr lang="en-US" sz="1400" dirty="0"/>
              <a:t>; more at </a:t>
            </a:r>
            <a:r>
              <a:rPr lang="en-US" sz="1400" dirty="0">
                <a:hlinkClick r:id="rId5"/>
              </a:rPr>
              <a:t>www.ejnet.org/plastics</a:t>
            </a:r>
            <a:endParaRPr lang="en-US" sz="1400" dirty="0"/>
          </a:p>
        </p:txBody>
      </p:sp>
    </p:spTree>
    <p:extLst>
      <p:ext uri="{BB962C8B-B14F-4D97-AF65-F5344CB8AC3E}">
        <p14:creationId xmlns:p14="http://schemas.microsoft.com/office/powerpoint/2010/main" val="91329642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3">
            <a:extLst>
              <a:ext uri="{FF2B5EF4-FFF2-40B4-BE49-F238E27FC236}">
                <a16:creationId xmlns:a16="http://schemas.microsoft.com/office/drawing/2014/main" id="{74A8E76A-2BDF-49E2-BEC0-42B81B10BB8F}"/>
              </a:ext>
            </a:extLst>
          </p:cNvPr>
          <p:cNvSpPr>
            <a:spLocks noGrp="1" noChangeArrowheads="1"/>
          </p:cNvSpPr>
          <p:nvPr>
            <p:ph type="body" sz="half" idx="1"/>
          </p:nvPr>
        </p:nvSpPr>
        <p:spPr>
          <a:xfrm>
            <a:off x="381000" y="1066800"/>
            <a:ext cx="8458200" cy="5638800"/>
          </a:xfrm>
        </p:spPr>
        <p:txBody>
          <a:bodyPr/>
          <a:lstStyle/>
          <a:p>
            <a:pPr eaLnBrk="1" hangingPunct="1">
              <a:lnSpc>
                <a:spcPct val="90000"/>
              </a:lnSpc>
            </a:pPr>
            <a:r>
              <a:rPr lang="en-US" altLang="en-US" dirty="0"/>
              <a:t>Incineration:</a:t>
            </a:r>
          </a:p>
          <a:p>
            <a:pPr lvl="1" eaLnBrk="1" hangingPunct="1">
              <a:lnSpc>
                <a:spcPct val="90000"/>
              </a:lnSpc>
            </a:pPr>
            <a:r>
              <a:rPr lang="en-US" altLang="en-US" sz="2000" dirty="0">
                <a:hlinkClick r:id="rId3"/>
              </a:rPr>
              <a:t>www.EnergyJustice.net/incineration</a:t>
            </a:r>
            <a:endParaRPr lang="en-US" altLang="en-US" sz="2000" dirty="0"/>
          </a:p>
          <a:p>
            <a:pPr lvl="1" eaLnBrk="1" hangingPunct="1">
              <a:lnSpc>
                <a:spcPct val="90000"/>
              </a:lnSpc>
            </a:pPr>
            <a:r>
              <a:rPr lang="en-US" altLang="en-US" sz="2000" dirty="0">
                <a:hlinkClick r:id="rId4"/>
              </a:rPr>
              <a:t>www.EnergyJustice.net/biomass</a:t>
            </a:r>
            <a:endParaRPr lang="en-US" altLang="en-US" sz="2000" dirty="0"/>
          </a:p>
          <a:p>
            <a:pPr eaLnBrk="1" hangingPunct="1">
              <a:lnSpc>
                <a:spcPct val="90000"/>
              </a:lnSpc>
            </a:pPr>
            <a:r>
              <a:rPr lang="en-US" altLang="en-US" dirty="0"/>
              <a:t>Landfills and Landfill Gas Burning:</a:t>
            </a:r>
          </a:p>
          <a:p>
            <a:pPr lvl="1" eaLnBrk="1" hangingPunct="1">
              <a:lnSpc>
                <a:spcPct val="90000"/>
              </a:lnSpc>
            </a:pPr>
            <a:r>
              <a:rPr lang="en-US" altLang="en-US" sz="2000" dirty="0">
                <a:hlinkClick r:id="rId5"/>
              </a:rPr>
              <a:t>www.EnergyJustice.net/lfg</a:t>
            </a:r>
            <a:endParaRPr lang="en-US" altLang="en-US" sz="2000" dirty="0"/>
          </a:p>
          <a:p>
            <a:pPr lvl="1" eaLnBrk="1" hangingPunct="1">
              <a:lnSpc>
                <a:spcPct val="90000"/>
              </a:lnSpc>
            </a:pPr>
            <a:r>
              <a:rPr lang="en-US" altLang="en-US" sz="2000" dirty="0">
                <a:hlinkClick r:id="rId6"/>
              </a:rPr>
              <a:t>www.ejnet.org/landfills</a:t>
            </a:r>
            <a:endParaRPr lang="en-US" altLang="en-US" sz="2000" dirty="0"/>
          </a:p>
          <a:p>
            <a:pPr eaLnBrk="1" hangingPunct="1">
              <a:lnSpc>
                <a:spcPct val="90000"/>
              </a:lnSpc>
            </a:pPr>
            <a:r>
              <a:rPr lang="en-US" altLang="en-US" dirty="0"/>
              <a:t>Zero Waste:</a:t>
            </a:r>
          </a:p>
          <a:p>
            <a:pPr lvl="1" eaLnBrk="1" hangingPunct="1">
              <a:lnSpc>
                <a:spcPct val="90000"/>
              </a:lnSpc>
            </a:pPr>
            <a:r>
              <a:rPr lang="en-US" altLang="en-US" sz="2000" dirty="0">
                <a:hlinkClick r:id="rId7"/>
              </a:rPr>
              <a:t>www.EnergyJustice.net/zerowaste</a:t>
            </a:r>
            <a:endParaRPr lang="en-US" altLang="en-US" sz="2000" dirty="0"/>
          </a:p>
          <a:p>
            <a:pPr lvl="1" eaLnBrk="1" hangingPunct="1">
              <a:lnSpc>
                <a:spcPct val="90000"/>
              </a:lnSpc>
            </a:pPr>
            <a:r>
              <a:rPr lang="en-US" altLang="en-US" sz="2000" dirty="0">
                <a:hlinkClick r:id="rId8"/>
              </a:rPr>
              <a:t>www.ilsr.org/initiatives/waste-to-wealth</a:t>
            </a:r>
            <a:endParaRPr lang="en-US" altLang="en-US" sz="2000" dirty="0"/>
          </a:p>
          <a:p>
            <a:pPr lvl="1" eaLnBrk="1" hangingPunct="1">
              <a:lnSpc>
                <a:spcPct val="90000"/>
              </a:lnSpc>
            </a:pPr>
            <a:r>
              <a:rPr lang="en-US" altLang="en-US" sz="2000" dirty="0">
                <a:hlinkClick r:id="rId9"/>
              </a:rPr>
              <a:t>www.grrn.org/zerowaste</a:t>
            </a:r>
            <a:endParaRPr lang="en-US" altLang="en-US" sz="2000" dirty="0"/>
          </a:p>
          <a:p>
            <a:pPr lvl="1" eaLnBrk="1" hangingPunct="1">
              <a:lnSpc>
                <a:spcPct val="90000"/>
              </a:lnSpc>
            </a:pPr>
            <a:r>
              <a:rPr lang="en-US" altLang="en-US" sz="2000" dirty="0">
                <a:hlinkClick r:id="rId10"/>
              </a:rPr>
              <a:t>www.zwia.org</a:t>
            </a:r>
            <a:endParaRPr lang="en-US" altLang="en-US" sz="2000" dirty="0"/>
          </a:p>
        </p:txBody>
      </p:sp>
      <p:sp>
        <p:nvSpPr>
          <p:cNvPr id="5" name="Rectangle 2">
            <a:extLst>
              <a:ext uri="{FF2B5EF4-FFF2-40B4-BE49-F238E27FC236}">
                <a16:creationId xmlns:a16="http://schemas.microsoft.com/office/drawing/2014/main" id="{55ABE92E-8708-4CDE-9D7D-0B72A1EA89B4}"/>
              </a:ext>
            </a:extLst>
          </p:cNvPr>
          <p:cNvSpPr txBox="1">
            <a:spLocks noChangeArrowheads="1"/>
          </p:cNvSpPr>
          <p:nvPr/>
        </p:nvSpPr>
        <p:spPr bwMode="auto">
          <a:xfrm>
            <a:off x="685800" y="2286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3800" b="1" kern="0" dirty="0">
                <a:latin typeface="Arial" charset="0"/>
              </a:rPr>
              <a:t>For more Info…</a:t>
            </a:r>
            <a:endParaRPr lang="en-US" sz="2000" b="1" kern="0" dirty="0">
              <a:latin typeface="Arial" charset="0"/>
            </a:endParaRPr>
          </a:p>
        </p:txBody>
      </p:sp>
    </p:spTree>
    <p:extLst>
      <p:ext uri="{BB962C8B-B14F-4D97-AF65-F5344CB8AC3E}">
        <p14:creationId xmlns:p14="http://schemas.microsoft.com/office/powerpoint/2010/main" val="912974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untha.co.uk/wp-content/uploads/2013/02/Untha_24.jpg">
            <a:extLst>
              <a:ext uri="{FF2B5EF4-FFF2-40B4-BE49-F238E27FC236}">
                <a16:creationId xmlns:a16="http://schemas.microsoft.com/office/drawing/2014/main" id="{67031957-9A2F-437E-A742-E566B899C8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6154738"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4" descr="http://www.daviddarling.info/images/refuse-derived_fuel.jpg">
            <a:extLst>
              <a:ext uri="{FF2B5EF4-FFF2-40B4-BE49-F238E27FC236}">
                <a16:creationId xmlns:a16="http://schemas.microsoft.com/office/drawing/2014/main" id="{56EEBDFC-FD75-43B1-9464-1AA4838E7E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3938" y="1524000"/>
            <a:ext cx="1905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10" descr="http://www.bioenergyconsult.com/wp-content/uploads/2012/02/133010.jpg">
            <a:extLst>
              <a:ext uri="{FF2B5EF4-FFF2-40B4-BE49-F238E27FC236}">
                <a16:creationId xmlns:a16="http://schemas.microsoft.com/office/drawing/2014/main" id="{2A644B9C-6A46-4454-9592-46E99EFD1F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7300" y="3848100"/>
            <a:ext cx="40767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2">
            <a:extLst>
              <a:ext uri="{FF2B5EF4-FFF2-40B4-BE49-F238E27FC236}">
                <a16:creationId xmlns:a16="http://schemas.microsoft.com/office/drawing/2014/main" id="{ED41D34E-6149-4D75-B167-6FB4473766D4}"/>
              </a:ext>
            </a:extLst>
          </p:cNvPr>
          <p:cNvSpPr txBox="1">
            <a:spLocks noChangeArrowheads="1"/>
          </p:cNvSpPr>
          <p:nvPr/>
        </p:nvSpPr>
        <p:spPr bwMode="auto">
          <a:xfrm>
            <a:off x="0" y="152400"/>
            <a:ext cx="9144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000" b="1">
                <a:solidFill>
                  <a:schemeClr val="tx2"/>
                </a:solidFill>
                <a:latin typeface="Arial" panose="020B0604020202020204" pitchFamily="34" charset="0"/>
              </a:rPr>
              <a:t>EPA: “Non-Hazardous Secondary Materials” rule</a:t>
            </a:r>
          </a:p>
          <a:p>
            <a:pPr algn="ctr" eaLnBrk="1" hangingPunct="1">
              <a:spcBef>
                <a:spcPct val="0"/>
              </a:spcBef>
              <a:buFontTx/>
              <a:buNone/>
            </a:pPr>
            <a:r>
              <a:rPr lang="en-US" altLang="en-US" sz="3000" b="1">
                <a:solidFill>
                  <a:schemeClr val="tx2"/>
                </a:solidFill>
                <a:latin typeface="Arial" panose="020B0604020202020204" pitchFamily="34" charset="0"/>
              </a:rPr>
              <a:t>Waste is now “Fuel”</a:t>
            </a:r>
          </a:p>
          <a:p>
            <a:pPr algn="ctr" eaLnBrk="1" hangingPunct="1">
              <a:spcBef>
                <a:spcPct val="0"/>
              </a:spcBef>
              <a:buFontTx/>
              <a:buNone/>
            </a:pPr>
            <a:r>
              <a:rPr lang="en-US" altLang="en-US" sz="1800" b="1">
                <a:solidFill>
                  <a:schemeClr val="tx2"/>
                </a:solidFill>
                <a:latin typeface="Arial" panose="020B0604020202020204" pitchFamily="34" charset="0"/>
              </a:rPr>
              <a:t>[Refuse-derived fuel (RDF) or “SpecFuel” or “Processed Engineered Fuel”]</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A9706BF-4B4A-4EAA-94A9-59C7EBA4C23A}"/>
              </a:ext>
            </a:extLst>
          </p:cNvPr>
          <p:cNvSpPr txBox="1">
            <a:spLocks noChangeArrowheads="1"/>
          </p:cNvSpPr>
          <p:nvPr/>
        </p:nvSpPr>
        <p:spPr>
          <a:xfrm>
            <a:off x="0" y="4900613"/>
            <a:ext cx="9144000" cy="1565275"/>
          </a:xfrm>
          <a:prstGeom prst="rect">
            <a:avLst/>
          </a:prstGeom>
        </p:spPr>
        <p:txBody>
          <a:bodyPr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en-US" sz="3500" dirty="0">
                <a:latin typeface="Arial" charset="0"/>
              </a:rPr>
              <a:t>Mike </a:t>
            </a:r>
            <a:r>
              <a:rPr lang="en-US" altLang="en-US" sz="3500" dirty="0" err="1">
                <a:latin typeface="Arial" charset="0"/>
              </a:rPr>
              <a:t>Ewall</a:t>
            </a:r>
            <a:r>
              <a:rPr lang="en-US" altLang="en-US" sz="3500" dirty="0">
                <a:latin typeface="Arial" charset="0"/>
              </a:rPr>
              <a:t>, Esq.</a:t>
            </a:r>
            <a:br>
              <a:rPr lang="en-US" altLang="en-US" sz="3500" dirty="0">
                <a:latin typeface="Arial" charset="0"/>
              </a:rPr>
            </a:br>
            <a:r>
              <a:rPr lang="en-US" altLang="en-US" sz="3500" dirty="0">
                <a:latin typeface="Arial" charset="0"/>
              </a:rPr>
              <a:t>Founder &amp; Director</a:t>
            </a:r>
            <a:br>
              <a:rPr lang="en-US" altLang="en-US" sz="3500" dirty="0">
                <a:latin typeface="Arial" charset="0"/>
              </a:rPr>
            </a:br>
            <a:r>
              <a:rPr lang="en-US" altLang="en-US" sz="3500" dirty="0">
                <a:latin typeface="Arial" charset="0"/>
              </a:rPr>
              <a:t>215-436-9511</a:t>
            </a:r>
            <a:endParaRPr lang="en-US" altLang="en-US" sz="3500" dirty="0"/>
          </a:p>
        </p:txBody>
      </p:sp>
      <p:pic>
        <p:nvPicPr>
          <p:cNvPr id="91139" name="Picture 5">
            <a:extLst>
              <a:ext uri="{FF2B5EF4-FFF2-40B4-BE49-F238E27FC236}">
                <a16:creationId xmlns:a16="http://schemas.microsoft.com/office/drawing/2014/main" id="{AAA9E131-B4FE-4BE4-8C58-D04E41D4FB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3175" y="6403975"/>
            <a:ext cx="4057650" cy="423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140" name="Picture 3">
            <a:extLst>
              <a:ext uri="{FF2B5EF4-FFF2-40B4-BE49-F238E27FC236}">
                <a16:creationId xmlns:a16="http://schemas.microsoft.com/office/drawing/2014/main" id="{AF4462FB-ED15-4736-923B-548529A54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563"/>
            <a:ext cx="9144000" cy="484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57EB8B1E-AA23-4EA0-859C-2E0E5D5CA0A2}"/>
              </a:ext>
            </a:extLst>
          </p:cNvPr>
          <p:cNvSpPr txBox="1">
            <a:spLocks noChangeArrowheads="1"/>
          </p:cNvSpPr>
          <p:nvPr/>
        </p:nvSpPr>
        <p:spPr bwMode="auto">
          <a:xfrm>
            <a:off x="0" y="1524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000" b="1">
                <a:solidFill>
                  <a:schemeClr val="tx2"/>
                </a:solidFill>
                <a:latin typeface="Arial" panose="020B0604020202020204" pitchFamily="34" charset="0"/>
              </a:rPr>
              <a:t>Emerging Threats</a:t>
            </a:r>
          </a:p>
        </p:txBody>
      </p:sp>
      <p:sp>
        <p:nvSpPr>
          <p:cNvPr id="11267" name="Rectangle 1">
            <a:extLst>
              <a:ext uri="{FF2B5EF4-FFF2-40B4-BE49-F238E27FC236}">
                <a16:creationId xmlns:a16="http://schemas.microsoft.com/office/drawing/2014/main" id="{66FFD214-BAEA-4A91-BCE2-C8DBE11F4AA8}"/>
              </a:ext>
            </a:extLst>
          </p:cNvPr>
          <p:cNvSpPr>
            <a:spLocks noChangeArrowheads="1"/>
          </p:cNvSpPr>
          <p:nvPr/>
        </p:nvSpPr>
        <p:spPr bwMode="auto">
          <a:xfrm>
            <a:off x="152400" y="838200"/>
            <a:ext cx="8915400" cy="597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Times New Roman" panose="02020603050405020304" pitchFamily="18" charset="0"/>
              </a:defRPr>
            </a:lvl1pPr>
            <a:lvl2pPr marL="800100" indent="-34290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en-US" altLang="en-US" sz="2400" b="1">
                <a:solidFill>
                  <a:schemeClr val="tx2"/>
                </a:solidFill>
                <a:latin typeface="Arial" panose="020B0604020202020204" pitchFamily="34" charset="0"/>
              </a:rPr>
              <a:t>Refuse-derived fuel (RDF)</a:t>
            </a:r>
            <a:br>
              <a:rPr lang="en-US" altLang="en-US" sz="2400" b="1">
                <a:solidFill>
                  <a:schemeClr val="tx2"/>
                </a:solidFill>
                <a:latin typeface="Arial" panose="020B0604020202020204" pitchFamily="34" charset="0"/>
              </a:rPr>
            </a:br>
            <a:r>
              <a:rPr lang="en-US" altLang="en-US" sz="2200">
                <a:solidFill>
                  <a:schemeClr val="tx2"/>
                </a:solidFill>
                <a:latin typeface="Arial" panose="020B0604020202020204" pitchFamily="34" charset="0"/>
              </a:rPr>
              <a:t>(fuel pellets to burn in coal plants, cement kilns and other boilers)</a:t>
            </a:r>
          </a:p>
          <a:p>
            <a:pPr lvl="1" eaLnBrk="1" hangingPunct="1">
              <a:spcBef>
                <a:spcPct val="0"/>
              </a:spcBef>
              <a:buFont typeface="Arial" panose="020B0604020202020204" pitchFamily="34" charset="0"/>
              <a:buChar char="•"/>
            </a:pPr>
            <a:r>
              <a:rPr lang="en-US" altLang="en-US" sz="2400">
                <a:solidFill>
                  <a:schemeClr val="tx2"/>
                </a:solidFill>
                <a:latin typeface="Arial" panose="020B0604020202020204" pitchFamily="34" charset="0"/>
              </a:rPr>
              <a:t>Processed Engineered Fuel</a:t>
            </a:r>
          </a:p>
          <a:p>
            <a:pPr lvl="1" eaLnBrk="1" hangingPunct="1">
              <a:spcBef>
                <a:spcPct val="0"/>
              </a:spcBef>
              <a:buFont typeface="Arial" panose="020B0604020202020204" pitchFamily="34" charset="0"/>
              <a:buChar char="•"/>
            </a:pPr>
            <a:r>
              <a:rPr lang="en-US" altLang="en-US" sz="2400">
                <a:solidFill>
                  <a:schemeClr val="tx2"/>
                </a:solidFill>
                <a:latin typeface="Arial" panose="020B0604020202020204" pitchFamily="34" charset="0"/>
              </a:rPr>
              <a:t>SpecFuel</a:t>
            </a:r>
          </a:p>
          <a:p>
            <a:pPr eaLnBrk="1" hangingPunct="1">
              <a:spcBef>
                <a:spcPct val="0"/>
              </a:spcBef>
            </a:pPr>
            <a:endParaRPr lang="en-US" altLang="en-US" sz="2400" b="1">
              <a:solidFill>
                <a:schemeClr val="tx2"/>
              </a:solidFill>
              <a:latin typeface="Arial" panose="020B0604020202020204" pitchFamily="34" charset="0"/>
            </a:endParaRPr>
          </a:p>
          <a:p>
            <a:pPr eaLnBrk="1" hangingPunct="1">
              <a:spcBef>
                <a:spcPct val="0"/>
              </a:spcBef>
            </a:pPr>
            <a:r>
              <a:rPr lang="en-US" altLang="en-US" sz="2400" b="1">
                <a:solidFill>
                  <a:schemeClr val="tx2"/>
                </a:solidFill>
                <a:latin typeface="Arial" panose="020B0604020202020204" pitchFamily="34" charset="0"/>
              </a:rPr>
              <a:t>Waste to fuels</a:t>
            </a:r>
          </a:p>
          <a:p>
            <a:pPr lvl="1" eaLnBrk="1" hangingPunct="1">
              <a:spcBef>
                <a:spcPct val="0"/>
              </a:spcBef>
              <a:buFont typeface="Arial" panose="020B0604020202020204" pitchFamily="34" charset="0"/>
              <a:buChar char="•"/>
            </a:pPr>
            <a:r>
              <a:rPr lang="en-US" altLang="en-US" sz="2400">
                <a:solidFill>
                  <a:schemeClr val="tx2"/>
                </a:solidFill>
                <a:latin typeface="Arial" panose="020B0604020202020204" pitchFamily="34" charset="0"/>
              </a:rPr>
              <a:t>Trash to ethanol, methanol, jet fuel, naphtha, asphalt…</a:t>
            </a:r>
          </a:p>
          <a:p>
            <a:pPr eaLnBrk="1" hangingPunct="1">
              <a:spcBef>
                <a:spcPct val="0"/>
              </a:spcBef>
            </a:pPr>
            <a:endParaRPr lang="en-US" altLang="en-US" sz="2400" b="1">
              <a:solidFill>
                <a:schemeClr val="tx2"/>
              </a:solidFill>
              <a:latin typeface="Arial" panose="020B0604020202020204" pitchFamily="34" charset="0"/>
            </a:endParaRPr>
          </a:p>
          <a:p>
            <a:pPr eaLnBrk="1" hangingPunct="1">
              <a:spcBef>
                <a:spcPct val="0"/>
              </a:spcBef>
            </a:pPr>
            <a:r>
              <a:rPr lang="en-US" altLang="en-US" sz="2400" b="1">
                <a:solidFill>
                  <a:schemeClr val="tx2"/>
                </a:solidFill>
                <a:latin typeface="Arial" panose="020B0604020202020204" pitchFamily="34" charset="0"/>
              </a:rPr>
              <a:t>Two-stage incinerators</a:t>
            </a:r>
          </a:p>
          <a:p>
            <a:pPr lvl="1" eaLnBrk="1" hangingPunct="1">
              <a:spcBef>
                <a:spcPct val="0"/>
              </a:spcBef>
              <a:buFont typeface="Arial" panose="020B0604020202020204" pitchFamily="34" charset="0"/>
              <a:buChar char="•"/>
            </a:pPr>
            <a:r>
              <a:rPr lang="en-US" altLang="en-US" sz="2400">
                <a:solidFill>
                  <a:schemeClr val="tx2"/>
                </a:solidFill>
                <a:latin typeface="Arial" panose="020B0604020202020204" pitchFamily="34" charset="0"/>
              </a:rPr>
              <a:t>Pyrolysis</a:t>
            </a:r>
          </a:p>
          <a:p>
            <a:pPr lvl="1" eaLnBrk="1" hangingPunct="1">
              <a:spcBef>
                <a:spcPct val="0"/>
              </a:spcBef>
              <a:buFont typeface="Arial" panose="020B0604020202020204" pitchFamily="34" charset="0"/>
              <a:buChar char="•"/>
            </a:pPr>
            <a:r>
              <a:rPr lang="en-US" altLang="en-US" sz="2400">
                <a:solidFill>
                  <a:schemeClr val="tx2"/>
                </a:solidFill>
                <a:latin typeface="Arial" panose="020B0604020202020204" pitchFamily="34" charset="0"/>
              </a:rPr>
              <a:t>Gasification</a:t>
            </a:r>
          </a:p>
          <a:p>
            <a:pPr lvl="1" eaLnBrk="1" hangingPunct="1">
              <a:spcBef>
                <a:spcPct val="0"/>
              </a:spcBef>
              <a:buFont typeface="Arial" panose="020B0604020202020204" pitchFamily="34" charset="0"/>
              <a:buChar char="•"/>
            </a:pPr>
            <a:r>
              <a:rPr lang="en-US" altLang="en-US" sz="2400">
                <a:solidFill>
                  <a:schemeClr val="tx2"/>
                </a:solidFill>
                <a:latin typeface="Arial" panose="020B0604020202020204" pitchFamily="34" charset="0"/>
              </a:rPr>
              <a:t>Plasma Arc</a:t>
            </a:r>
          </a:p>
          <a:p>
            <a:pPr lvl="1" eaLnBrk="1" hangingPunct="1">
              <a:spcBef>
                <a:spcPct val="0"/>
              </a:spcBef>
              <a:buFont typeface="Arial" panose="020B0604020202020204" pitchFamily="34" charset="0"/>
              <a:buChar char="•"/>
            </a:pPr>
            <a:endParaRPr lang="en-US" altLang="en-US" sz="2400">
              <a:solidFill>
                <a:schemeClr val="tx2"/>
              </a:solidFill>
              <a:latin typeface="Arial" panose="020B0604020202020204" pitchFamily="34" charset="0"/>
            </a:endParaRPr>
          </a:p>
          <a:p>
            <a:pPr eaLnBrk="1" hangingPunct="1">
              <a:spcBef>
                <a:spcPct val="0"/>
              </a:spcBef>
            </a:pPr>
            <a:r>
              <a:rPr lang="en-US" altLang="en-US" sz="2400" b="1">
                <a:solidFill>
                  <a:schemeClr val="tx2"/>
                </a:solidFill>
                <a:latin typeface="Arial" panose="020B0604020202020204" pitchFamily="34" charset="0"/>
              </a:rPr>
              <a:t>Anaerobic digestion</a:t>
            </a:r>
          </a:p>
          <a:p>
            <a:pPr lvl="1" eaLnBrk="1" hangingPunct="1">
              <a:spcBef>
                <a:spcPct val="0"/>
              </a:spcBef>
              <a:buFont typeface="Arial" panose="020B0604020202020204" pitchFamily="34" charset="0"/>
              <a:buChar char="•"/>
            </a:pPr>
            <a:r>
              <a:rPr lang="en-US" altLang="en-US" sz="2400">
                <a:solidFill>
                  <a:schemeClr val="tx2"/>
                </a:solidFill>
                <a:latin typeface="Arial" panose="020B0604020202020204" pitchFamily="34" charset="0"/>
              </a:rPr>
              <a:t>Digestated trash marketed as burnable fuel, or as fertilizer or soil amendment; ok if just to pre-process before landfill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rayola ColorCycle program: Burning markers is NOT recycling!">
            <a:extLst>
              <a:ext uri="{FF2B5EF4-FFF2-40B4-BE49-F238E27FC236}">
                <a16:creationId xmlns:a16="http://schemas.microsoft.com/office/drawing/2014/main" id="{1C8831D5-BA7A-486F-98EE-7232EDC28C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5488" y="1162050"/>
            <a:ext cx="5000625"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1">
            <a:extLst>
              <a:ext uri="{FF2B5EF4-FFF2-40B4-BE49-F238E27FC236}">
                <a16:creationId xmlns:a16="http://schemas.microsoft.com/office/drawing/2014/main" id="{78894CE4-06E8-4E9F-B4AD-09724245CF0F}"/>
              </a:ext>
            </a:extLst>
          </p:cNvPr>
          <p:cNvSpPr>
            <a:spLocks noChangeArrowheads="1"/>
          </p:cNvSpPr>
          <p:nvPr/>
        </p:nvSpPr>
        <p:spPr bwMode="auto">
          <a:xfrm>
            <a:off x="606425" y="6172200"/>
            <a:ext cx="7772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000" b="1" dirty="0">
                <a:latin typeface="Arial" panose="020B0604020202020204" pitchFamily="34" charset="0"/>
                <a:hlinkClick r:id="rId3"/>
              </a:rPr>
              <a:t>www.energyjustice.net/crayola</a:t>
            </a:r>
            <a:endParaRPr lang="en-US" altLang="en-US" sz="3000" b="1" dirty="0">
              <a:latin typeface="Arial" panose="020B0604020202020204" pitchFamily="34" charset="0"/>
            </a:endParaRPr>
          </a:p>
        </p:txBody>
      </p:sp>
      <p:sp>
        <p:nvSpPr>
          <p:cNvPr id="12292" name="Rectangle 4">
            <a:extLst>
              <a:ext uri="{FF2B5EF4-FFF2-40B4-BE49-F238E27FC236}">
                <a16:creationId xmlns:a16="http://schemas.microsoft.com/office/drawing/2014/main" id="{8DD3D133-F635-4E09-BF36-117FE96B0BB2}"/>
              </a:ext>
            </a:extLst>
          </p:cNvPr>
          <p:cNvSpPr>
            <a:spLocks noChangeArrowheads="1"/>
          </p:cNvSpPr>
          <p:nvPr/>
        </p:nvSpPr>
        <p:spPr bwMode="auto">
          <a:xfrm>
            <a:off x="571500" y="131762"/>
            <a:ext cx="8001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000" b="1" dirty="0">
                <a:latin typeface="Arial" panose="020B0604020202020204" pitchFamily="34" charset="0"/>
              </a:rPr>
              <a:t>Stop Greenwashing:</a:t>
            </a:r>
            <a:br>
              <a:rPr lang="en-US" altLang="en-US" sz="3000" b="1" dirty="0">
                <a:latin typeface="Arial" panose="020B0604020202020204" pitchFamily="34" charset="0"/>
              </a:rPr>
            </a:br>
            <a:r>
              <a:rPr lang="en-US" altLang="en-US" sz="3000" b="1" dirty="0">
                <a:latin typeface="Arial" panose="020B0604020202020204" pitchFamily="34" charset="0"/>
              </a:rPr>
              <a:t>Hold Crayola Accountable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051">
            <a:extLst>
              <a:ext uri="{FF2B5EF4-FFF2-40B4-BE49-F238E27FC236}">
                <a16:creationId xmlns:a16="http://schemas.microsoft.com/office/drawing/2014/main" id="{A6F10610-5EF4-4F4E-8BA4-24F6ECC359FB}"/>
              </a:ext>
            </a:extLst>
          </p:cNvPr>
          <p:cNvSpPr>
            <a:spLocks noGrp="1" noChangeArrowheads="1"/>
          </p:cNvSpPr>
          <p:nvPr>
            <p:ph type="body" idx="1"/>
          </p:nvPr>
        </p:nvSpPr>
        <p:spPr>
          <a:xfrm>
            <a:off x="225425" y="1752600"/>
            <a:ext cx="8686800" cy="4724400"/>
          </a:xfrm>
        </p:spPr>
        <p:txBody>
          <a:bodyPr/>
          <a:lstStyle/>
          <a:p>
            <a:pPr marL="0" indent="0">
              <a:buFontTx/>
              <a:buNone/>
              <a:defRPr/>
            </a:pPr>
            <a:r>
              <a:rPr lang="en-US" sz="3000" b="1" dirty="0"/>
              <a:t>Gasification, plasma arc and pyrolysis:</a:t>
            </a:r>
          </a:p>
          <a:p>
            <a:pPr>
              <a:defRPr/>
            </a:pPr>
            <a:r>
              <a:rPr lang="en-US" sz="3000" b="1" dirty="0"/>
              <a:t>Can’t run continuously</a:t>
            </a:r>
          </a:p>
          <a:p>
            <a:pPr>
              <a:defRPr/>
            </a:pPr>
            <a:r>
              <a:rPr lang="en-US" sz="3000" b="1" dirty="0"/>
              <a:t>Can’t be run effectively at commercial scale</a:t>
            </a:r>
          </a:p>
          <a:p>
            <a:pPr>
              <a:defRPr/>
            </a:pPr>
            <a:r>
              <a:rPr lang="en-US" sz="3000" b="1" dirty="0"/>
              <a:t>Can’t process </a:t>
            </a:r>
            <a:r>
              <a:rPr lang="en-US" sz="3000" b="1" dirty="0" err="1"/>
              <a:t>heterogenous</a:t>
            </a:r>
            <a:r>
              <a:rPr lang="en-US" sz="3000" b="1" dirty="0"/>
              <a:t> </a:t>
            </a:r>
            <a:r>
              <a:rPr lang="en-US" sz="3000" b="1" dirty="0" err="1"/>
              <a:t>feedstocks</a:t>
            </a:r>
            <a:r>
              <a:rPr lang="en-US" sz="3000" b="1" dirty="0"/>
              <a:t> like trash</a:t>
            </a:r>
          </a:p>
          <a:p>
            <a:pPr>
              <a:defRPr/>
            </a:pPr>
            <a:r>
              <a:rPr lang="en-US" sz="3000" b="1" dirty="0"/>
              <a:t>Companies with no real history bamboozle local officials into subsidizing projects that fail, technically and financially</a:t>
            </a:r>
          </a:p>
          <a:p>
            <a:pPr>
              <a:defRPr/>
            </a:pPr>
            <a:r>
              <a:rPr lang="en-US" sz="3000" b="1" dirty="0"/>
              <a:t>The companies usually lie about their emissions, claiming zero emissions or “no smokestack”</a:t>
            </a:r>
          </a:p>
        </p:txBody>
      </p:sp>
      <p:sp>
        <p:nvSpPr>
          <p:cNvPr id="5" name="Rectangle 2050">
            <a:extLst>
              <a:ext uri="{FF2B5EF4-FFF2-40B4-BE49-F238E27FC236}">
                <a16:creationId xmlns:a16="http://schemas.microsoft.com/office/drawing/2014/main" id="{81750119-328A-4C4A-A89C-ADD6E4CAEB76}"/>
              </a:ext>
            </a:extLst>
          </p:cNvPr>
          <p:cNvSpPr txBox="1">
            <a:spLocks noChangeArrowheads="1"/>
          </p:cNvSpPr>
          <p:nvPr/>
        </p:nvSpPr>
        <p:spPr bwMode="auto">
          <a:xfrm>
            <a:off x="0" y="228600"/>
            <a:ext cx="913765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kern="0" dirty="0">
                <a:latin typeface="Arial" pitchFamily="34" charset="0"/>
                <a:cs typeface="Arial" pitchFamily="34" charset="0"/>
              </a:rPr>
              <a:t>Experimental Types of Incinerators Don’t Work</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051">
            <a:extLst>
              <a:ext uri="{FF2B5EF4-FFF2-40B4-BE49-F238E27FC236}">
                <a16:creationId xmlns:a16="http://schemas.microsoft.com/office/drawing/2014/main" id="{71DF6F32-0984-4A2D-8A6A-2835D53508B7}"/>
              </a:ext>
            </a:extLst>
          </p:cNvPr>
          <p:cNvSpPr>
            <a:spLocks noGrp="1" noChangeArrowheads="1"/>
          </p:cNvSpPr>
          <p:nvPr>
            <p:ph type="body" idx="1"/>
          </p:nvPr>
        </p:nvSpPr>
        <p:spPr>
          <a:xfrm>
            <a:off x="228600" y="1371600"/>
            <a:ext cx="8686800" cy="5410200"/>
          </a:xfrm>
        </p:spPr>
        <p:txBody>
          <a:bodyPr/>
          <a:lstStyle/>
          <a:p>
            <a:pPr marL="0" indent="0">
              <a:buFontTx/>
              <a:buNone/>
              <a:defRPr/>
            </a:pPr>
            <a:r>
              <a:rPr lang="en-US" sz="2000" b="1" dirty="0"/>
              <a:t>40 CFR 60.51a:</a:t>
            </a:r>
          </a:p>
          <a:p>
            <a:pPr>
              <a:defRPr/>
            </a:pPr>
            <a:r>
              <a:rPr lang="en-US" sz="2000" b="1" u="sng" dirty="0"/>
              <a:t>Municipal waste combustor</a:t>
            </a:r>
            <a:r>
              <a:rPr lang="en-US" sz="2000" dirty="0"/>
              <a:t>, MWC, or municipal waste combustor unit: (1) </a:t>
            </a:r>
            <a:r>
              <a:rPr lang="en-US" sz="2000" b="1" u="sng" dirty="0"/>
              <a:t>Means any setting or equipment that combusts solid, liquid, or gasified MSW including, but not limited to</a:t>
            </a:r>
            <a:r>
              <a:rPr lang="en-US" sz="2000" dirty="0"/>
              <a:t>, field-erected incinerators (with or without heat recovery), modular incinerators (starved-air or excess-air), boilers (i.e., steam-generating units), furnaces (whether suspension-fired, grate-fired, mass-fired, air curtain incinerators, or fluidized bed-fired), and </a:t>
            </a:r>
            <a:r>
              <a:rPr lang="en-US" sz="2000" b="1" u="sng" dirty="0"/>
              <a:t>pyrolysis/combustion units</a:t>
            </a:r>
            <a:r>
              <a:rPr lang="en-US" sz="2000" dirty="0"/>
              <a:t>.</a:t>
            </a:r>
          </a:p>
          <a:p>
            <a:pPr>
              <a:defRPr/>
            </a:pPr>
            <a:r>
              <a:rPr lang="en-US" sz="2000" b="1" u="sng" dirty="0"/>
              <a:t>Pyrolysis/combustion unit</a:t>
            </a:r>
            <a:r>
              <a:rPr lang="en-US" sz="2000" dirty="0"/>
              <a:t> means </a:t>
            </a:r>
            <a:r>
              <a:rPr lang="en-US" sz="2000" b="1" u="sng" dirty="0"/>
              <a:t>a unit that produces gases</a:t>
            </a:r>
            <a:r>
              <a:rPr lang="en-US" sz="2000" dirty="0"/>
              <a:t>, liquids, or solids </a:t>
            </a:r>
            <a:r>
              <a:rPr lang="en-US" sz="2000" b="1" u="sng" dirty="0"/>
              <a:t>through the heating of MSW, and the gases</a:t>
            </a:r>
            <a:r>
              <a:rPr lang="en-US" sz="2000" dirty="0"/>
              <a:t>, liquids, or solids produced </a:t>
            </a:r>
            <a:r>
              <a:rPr lang="en-US" sz="2000" b="1" u="sng" dirty="0"/>
              <a:t>are combusted and emissions vented to the atmosphere</a:t>
            </a:r>
            <a:r>
              <a:rPr lang="en-US" sz="2000" dirty="0"/>
              <a:t>.</a:t>
            </a:r>
          </a:p>
          <a:p>
            <a:pPr marL="0" indent="0">
              <a:buFontTx/>
              <a:buNone/>
              <a:defRPr/>
            </a:pPr>
            <a:endParaRPr lang="en-US" sz="2000" dirty="0"/>
          </a:p>
          <a:p>
            <a:pPr marL="0" indent="0">
              <a:buFontTx/>
              <a:buNone/>
              <a:defRPr/>
            </a:pPr>
            <a:r>
              <a:rPr lang="en-US" sz="2000" dirty="0"/>
              <a:t>“</a:t>
            </a:r>
            <a:r>
              <a:rPr lang="en-US" sz="2000" b="1" u="sng" dirty="0"/>
              <a:t>A municipal waste incinerator</a:t>
            </a:r>
            <a:r>
              <a:rPr lang="en-US" sz="2000" dirty="0"/>
              <a:t> 'combusts' solid waste and thus </a:t>
            </a:r>
            <a:r>
              <a:rPr lang="en-US" sz="2000" b="1" u="sng" dirty="0"/>
              <a:t>is functionally synonymous with municipal waste combustor</a:t>
            </a:r>
            <a:r>
              <a:rPr lang="en-US" sz="2000" dirty="0"/>
              <a:t>.” (</a:t>
            </a:r>
            <a:r>
              <a:rPr lang="en-US" sz="2000" dirty="0">
                <a:hlinkClick r:id="rId3"/>
              </a:rPr>
              <a:t>www.epa.gov/ttn/nsr/gen/rm_2.html</a:t>
            </a:r>
            <a:r>
              <a:rPr lang="en-US" sz="2000" dirty="0"/>
              <a:t>)</a:t>
            </a:r>
          </a:p>
        </p:txBody>
      </p:sp>
      <p:sp>
        <p:nvSpPr>
          <p:cNvPr id="5" name="Rectangle 2050">
            <a:extLst>
              <a:ext uri="{FF2B5EF4-FFF2-40B4-BE49-F238E27FC236}">
                <a16:creationId xmlns:a16="http://schemas.microsoft.com/office/drawing/2014/main" id="{0D4760CD-C645-4BA9-A7CE-8055357DE499}"/>
              </a:ext>
            </a:extLst>
          </p:cNvPr>
          <p:cNvSpPr txBox="1">
            <a:spLocks noChangeArrowheads="1"/>
          </p:cNvSpPr>
          <p:nvPr/>
        </p:nvSpPr>
        <p:spPr bwMode="auto">
          <a:xfrm>
            <a:off x="0" y="228600"/>
            <a:ext cx="91376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kern="0" dirty="0">
                <a:latin typeface="Arial" pitchFamily="34" charset="0"/>
                <a:cs typeface="Arial" pitchFamily="34" charset="0"/>
              </a:rPr>
              <a:t>EPA says pyrolysis/gasification = incineration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051">
            <a:extLst>
              <a:ext uri="{FF2B5EF4-FFF2-40B4-BE49-F238E27FC236}">
                <a16:creationId xmlns:a16="http://schemas.microsoft.com/office/drawing/2014/main" id="{3204BB31-D361-4DA0-91E5-D910283B9D7D}"/>
              </a:ext>
            </a:extLst>
          </p:cNvPr>
          <p:cNvSpPr>
            <a:spLocks noGrp="1" noChangeArrowheads="1"/>
          </p:cNvSpPr>
          <p:nvPr>
            <p:ph type="body" idx="1"/>
          </p:nvPr>
        </p:nvSpPr>
        <p:spPr>
          <a:xfrm>
            <a:off x="228600" y="1066800"/>
            <a:ext cx="8686800" cy="5715000"/>
          </a:xfrm>
        </p:spPr>
        <p:txBody>
          <a:bodyPr/>
          <a:lstStyle/>
          <a:p>
            <a:pPr marL="0" indent="0">
              <a:buFontTx/>
              <a:buNone/>
              <a:defRPr/>
            </a:pPr>
            <a:r>
              <a:rPr lang="en-US" sz="2800" b="1" dirty="0"/>
              <a:t>Patent review company:</a:t>
            </a:r>
          </a:p>
          <a:p>
            <a:pPr>
              <a:defRPr/>
            </a:pPr>
            <a:r>
              <a:rPr lang="en-US" sz="2800" b="1" dirty="0"/>
              <a:t>has been seeing pyrolysis projects for 14 years</a:t>
            </a:r>
          </a:p>
          <a:p>
            <a:pPr>
              <a:defRPr/>
            </a:pPr>
            <a:r>
              <a:rPr lang="en-US" sz="2800" b="1" dirty="0"/>
              <a:t>none of them are legitimate</a:t>
            </a:r>
          </a:p>
          <a:p>
            <a:pPr>
              <a:defRPr/>
            </a:pPr>
            <a:r>
              <a:rPr lang="en-US" sz="2800" b="1" dirty="0"/>
              <a:t>they're just splitting combustion into two steps, making it more expensive, less efficient and not any cleaner</a:t>
            </a:r>
          </a:p>
          <a:p>
            <a:pPr>
              <a:defRPr/>
            </a:pPr>
            <a:r>
              <a:rPr lang="en-US" sz="2800" b="1" dirty="0"/>
              <a:t>sees a steady stream of guys in their 50s-70s who worked at corporations, thought it's a great idea, and go out and promote it and get money by whatever means and get some patent coverage mainly to help get the money, but none are legit</a:t>
            </a:r>
            <a:endParaRPr lang="en-US" sz="2800" dirty="0"/>
          </a:p>
        </p:txBody>
      </p:sp>
      <p:sp>
        <p:nvSpPr>
          <p:cNvPr id="5" name="Rectangle 2050">
            <a:extLst>
              <a:ext uri="{FF2B5EF4-FFF2-40B4-BE49-F238E27FC236}">
                <a16:creationId xmlns:a16="http://schemas.microsoft.com/office/drawing/2014/main" id="{59F519BF-2F24-437B-88C7-1895EB065799}"/>
              </a:ext>
            </a:extLst>
          </p:cNvPr>
          <p:cNvSpPr txBox="1">
            <a:spLocks noChangeArrowheads="1"/>
          </p:cNvSpPr>
          <p:nvPr/>
        </p:nvSpPr>
        <p:spPr bwMode="auto">
          <a:xfrm>
            <a:off x="0" y="228600"/>
            <a:ext cx="913765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kern="0" dirty="0">
                <a:latin typeface="Arial" pitchFamily="34" charset="0"/>
                <a:cs typeface="Arial" pitchFamily="34" charset="0"/>
              </a:rPr>
              <a:t>Pyrolysis is a failed technology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051">
            <a:extLst>
              <a:ext uri="{FF2B5EF4-FFF2-40B4-BE49-F238E27FC236}">
                <a16:creationId xmlns:a16="http://schemas.microsoft.com/office/drawing/2014/main" id="{F51BBB19-0DF3-41BF-A968-DEFA4D1E7670}"/>
              </a:ext>
            </a:extLst>
          </p:cNvPr>
          <p:cNvSpPr>
            <a:spLocks noGrp="1" noChangeArrowheads="1"/>
          </p:cNvSpPr>
          <p:nvPr>
            <p:ph type="body" idx="1"/>
          </p:nvPr>
        </p:nvSpPr>
        <p:spPr>
          <a:xfrm>
            <a:off x="228600" y="1066800"/>
            <a:ext cx="8686800" cy="5715000"/>
          </a:xfrm>
        </p:spPr>
        <p:txBody>
          <a:bodyPr/>
          <a:lstStyle/>
          <a:p>
            <a:pPr marL="0" indent="0">
              <a:buFontTx/>
              <a:buNone/>
              <a:defRPr/>
            </a:pPr>
            <a:r>
              <a:rPr lang="en-US" sz="3000" b="1" dirty="0"/>
              <a:t>Rubber Manufacturers Association:</a:t>
            </a:r>
          </a:p>
          <a:p>
            <a:pPr>
              <a:defRPr/>
            </a:pPr>
            <a:r>
              <a:rPr lang="en-US" sz="3000" b="1" dirty="0"/>
              <a:t>“Major tire companies like Goodyear and Firestone once invested ‘immense resources’ in pyrolysis but could not find markets for the byproducts or even a way to integrate them into their own products.  And scores of start-ups have tried and failed to make money from tire pyrolysis.”</a:t>
            </a:r>
          </a:p>
          <a:p>
            <a:pPr>
              <a:defRPr/>
            </a:pPr>
            <a:r>
              <a:rPr lang="en-US" sz="3000" b="1" dirty="0"/>
              <a:t>“The road is littered with the carnage of people who were trying to make this technology viable.”</a:t>
            </a:r>
          </a:p>
        </p:txBody>
      </p:sp>
      <p:sp>
        <p:nvSpPr>
          <p:cNvPr id="5" name="Rectangle 2050">
            <a:extLst>
              <a:ext uri="{FF2B5EF4-FFF2-40B4-BE49-F238E27FC236}">
                <a16:creationId xmlns:a16="http://schemas.microsoft.com/office/drawing/2014/main" id="{2F0AAFB6-CAE2-4A2C-9E07-1F4D087B35C8}"/>
              </a:ext>
            </a:extLst>
          </p:cNvPr>
          <p:cNvSpPr txBox="1">
            <a:spLocks noChangeArrowheads="1"/>
          </p:cNvSpPr>
          <p:nvPr/>
        </p:nvSpPr>
        <p:spPr bwMode="auto">
          <a:xfrm>
            <a:off x="0" y="228600"/>
            <a:ext cx="913765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kern="0" dirty="0">
                <a:latin typeface="Arial" pitchFamily="34" charset="0"/>
                <a:cs typeface="Arial" pitchFamily="34" charset="0"/>
              </a:rPr>
              <a:t>Pyrolysis is a failed technology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A244DE1-1FEA-4648-91DD-8273C0222C78}"/>
              </a:ext>
            </a:extLst>
          </p:cNvPr>
          <p:cNvGraphicFramePr>
            <a:graphicFrameLocks noGrp="1"/>
          </p:cNvGraphicFramePr>
          <p:nvPr/>
        </p:nvGraphicFramePr>
        <p:xfrm>
          <a:off x="0" y="844550"/>
          <a:ext cx="9042400" cy="5821380"/>
        </p:xfrm>
        <a:graphic>
          <a:graphicData uri="http://schemas.openxmlformats.org/drawingml/2006/table">
            <a:tbl>
              <a:tblPr firstRow="1" firstCol="1" bandRow="1">
                <a:tableStyleId>{5C22544A-7EE6-4342-B048-85BDC9FD1C3A}</a:tableStyleId>
              </a:tblPr>
              <a:tblGrid>
                <a:gridCol w="594046">
                  <a:extLst>
                    <a:ext uri="{9D8B030D-6E8A-4147-A177-3AD203B41FA5}">
                      <a16:colId xmlns:a16="http://schemas.microsoft.com/office/drawing/2014/main" val="20000"/>
                    </a:ext>
                  </a:extLst>
                </a:gridCol>
                <a:gridCol w="1179687">
                  <a:extLst>
                    <a:ext uri="{9D8B030D-6E8A-4147-A177-3AD203B41FA5}">
                      <a16:colId xmlns:a16="http://schemas.microsoft.com/office/drawing/2014/main" val="20001"/>
                    </a:ext>
                  </a:extLst>
                </a:gridCol>
                <a:gridCol w="829423">
                  <a:extLst>
                    <a:ext uri="{9D8B030D-6E8A-4147-A177-3AD203B41FA5}">
                      <a16:colId xmlns:a16="http://schemas.microsoft.com/office/drawing/2014/main" val="20002"/>
                    </a:ext>
                  </a:extLst>
                </a:gridCol>
                <a:gridCol w="2146415">
                  <a:extLst>
                    <a:ext uri="{9D8B030D-6E8A-4147-A177-3AD203B41FA5}">
                      <a16:colId xmlns:a16="http://schemas.microsoft.com/office/drawing/2014/main" val="20003"/>
                    </a:ext>
                  </a:extLst>
                </a:gridCol>
                <a:gridCol w="4292829">
                  <a:extLst>
                    <a:ext uri="{9D8B030D-6E8A-4147-A177-3AD203B41FA5}">
                      <a16:colId xmlns:a16="http://schemas.microsoft.com/office/drawing/2014/main" val="20004"/>
                    </a:ext>
                  </a:extLst>
                </a:gridCol>
              </a:tblGrid>
              <a:tr h="182879">
                <a:tc>
                  <a:txBody>
                    <a:bodyPr/>
                    <a:lstStyle/>
                    <a:p>
                      <a:pPr marL="0" marR="0">
                        <a:spcBef>
                          <a:spcPts val="0"/>
                        </a:spcBef>
                        <a:spcAft>
                          <a:spcPts val="0"/>
                        </a:spcAft>
                      </a:pPr>
                      <a:r>
                        <a:rPr lang="en-US" sz="1200" u="sng" dirty="0">
                          <a:effectLst/>
                        </a:rPr>
                        <a:t>Victory</a:t>
                      </a:r>
                      <a:endParaRPr lang="en-US" sz="1200" dirty="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1200" u="sng" dirty="0">
                          <a:effectLst/>
                        </a:rPr>
                        <a:t>City</a:t>
                      </a:r>
                      <a:endParaRPr lang="en-US" sz="1200" dirty="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1200" u="sng" dirty="0">
                          <a:effectLst/>
                        </a:rPr>
                        <a:t>State</a:t>
                      </a:r>
                      <a:endParaRPr lang="en-US" sz="1200" dirty="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1200" u="sng" dirty="0">
                          <a:effectLst/>
                        </a:rPr>
                        <a:t>Waste to be burned</a:t>
                      </a:r>
                      <a:endParaRPr lang="en-US" sz="1200" dirty="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1200" u="sng" dirty="0">
                          <a:effectLst/>
                        </a:rPr>
                        <a:t>Local group</a:t>
                      </a:r>
                      <a:endParaRPr lang="en-US" sz="1200" dirty="0">
                        <a:effectLst/>
                        <a:latin typeface="Calibri"/>
                        <a:ea typeface="Calibri"/>
                        <a:cs typeface="Times New Roman"/>
                      </a:endParaRPr>
                    </a:p>
                  </a:txBody>
                  <a:tcPr marL="40163" marR="40163" marT="0" marB="0" anchor="b"/>
                </a:tc>
                <a:extLst>
                  <a:ext uri="{0D108BD9-81ED-4DB2-BD59-A6C34878D82A}">
                    <a16:rowId xmlns:a16="http://schemas.microsoft.com/office/drawing/2014/main" val="10000"/>
                  </a:ext>
                </a:extLst>
              </a:tr>
              <a:tr h="125300">
                <a:tc>
                  <a:txBody>
                    <a:bodyPr/>
                    <a:lstStyle/>
                    <a:p>
                      <a:pPr marL="0" marR="0" algn="r">
                        <a:spcBef>
                          <a:spcPts val="0"/>
                        </a:spcBef>
                        <a:spcAft>
                          <a:spcPts val="0"/>
                        </a:spcAft>
                      </a:pPr>
                      <a:r>
                        <a:rPr lang="en-US" sz="600">
                          <a:effectLst/>
                        </a:rPr>
                        <a:t>Nov-14</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Frederick</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Maryland</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dirty="0">
                          <a:effectLst/>
                        </a:rPr>
                        <a:t>Trash / Tires / Sewage Sludge</a:t>
                      </a:r>
                      <a:endParaRPr lang="en-US" sz="600" dirty="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dirty="0">
                          <a:effectLst/>
                        </a:rPr>
                        <a:t>No Incinerator Alliance; Waste Not! Carroll</a:t>
                      </a:r>
                      <a:endParaRPr lang="en-US" sz="600" dirty="0">
                        <a:effectLst/>
                        <a:latin typeface="Calibri"/>
                        <a:ea typeface="Calibri"/>
                        <a:cs typeface="Times New Roman"/>
                      </a:endParaRPr>
                    </a:p>
                  </a:txBody>
                  <a:tcPr marL="40163" marR="40163" marT="0" marB="0" anchor="b"/>
                </a:tc>
                <a:extLst>
                  <a:ext uri="{0D108BD9-81ED-4DB2-BD59-A6C34878D82A}">
                    <a16:rowId xmlns:a16="http://schemas.microsoft.com/office/drawing/2014/main" val="10001"/>
                  </a:ext>
                </a:extLst>
              </a:tr>
              <a:tr h="125300">
                <a:tc>
                  <a:txBody>
                    <a:bodyPr/>
                    <a:lstStyle/>
                    <a:p>
                      <a:pPr marL="0" marR="0" algn="r">
                        <a:spcBef>
                          <a:spcPts val="0"/>
                        </a:spcBef>
                        <a:spcAft>
                          <a:spcPts val="0"/>
                        </a:spcAft>
                      </a:pPr>
                      <a:r>
                        <a:rPr lang="en-US" sz="600">
                          <a:effectLst/>
                        </a:rPr>
                        <a:t>Oct-14</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Bloomington-Normal</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Illinois</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Trash / Tires</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Don’t Waste Bloomington-Normal</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02"/>
                  </a:ext>
                </a:extLst>
              </a:tr>
              <a:tr h="125300">
                <a:tc>
                  <a:txBody>
                    <a:bodyPr/>
                    <a:lstStyle/>
                    <a:p>
                      <a:pPr marL="0" marR="0" algn="r">
                        <a:spcBef>
                          <a:spcPts val="0"/>
                        </a:spcBef>
                        <a:spcAft>
                          <a:spcPts val="0"/>
                        </a:spcAft>
                      </a:pPr>
                      <a:r>
                        <a:rPr lang="en-US" sz="600">
                          <a:effectLst/>
                        </a:rPr>
                        <a:t>Sept-14</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Allentown</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Pennsylvania</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Trash / Sewage Sludge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Allentown Residents for Clean Air</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03"/>
                  </a:ext>
                </a:extLst>
              </a:tr>
              <a:tr h="125300">
                <a:tc>
                  <a:txBody>
                    <a:bodyPr/>
                    <a:lstStyle/>
                    <a:p>
                      <a:pPr marL="0" marR="0" algn="r">
                        <a:spcBef>
                          <a:spcPts val="0"/>
                        </a:spcBef>
                        <a:spcAft>
                          <a:spcPts val="0"/>
                        </a:spcAft>
                      </a:pPr>
                      <a:r>
                        <a:rPr lang="en-US" sz="600">
                          <a:effectLst/>
                        </a:rPr>
                        <a:t>Aug-14</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Stafford County</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Virginia</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Trash / Tires</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Stop the Stafford Incinerator</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04"/>
                  </a:ext>
                </a:extLst>
              </a:tr>
              <a:tr h="125300">
                <a:tc>
                  <a:txBody>
                    <a:bodyPr/>
                    <a:lstStyle/>
                    <a:p>
                      <a:pPr marL="0" marR="0" algn="r">
                        <a:spcBef>
                          <a:spcPts val="0"/>
                        </a:spcBef>
                        <a:spcAft>
                          <a:spcPts val="0"/>
                        </a:spcAft>
                      </a:pPr>
                      <a:r>
                        <a:rPr lang="en-US" sz="600">
                          <a:effectLst/>
                        </a:rPr>
                        <a:t>Apr-14</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Jasper</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dirty="0">
                          <a:effectLst/>
                        </a:rPr>
                        <a:t>Indiana</a:t>
                      </a:r>
                      <a:endParaRPr lang="en-US" sz="600" dirty="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Miscanthus grass</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Healthy Dubois County</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05"/>
                  </a:ext>
                </a:extLst>
              </a:tr>
              <a:tr h="125300">
                <a:tc>
                  <a:txBody>
                    <a:bodyPr/>
                    <a:lstStyle/>
                    <a:p>
                      <a:pPr marL="0" marR="0" algn="r">
                        <a:spcBef>
                          <a:spcPts val="0"/>
                        </a:spcBef>
                        <a:spcAft>
                          <a:spcPts val="0"/>
                        </a:spcAft>
                      </a:pPr>
                      <a:r>
                        <a:rPr lang="en-US" sz="600">
                          <a:effectLst/>
                        </a:rPr>
                        <a:t>Apr-14</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Port Townsend</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dirty="0">
                          <a:effectLst/>
                        </a:rPr>
                        <a:t>Washington</a:t>
                      </a:r>
                      <a:endParaRPr lang="en-US" sz="600" dirty="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Wood</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Port Townsend Airwatchers</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06"/>
                  </a:ext>
                </a:extLst>
              </a:tr>
              <a:tr h="125300">
                <a:tc>
                  <a:txBody>
                    <a:bodyPr/>
                    <a:lstStyle/>
                    <a:p>
                      <a:pPr marL="0" marR="0" algn="r">
                        <a:spcBef>
                          <a:spcPts val="0"/>
                        </a:spcBef>
                        <a:spcAft>
                          <a:spcPts val="0"/>
                        </a:spcAft>
                      </a:pPr>
                      <a:r>
                        <a:rPr lang="en-US" sz="600">
                          <a:effectLst/>
                        </a:rPr>
                        <a:t>Mar-14</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North Las Vegas</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Nevada</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Construction/demolition waste &amp; tires</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Citizens of North Las Vegas United</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07"/>
                  </a:ext>
                </a:extLst>
              </a:tr>
              <a:tr h="125300">
                <a:tc>
                  <a:txBody>
                    <a:bodyPr/>
                    <a:lstStyle/>
                    <a:p>
                      <a:pPr marL="0" marR="0" algn="r">
                        <a:spcBef>
                          <a:spcPts val="0"/>
                        </a:spcBef>
                        <a:spcAft>
                          <a:spcPts val="0"/>
                        </a:spcAft>
                      </a:pPr>
                      <a:r>
                        <a:rPr lang="en-US" sz="600">
                          <a:effectLst/>
                        </a:rPr>
                        <a:t>Mar-14</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Bristol</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Pennsylvania</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Hazardous Waste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Ban the Burn in Bristol</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08"/>
                  </a:ext>
                </a:extLst>
              </a:tr>
              <a:tr h="125300">
                <a:tc>
                  <a:txBody>
                    <a:bodyPr/>
                    <a:lstStyle/>
                    <a:p>
                      <a:pPr marL="0" marR="0" algn="r">
                        <a:spcBef>
                          <a:spcPts val="0"/>
                        </a:spcBef>
                        <a:spcAft>
                          <a:spcPts val="0"/>
                        </a:spcAft>
                      </a:pPr>
                      <a:r>
                        <a:rPr lang="en-US" sz="600">
                          <a:effectLst/>
                        </a:rPr>
                        <a:t>Feb-14</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North Springfield</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Vermont</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Wood / Wood Waste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North Springfield Action Group</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09"/>
                  </a:ext>
                </a:extLst>
              </a:tr>
              <a:tr h="125300">
                <a:tc>
                  <a:txBody>
                    <a:bodyPr/>
                    <a:lstStyle/>
                    <a:p>
                      <a:pPr marL="0" marR="0" algn="r">
                        <a:spcBef>
                          <a:spcPts val="0"/>
                        </a:spcBef>
                        <a:spcAft>
                          <a:spcPts val="0"/>
                        </a:spcAft>
                      </a:pPr>
                      <a:r>
                        <a:rPr lang="en-US" sz="600">
                          <a:effectLst/>
                        </a:rPr>
                        <a:t>Feb-14</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Minneapolis</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Minnesota</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Trash (expansion blocked)</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Minneapolis Neighbors for Clean Air</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10"/>
                  </a:ext>
                </a:extLst>
              </a:tr>
              <a:tr h="125300">
                <a:tc>
                  <a:txBody>
                    <a:bodyPr/>
                    <a:lstStyle/>
                    <a:p>
                      <a:pPr marL="0" marR="0" algn="r">
                        <a:spcBef>
                          <a:spcPts val="0"/>
                        </a:spcBef>
                        <a:spcAft>
                          <a:spcPts val="0"/>
                        </a:spcAft>
                      </a:pPr>
                      <a:r>
                        <a:rPr lang="en-US" sz="600">
                          <a:effectLst/>
                        </a:rPr>
                        <a:t>Jan-14</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White Deer</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Pennsylvania</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Tires</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Tire Burner Team; Organizations United for the Environment / Shale Justice</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11"/>
                  </a:ext>
                </a:extLst>
              </a:tr>
              <a:tr h="125300">
                <a:tc>
                  <a:txBody>
                    <a:bodyPr/>
                    <a:lstStyle/>
                    <a:p>
                      <a:pPr marL="0" marR="0" algn="r">
                        <a:spcBef>
                          <a:spcPts val="0"/>
                        </a:spcBef>
                        <a:spcAft>
                          <a:spcPts val="0"/>
                        </a:spcAft>
                      </a:pPr>
                      <a:r>
                        <a:rPr lang="en-US" sz="600">
                          <a:effectLst/>
                        </a:rPr>
                        <a:t>Jul-13</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Transylvania County</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North Carolina</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Trash / Wood Waste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People for Clean Mountains</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12"/>
                  </a:ext>
                </a:extLst>
              </a:tr>
              <a:tr h="125300">
                <a:tc>
                  <a:txBody>
                    <a:bodyPr/>
                    <a:lstStyle/>
                    <a:p>
                      <a:pPr marL="0" marR="0" algn="r">
                        <a:spcBef>
                          <a:spcPts val="0"/>
                        </a:spcBef>
                        <a:spcAft>
                          <a:spcPts val="0"/>
                        </a:spcAft>
                      </a:pPr>
                      <a:r>
                        <a:rPr lang="en-US" sz="600">
                          <a:effectLst/>
                        </a:rPr>
                        <a:t>Jun-13</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Klamath Falls</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Oregon</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Wood / Wood Waste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Save Our Rural Oregon</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13"/>
                  </a:ext>
                </a:extLst>
              </a:tr>
              <a:tr h="125300">
                <a:tc>
                  <a:txBody>
                    <a:bodyPr/>
                    <a:lstStyle/>
                    <a:p>
                      <a:pPr marL="0" marR="0" algn="r">
                        <a:spcBef>
                          <a:spcPts val="0"/>
                        </a:spcBef>
                        <a:spcAft>
                          <a:spcPts val="0"/>
                        </a:spcAft>
                      </a:pPr>
                      <a:r>
                        <a:rPr lang="en-US" sz="600">
                          <a:effectLst/>
                        </a:rPr>
                        <a:t>Apr-13</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Greenfield</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Massachusetts</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Wood / Wood Waste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Concerned Citizens of Franklin County</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14"/>
                  </a:ext>
                </a:extLst>
              </a:tr>
              <a:tr h="125300">
                <a:tc>
                  <a:txBody>
                    <a:bodyPr/>
                    <a:lstStyle/>
                    <a:p>
                      <a:pPr marL="0" marR="0" algn="r">
                        <a:spcBef>
                          <a:spcPts val="0"/>
                        </a:spcBef>
                        <a:spcAft>
                          <a:spcPts val="0"/>
                        </a:spcAft>
                      </a:pPr>
                      <a:r>
                        <a:rPr lang="en-US" sz="600">
                          <a:effectLst/>
                        </a:rPr>
                        <a:t>Jan-13</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Peters Township</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Pennsylvania</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Crematorium</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Peters Township residents</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15"/>
                  </a:ext>
                </a:extLst>
              </a:tr>
              <a:tr h="125300">
                <a:tc>
                  <a:txBody>
                    <a:bodyPr/>
                    <a:lstStyle/>
                    <a:p>
                      <a:pPr marL="0" marR="0" algn="r">
                        <a:spcBef>
                          <a:spcPts val="0"/>
                        </a:spcBef>
                        <a:spcAft>
                          <a:spcPts val="0"/>
                        </a:spcAft>
                      </a:pPr>
                      <a:r>
                        <a:rPr lang="en-US" sz="600">
                          <a:effectLst/>
                        </a:rPr>
                        <a:t>Jul-12</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St. Lucie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Florida</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Trash</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Floridians Against Incinerators in Disguise</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16"/>
                  </a:ext>
                </a:extLst>
              </a:tr>
              <a:tr h="125300">
                <a:tc>
                  <a:txBody>
                    <a:bodyPr/>
                    <a:lstStyle/>
                    <a:p>
                      <a:pPr marL="0" marR="0" algn="r">
                        <a:spcBef>
                          <a:spcPts val="0"/>
                        </a:spcBef>
                        <a:spcAft>
                          <a:spcPts val="0"/>
                        </a:spcAft>
                      </a:pPr>
                      <a:r>
                        <a:rPr lang="en-US" sz="600">
                          <a:effectLst/>
                        </a:rPr>
                        <a:t>Apr-12</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Biscoe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North Carolina</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Poultry Waste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Blue Ridge Environmental Defense League</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17"/>
                  </a:ext>
                </a:extLst>
              </a:tr>
              <a:tr h="125300">
                <a:tc>
                  <a:txBody>
                    <a:bodyPr/>
                    <a:lstStyle/>
                    <a:p>
                      <a:pPr marL="0" marR="0" algn="r">
                        <a:spcBef>
                          <a:spcPts val="0"/>
                        </a:spcBef>
                        <a:spcAft>
                          <a:spcPts val="0"/>
                        </a:spcAft>
                      </a:pPr>
                      <a:r>
                        <a:rPr lang="en-US" sz="600">
                          <a:effectLst/>
                        </a:rPr>
                        <a:t>Feb-12</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Montgomery County</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North Carolina</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Poultry Waste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Blue Ridge Environmental Defense League</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18"/>
                  </a:ext>
                </a:extLst>
              </a:tr>
              <a:tr h="125300">
                <a:tc>
                  <a:txBody>
                    <a:bodyPr/>
                    <a:lstStyle/>
                    <a:p>
                      <a:pPr marL="0" marR="0" algn="r">
                        <a:spcBef>
                          <a:spcPts val="0"/>
                        </a:spcBef>
                        <a:spcAft>
                          <a:spcPts val="0"/>
                        </a:spcAft>
                      </a:pPr>
                      <a:r>
                        <a:rPr lang="en-US" sz="600">
                          <a:effectLst/>
                        </a:rPr>
                        <a:t>Jan-12</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Pichidegua</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Chile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Poultry Waste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Comite en defensa del medio ambiente de Pichidegua</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19"/>
                  </a:ext>
                </a:extLst>
              </a:tr>
              <a:tr h="125300">
                <a:tc>
                  <a:txBody>
                    <a:bodyPr/>
                    <a:lstStyle/>
                    <a:p>
                      <a:pPr marL="0" marR="0" algn="r">
                        <a:spcBef>
                          <a:spcPts val="0"/>
                        </a:spcBef>
                        <a:spcAft>
                          <a:spcPts val="0"/>
                        </a:spcAft>
                      </a:pPr>
                      <a:r>
                        <a:rPr lang="en-US" sz="600">
                          <a:effectLst/>
                        </a:rPr>
                        <a:t>Nov-11</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Port St. Joe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Florida</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Wood / Wood Waste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Gulf Citizens for Renewable Energy</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20"/>
                  </a:ext>
                </a:extLst>
              </a:tr>
              <a:tr h="125300">
                <a:tc>
                  <a:txBody>
                    <a:bodyPr/>
                    <a:lstStyle/>
                    <a:p>
                      <a:pPr marL="0" marR="0" algn="r">
                        <a:spcBef>
                          <a:spcPts val="0"/>
                        </a:spcBef>
                        <a:spcAft>
                          <a:spcPts val="0"/>
                        </a:spcAft>
                      </a:pPr>
                      <a:r>
                        <a:rPr lang="en-US" sz="600">
                          <a:effectLst/>
                        </a:rPr>
                        <a:t>Nov-11</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Vancouver</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Washington</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Wood / Wood Waste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Clark County Clean Air</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21"/>
                  </a:ext>
                </a:extLst>
              </a:tr>
              <a:tr h="125300">
                <a:tc>
                  <a:txBody>
                    <a:bodyPr/>
                    <a:lstStyle/>
                    <a:p>
                      <a:pPr marL="0" marR="0" algn="r">
                        <a:spcBef>
                          <a:spcPts val="0"/>
                        </a:spcBef>
                        <a:spcAft>
                          <a:spcPts val="0"/>
                        </a:spcAft>
                      </a:pPr>
                      <a:r>
                        <a:rPr lang="en-US" sz="600">
                          <a:effectLst/>
                        </a:rPr>
                        <a:t>Oct-11</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Milltown</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Indiana</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Wood / Wood Waste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Concerned Citizens of Crawford County</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22"/>
                  </a:ext>
                </a:extLst>
              </a:tr>
              <a:tr h="125300">
                <a:tc>
                  <a:txBody>
                    <a:bodyPr/>
                    <a:lstStyle/>
                    <a:p>
                      <a:pPr marL="0" marR="0" algn="r">
                        <a:spcBef>
                          <a:spcPts val="0"/>
                        </a:spcBef>
                        <a:spcAft>
                          <a:spcPts val="0"/>
                        </a:spcAft>
                      </a:pPr>
                      <a:r>
                        <a:rPr lang="en-US" sz="600">
                          <a:effectLst/>
                        </a:rPr>
                        <a:t>Jun-11</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Hamilton County</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Florida</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Wood / Wood Waste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Floridians Against Incinerators in Disguise</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23"/>
                  </a:ext>
                </a:extLst>
              </a:tr>
              <a:tr h="125300">
                <a:tc>
                  <a:txBody>
                    <a:bodyPr/>
                    <a:lstStyle/>
                    <a:p>
                      <a:pPr marL="0" marR="0" algn="r">
                        <a:spcBef>
                          <a:spcPts val="0"/>
                        </a:spcBef>
                        <a:spcAft>
                          <a:spcPts val="0"/>
                        </a:spcAft>
                      </a:pPr>
                      <a:r>
                        <a:rPr lang="en-US" sz="600">
                          <a:effectLst/>
                        </a:rPr>
                        <a:t>Jun-11</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Valdosta</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Georgia</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Sewage Sludge / Wood Waste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Valdosta-Lowndes NAACP; Wiregrass Activists for a Clean Environment</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24"/>
                  </a:ext>
                </a:extLst>
              </a:tr>
              <a:tr h="125300">
                <a:tc>
                  <a:txBody>
                    <a:bodyPr/>
                    <a:lstStyle/>
                    <a:p>
                      <a:pPr marL="0" marR="0" algn="r">
                        <a:spcBef>
                          <a:spcPts val="0"/>
                        </a:spcBef>
                        <a:spcAft>
                          <a:spcPts val="0"/>
                        </a:spcAft>
                      </a:pPr>
                      <a:r>
                        <a:rPr lang="en-US" sz="600">
                          <a:effectLst/>
                        </a:rPr>
                        <a:t>May-11</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Springfield</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Massachusetts</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Construction / demolition wood waste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Stop Toxic Incineration in Springfield</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25"/>
                  </a:ext>
                </a:extLst>
              </a:tr>
              <a:tr h="125300">
                <a:tc>
                  <a:txBody>
                    <a:bodyPr/>
                    <a:lstStyle/>
                    <a:p>
                      <a:pPr marL="0" marR="0" algn="r">
                        <a:spcBef>
                          <a:spcPts val="0"/>
                        </a:spcBef>
                        <a:spcAft>
                          <a:spcPts val="0"/>
                        </a:spcAft>
                      </a:pPr>
                      <a:r>
                        <a:rPr lang="en-US" sz="600">
                          <a:effectLst/>
                        </a:rPr>
                        <a:t>May-11</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Mecklenburg County</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North Carolina</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Trash</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Central Piedmont Sierra Club; SustainCharlotte</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26"/>
                  </a:ext>
                </a:extLst>
              </a:tr>
              <a:tr h="125300">
                <a:tc>
                  <a:txBody>
                    <a:bodyPr/>
                    <a:lstStyle/>
                    <a:p>
                      <a:pPr marL="0" marR="0" algn="r">
                        <a:spcBef>
                          <a:spcPts val="0"/>
                        </a:spcBef>
                        <a:spcAft>
                          <a:spcPts val="0"/>
                        </a:spcAft>
                      </a:pPr>
                      <a:r>
                        <a:rPr lang="en-US" sz="600">
                          <a:effectLst/>
                        </a:rPr>
                        <a:t>May-11</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Attleboro</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Massachusetts</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Railroad Ties, Utility Poles &amp; Plastics</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Attleboro Residents with Important Safety Concerns</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27"/>
                  </a:ext>
                </a:extLst>
              </a:tr>
              <a:tr h="125300">
                <a:tc>
                  <a:txBody>
                    <a:bodyPr/>
                    <a:lstStyle/>
                    <a:p>
                      <a:pPr marL="0" marR="0" algn="r">
                        <a:spcBef>
                          <a:spcPts val="0"/>
                        </a:spcBef>
                        <a:spcAft>
                          <a:spcPts val="0"/>
                        </a:spcAft>
                      </a:pPr>
                      <a:r>
                        <a:rPr lang="en-US" sz="600">
                          <a:effectLst/>
                        </a:rPr>
                        <a:t>Apr-11</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Pownal</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Vermont</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Wood / Wood Waste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Bennington-Berkshire Citizens Coalition</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28"/>
                  </a:ext>
                </a:extLst>
              </a:tr>
              <a:tr h="125300">
                <a:tc>
                  <a:txBody>
                    <a:bodyPr/>
                    <a:lstStyle/>
                    <a:p>
                      <a:pPr marL="0" marR="0" algn="r">
                        <a:spcBef>
                          <a:spcPts val="0"/>
                        </a:spcBef>
                        <a:spcAft>
                          <a:spcPts val="0"/>
                        </a:spcAft>
                      </a:pPr>
                      <a:r>
                        <a:rPr lang="en-US" sz="600">
                          <a:effectLst/>
                        </a:rPr>
                        <a:t>Mar-11</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Shelton</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Washington</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Wood / Wood Waste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Concerned Citizens of Mason County</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29"/>
                  </a:ext>
                </a:extLst>
              </a:tr>
              <a:tr h="125300">
                <a:tc>
                  <a:txBody>
                    <a:bodyPr/>
                    <a:lstStyle/>
                    <a:p>
                      <a:pPr marL="0" marR="0" algn="r">
                        <a:spcBef>
                          <a:spcPts val="0"/>
                        </a:spcBef>
                        <a:spcAft>
                          <a:spcPts val="0"/>
                        </a:spcAft>
                      </a:pPr>
                      <a:r>
                        <a:rPr lang="en-US" sz="600">
                          <a:effectLst/>
                        </a:rPr>
                        <a:t>Mar-11</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DeKalb County</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Georgia</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Wood / Wood Waste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Lithonia residents; Unhappy Taxpayer Voter Association</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30"/>
                  </a:ext>
                </a:extLst>
              </a:tr>
              <a:tr h="125300">
                <a:tc>
                  <a:txBody>
                    <a:bodyPr/>
                    <a:lstStyle/>
                    <a:p>
                      <a:pPr marL="0" marR="0" algn="r">
                        <a:spcBef>
                          <a:spcPts val="0"/>
                        </a:spcBef>
                        <a:spcAft>
                          <a:spcPts val="0"/>
                        </a:spcAft>
                      </a:pPr>
                      <a:r>
                        <a:rPr lang="en-US" sz="600">
                          <a:effectLst/>
                        </a:rPr>
                        <a:t>Feb-11</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Somerset</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Massachusetts</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Coal / Wood Waste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Toxics Action Center; Somerset residents</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31"/>
                  </a:ext>
                </a:extLst>
              </a:tr>
              <a:tr h="125300">
                <a:tc>
                  <a:txBody>
                    <a:bodyPr/>
                    <a:lstStyle/>
                    <a:p>
                      <a:pPr marL="0" marR="0" algn="r">
                        <a:spcBef>
                          <a:spcPts val="0"/>
                        </a:spcBef>
                        <a:spcAft>
                          <a:spcPts val="0"/>
                        </a:spcAft>
                      </a:pPr>
                      <a:r>
                        <a:rPr lang="en-US" sz="600">
                          <a:effectLst/>
                        </a:rPr>
                        <a:t>Dec-10</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Olympia</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Washington</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Wood / Wood Waste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Olympia Rising Tide; No Biomass Burn</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32"/>
                  </a:ext>
                </a:extLst>
              </a:tr>
              <a:tr h="125300">
                <a:tc>
                  <a:txBody>
                    <a:bodyPr/>
                    <a:lstStyle/>
                    <a:p>
                      <a:pPr marL="0" marR="0" algn="r">
                        <a:spcBef>
                          <a:spcPts val="0"/>
                        </a:spcBef>
                        <a:spcAft>
                          <a:spcPts val="0"/>
                        </a:spcAft>
                      </a:pPr>
                      <a:r>
                        <a:rPr lang="en-US" sz="600">
                          <a:effectLst/>
                        </a:rPr>
                        <a:t>Dec-10</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Salem</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Missouri</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Wood / Wood Waste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Concerned Citizens of Perryville</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33"/>
                  </a:ext>
                </a:extLst>
              </a:tr>
              <a:tr h="125300">
                <a:tc>
                  <a:txBody>
                    <a:bodyPr/>
                    <a:lstStyle/>
                    <a:p>
                      <a:pPr marL="0" marR="0" algn="r">
                        <a:spcBef>
                          <a:spcPts val="0"/>
                        </a:spcBef>
                        <a:spcAft>
                          <a:spcPts val="0"/>
                        </a:spcAft>
                      </a:pPr>
                      <a:r>
                        <a:rPr lang="en-US" sz="600">
                          <a:effectLst/>
                        </a:rPr>
                        <a:t>Dec-10</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Elbert County</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Georgia</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Trash / Wood Waste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Citizens for Public Awareness</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34"/>
                  </a:ext>
                </a:extLst>
              </a:tr>
              <a:tr h="125300">
                <a:tc>
                  <a:txBody>
                    <a:bodyPr/>
                    <a:lstStyle/>
                    <a:p>
                      <a:pPr marL="0" marR="0" algn="r">
                        <a:spcBef>
                          <a:spcPts val="0"/>
                        </a:spcBef>
                        <a:spcAft>
                          <a:spcPts val="0"/>
                        </a:spcAft>
                      </a:pPr>
                      <a:r>
                        <a:rPr lang="en-US" sz="600">
                          <a:effectLst/>
                        </a:rPr>
                        <a:t>Nov-10</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Shadyside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Ohio</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Coal-to-Biomass Conversion</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Buckeye Forest Council</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35"/>
                  </a:ext>
                </a:extLst>
              </a:tr>
              <a:tr h="125300">
                <a:tc>
                  <a:txBody>
                    <a:bodyPr/>
                    <a:lstStyle/>
                    <a:p>
                      <a:pPr marL="0" marR="0" algn="r">
                        <a:spcBef>
                          <a:spcPts val="0"/>
                        </a:spcBef>
                        <a:spcAft>
                          <a:spcPts val="0"/>
                        </a:spcAft>
                      </a:pPr>
                      <a:r>
                        <a:rPr lang="en-US" sz="600">
                          <a:effectLst/>
                        </a:rPr>
                        <a:t>Nov-10</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Clackamas County</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Oregon</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Wood / Wood Waste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Redland Community Action Group</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36"/>
                  </a:ext>
                </a:extLst>
              </a:tr>
              <a:tr h="125300">
                <a:tc>
                  <a:txBody>
                    <a:bodyPr/>
                    <a:lstStyle/>
                    <a:p>
                      <a:pPr marL="0" marR="0" algn="r">
                        <a:spcBef>
                          <a:spcPts val="0"/>
                        </a:spcBef>
                        <a:spcAft>
                          <a:spcPts val="0"/>
                        </a:spcAft>
                      </a:pPr>
                      <a:r>
                        <a:rPr lang="en-US" sz="600">
                          <a:effectLst/>
                        </a:rPr>
                        <a:t>Aug-10</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Hart County</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Georgia</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Poultry Waste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Stop Fibrowatt in Northeast Georgia</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37"/>
                  </a:ext>
                </a:extLst>
              </a:tr>
              <a:tr h="125300">
                <a:tc>
                  <a:txBody>
                    <a:bodyPr/>
                    <a:lstStyle/>
                    <a:p>
                      <a:pPr marL="0" marR="0" algn="r">
                        <a:spcBef>
                          <a:spcPts val="0"/>
                        </a:spcBef>
                        <a:spcAft>
                          <a:spcPts val="0"/>
                        </a:spcAft>
                      </a:pPr>
                      <a:r>
                        <a:rPr lang="en-US" sz="600">
                          <a:effectLst/>
                        </a:rPr>
                        <a:t>Aug-10</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Sampson County</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North Carolina</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Poultry Waste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Sampson Citizens for a Safe Environment; NAACP</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38"/>
                  </a:ext>
                </a:extLst>
              </a:tr>
              <a:tr h="125300">
                <a:tc>
                  <a:txBody>
                    <a:bodyPr/>
                    <a:lstStyle/>
                    <a:p>
                      <a:pPr marL="0" marR="0" algn="r">
                        <a:spcBef>
                          <a:spcPts val="0"/>
                        </a:spcBef>
                        <a:spcAft>
                          <a:spcPts val="0"/>
                        </a:spcAft>
                      </a:pPr>
                      <a:r>
                        <a:rPr lang="en-US" sz="600">
                          <a:effectLst/>
                        </a:rPr>
                        <a:t>Jul-10</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Scottsburg</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Indiana</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Wood / Wood Waste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Concerned Citizens of Scott County</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39"/>
                  </a:ext>
                </a:extLst>
              </a:tr>
              <a:tr h="125300">
                <a:tc>
                  <a:txBody>
                    <a:bodyPr/>
                    <a:lstStyle/>
                    <a:p>
                      <a:pPr marL="0" marR="0" algn="r">
                        <a:spcBef>
                          <a:spcPts val="0"/>
                        </a:spcBef>
                        <a:spcAft>
                          <a:spcPts val="0"/>
                        </a:spcAft>
                      </a:pPr>
                      <a:r>
                        <a:rPr lang="en-US" sz="600">
                          <a:effectLst/>
                        </a:rPr>
                        <a:t>Jun-10</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Traverse City</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Michigan</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Wood / Wood Waste (5 proposals defeated)</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Michigan Citizens for Energy, the Economy and Environment</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40"/>
                  </a:ext>
                </a:extLst>
              </a:tr>
              <a:tr h="125300">
                <a:tc>
                  <a:txBody>
                    <a:bodyPr/>
                    <a:lstStyle/>
                    <a:p>
                      <a:pPr marL="0" marR="0" algn="r">
                        <a:spcBef>
                          <a:spcPts val="0"/>
                        </a:spcBef>
                        <a:spcAft>
                          <a:spcPts val="0"/>
                        </a:spcAft>
                      </a:pPr>
                      <a:r>
                        <a:rPr lang="en-US" sz="600">
                          <a:effectLst/>
                        </a:rPr>
                        <a:t>May-10</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Erie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Pennsylvania</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Tires</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Keep Erie's Environment Protected</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41"/>
                  </a:ext>
                </a:extLst>
              </a:tr>
              <a:tr h="125300">
                <a:tc>
                  <a:txBody>
                    <a:bodyPr/>
                    <a:lstStyle/>
                    <a:p>
                      <a:pPr marL="0" marR="0" algn="r">
                        <a:spcBef>
                          <a:spcPts val="0"/>
                        </a:spcBef>
                        <a:spcAft>
                          <a:spcPts val="0"/>
                        </a:spcAft>
                      </a:pPr>
                      <a:r>
                        <a:rPr lang="en-US" sz="600">
                          <a:effectLst/>
                        </a:rPr>
                        <a:t>Apr-10</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Port St. Joe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Florida</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Wood / Wood Waste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Floridians Against Incinerators in Disguise</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42"/>
                  </a:ext>
                </a:extLst>
              </a:tr>
              <a:tr h="125300">
                <a:tc>
                  <a:txBody>
                    <a:bodyPr/>
                    <a:lstStyle/>
                    <a:p>
                      <a:pPr marL="0" marR="0" algn="r">
                        <a:spcBef>
                          <a:spcPts val="0"/>
                        </a:spcBef>
                        <a:spcAft>
                          <a:spcPts val="0"/>
                        </a:spcAft>
                      </a:pPr>
                      <a:r>
                        <a:rPr lang="en-US" sz="600">
                          <a:effectLst/>
                        </a:rPr>
                        <a:t>Apr-10</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Elkin</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North Carolina</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Poultry Waste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Citizens Alliance for a Clean, Healthy Economy</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43"/>
                  </a:ext>
                </a:extLst>
              </a:tr>
              <a:tr h="125300">
                <a:tc>
                  <a:txBody>
                    <a:bodyPr/>
                    <a:lstStyle/>
                    <a:p>
                      <a:pPr marL="0" marR="0" algn="r">
                        <a:spcBef>
                          <a:spcPts val="0"/>
                        </a:spcBef>
                        <a:spcAft>
                          <a:spcPts val="0"/>
                        </a:spcAft>
                      </a:pPr>
                      <a:r>
                        <a:rPr lang="en-US" sz="600">
                          <a:effectLst/>
                        </a:rPr>
                        <a:t>Mar-10</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Gretna</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Florida</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Wood / Wood Waste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Concerned Citizens of Gadsden County</a:t>
                      </a:r>
                      <a:endParaRPr lang="en-US" sz="600">
                        <a:effectLst/>
                        <a:latin typeface="Calibri"/>
                        <a:ea typeface="Calibri"/>
                        <a:cs typeface="Times New Roman"/>
                      </a:endParaRPr>
                    </a:p>
                  </a:txBody>
                  <a:tcPr marL="40163" marR="40163" marT="0" marB="0" anchor="b"/>
                </a:tc>
                <a:extLst>
                  <a:ext uri="{0D108BD9-81ED-4DB2-BD59-A6C34878D82A}">
                    <a16:rowId xmlns:a16="http://schemas.microsoft.com/office/drawing/2014/main" val="10044"/>
                  </a:ext>
                </a:extLst>
              </a:tr>
              <a:tr h="125300">
                <a:tc>
                  <a:txBody>
                    <a:bodyPr/>
                    <a:lstStyle/>
                    <a:p>
                      <a:pPr marL="0" marR="0" algn="r">
                        <a:spcBef>
                          <a:spcPts val="0"/>
                        </a:spcBef>
                        <a:spcAft>
                          <a:spcPts val="0"/>
                        </a:spcAft>
                      </a:pPr>
                      <a:r>
                        <a:rPr lang="en-US" sz="600" dirty="0">
                          <a:effectLst/>
                        </a:rPr>
                        <a:t>Feb-10</a:t>
                      </a:r>
                      <a:endParaRPr lang="en-US" sz="600" dirty="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Page County</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Virginia</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a:effectLst/>
                        </a:rPr>
                        <a:t>Poultry Waste</a:t>
                      </a:r>
                      <a:endParaRPr lang="en-US" sz="600">
                        <a:effectLst/>
                        <a:latin typeface="Calibri"/>
                        <a:ea typeface="Calibri"/>
                        <a:cs typeface="Times New Roman"/>
                      </a:endParaRPr>
                    </a:p>
                  </a:txBody>
                  <a:tcPr marL="40163" marR="40163" marT="0" marB="0" anchor="b"/>
                </a:tc>
                <a:tc>
                  <a:txBody>
                    <a:bodyPr/>
                    <a:lstStyle/>
                    <a:p>
                      <a:pPr marL="0" marR="0">
                        <a:spcBef>
                          <a:spcPts val="0"/>
                        </a:spcBef>
                        <a:spcAft>
                          <a:spcPts val="0"/>
                        </a:spcAft>
                      </a:pPr>
                      <a:r>
                        <a:rPr lang="en-US" sz="600" dirty="0">
                          <a:effectLst/>
                        </a:rPr>
                        <a:t>Page County Citizens</a:t>
                      </a:r>
                      <a:endParaRPr lang="en-US" sz="600" dirty="0">
                        <a:effectLst/>
                        <a:latin typeface="Calibri"/>
                        <a:ea typeface="Calibri"/>
                        <a:cs typeface="Times New Roman"/>
                      </a:endParaRPr>
                    </a:p>
                  </a:txBody>
                  <a:tcPr marL="40163" marR="40163" marT="0" marB="0" anchor="b"/>
                </a:tc>
                <a:extLst>
                  <a:ext uri="{0D108BD9-81ED-4DB2-BD59-A6C34878D82A}">
                    <a16:rowId xmlns:a16="http://schemas.microsoft.com/office/drawing/2014/main" val="10045"/>
                  </a:ext>
                </a:extLst>
              </a:tr>
            </a:tbl>
          </a:graphicData>
        </a:graphic>
      </p:graphicFrame>
      <p:sp>
        <p:nvSpPr>
          <p:cNvPr id="6430" name="Rectangle 1">
            <a:extLst>
              <a:ext uri="{FF2B5EF4-FFF2-40B4-BE49-F238E27FC236}">
                <a16:creationId xmlns:a16="http://schemas.microsoft.com/office/drawing/2014/main" id="{45FA3699-6AE3-4E63-A5BE-CF2506D9FFDB}"/>
              </a:ext>
            </a:extLst>
          </p:cNvPr>
          <p:cNvSpPr>
            <a:spLocks noChangeArrowheads="1"/>
          </p:cNvSpPr>
          <p:nvPr/>
        </p:nvSpPr>
        <p:spPr bwMode="auto">
          <a:xfrm>
            <a:off x="133350" y="0"/>
            <a:ext cx="893445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b="1" u="sng">
                <a:ea typeface="Calibri" panose="020F0502020204030204" pitchFamily="34" charset="0"/>
                <a:cs typeface="Times New Roman" panose="02020603050405020304" pitchFamily="18" charset="0"/>
              </a:rPr>
              <a:t>Energy Justice Network</a:t>
            </a:r>
          </a:p>
          <a:p>
            <a:pPr algn="ctr">
              <a:spcBef>
                <a:spcPct val="0"/>
              </a:spcBef>
              <a:buFontTx/>
              <a:buNone/>
            </a:pPr>
            <a:r>
              <a:rPr lang="en-US" altLang="en-US" sz="2400" b="1" u="sng">
                <a:ea typeface="Calibri" panose="020F0502020204030204" pitchFamily="34" charset="0"/>
                <a:cs typeface="Times New Roman" panose="02020603050405020304" pitchFamily="18" charset="0"/>
              </a:rPr>
              <a:t>Victories Against Biomass &amp; Waste Incinerators (2010 - 2014)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051">
            <a:extLst>
              <a:ext uri="{FF2B5EF4-FFF2-40B4-BE49-F238E27FC236}">
                <a16:creationId xmlns:a16="http://schemas.microsoft.com/office/drawing/2014/main" id="{2D5D6EBD-B1BB-4BBE-839F-54A15651C0C4}"/>
              </a:ext>
            </a:extLst>
          </p:cNvPr>
          <p:cNvSpPr>
            <a:spLocks noGrp="1" noChangeArrowheads="1"/>
          </p:cNvSpPr>
          <p:nvPr>
            <p:ph type="body" idx="1"/>
          </p:nvPr>
        </p:nvSpPr>
        <p:spPr>
          <a:xfrm>
            <a:off x="228600" y="1066800"/>
            <a:ext cx="8686800" cy="5715000"/>
          </a:xfrm>
        </p:spPr>
        <p:txBody>
          <a:bodyPr/>
          <a:lstStyle/>
          <a:p>
            <a:pPr>
              <a:defRPr/>
            </a:pPr>
            <a:r>
              <a:rPr lang="en-US" sz="3000" b="1" dirty="0"/>
              <a:t>Not intended for continuous operation</a:t>
            </a:r>
          </a:p>
          <a:p>
            <a:pPr lvl="1">
              <a:defRPr/>
            </a:pPr>
            <a:r>
              <a:rPr lang="en-US" sz="2600" b="1" dirty="0"/>
              <a:t>Runs batch processes</a:t>
            </a:r>
          </a:p>
          <a:p>
            <a:pPr lvl="1">
              <a:defRPr/>
            </a:pPr>
            <a:r>
              <a:rPr lang="en-US" sz="2600" b="1" dirty="0"/>
              <a:t>Mainly used at demonstration scale</a:t>
            </a:r>
          </a:p>
          <a:p>
            <a:pPr>
              <a:defRPr/>
            </a:pPr>
            <a:r>
              <a:rPr lang="en-US" sz="3000" b="1" dirty="0"/>
              <a:t>Can only operate on homogenous fuels</a:t>
            </a:r>
          </a:p>
          <a:p>
            <a:pPr marL="0" indent="0">
              <a:buFontTx/>
              <a:buNone/>
              <a:defRPr/>
            </a:pPr>
            <a:endParaRPr lang="en-US" sz="1000" b="1" dirty="0"/>
          </a:p>
          <a:p>
            <a:pPr marL="0" indent="0">
              <a:buFontTx/>
              <a:buNone/>
              <a:defRPr/>
            </a:pPr>
            <a:r>
              <a:rPr lang="en-US" sz="3000" b="1" dirty="0"/>
              <a:t>Environmental Protection Agency:</a:t>
            </a:r>
          </a:p>
          <a:p>
            <a:pPr>
              <a:defRPr/>
            </a:pPr>
            <a:r>
              <a:rPr lang="en-US" sz="3000" b="1" dirty="0"/>
              <a:t>While technically feasible, tire pyrolysis – a process in which tires are subjected to heat in an oxygen-starved environment and converted to gas, oil and carbon char – has been inhibited by the high capital investment required and steep operating costs</a:t>
            </a:r>
            <a:endParaRPr lang="en-US" sz="3000" dirty="0"/>
          </a:p>
        </p:txBody>
      </p:sp>
      <p:sp>
        <p:nvSpPr>
          <p:cNvPr id="5" name="Rectangle 2050">
            <a:extLst>
              <a:ext uri="{FF2B5EF4-FFF2-40B4-BE49-F238E27FC236}">
                <a16:creationId xmlns:a16="http://schemas.microsoft.com/office/drawing/2014/main" id="{487E1C4E-2BC9-4CCB-A778-35FC5B6A6554}"/>
              </a:ext>
            </a:extLst>
          </p:cNvPr>
          <p:cNvSpPr txBox="1">
            <a:spLocks noChangeArrowheads="1"/>
          </p:cNvSpPr>
          <p:nvPr/>
        </p:nvSpPr>
        <p:spPr bwMode="auto">
          <a:xfrm>
            <a:off x="0" y="228600"/>
            <a:ext cx="913765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kern="0" dirty="0">
                <a:latin typeface="Arial" pitchFamily="34" charset="0"/>
                <a:cs typeface="Arial" pitchFamily="34" charset="0"/>
              </a:rPr>
              <a:t>Pyrolysis is a failed technology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9F27F364-5181-464C-BB03-3308CAB01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3" y="134938"/>
            <a:ext cx="8801100" cy="6618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051">
            <a:extLst>
              <a:ext uri="{FF2B5EF4-FFF2-40B4-BE49-F238E27FC236}">
                <a16:creationId xmlns:a16="http://schemas.microsoft.com/office/drawing/2014/main" id="{402E828D-2B0C-4A15-90A6-CD1BFD278F74}"/>
              </a:ext>
            </a:extLst>
          </p:cNvPr>
          <p:cNvSpPr>
            <a:spLocks noGrp="1" noChangeArrowheads="1"/>
          </p:cNvSpPr>
          <p:nvPr>
            <p:ph type="body" idx="1"/>
          </p:nvPr>
        </p:nvSpPr>
        <p:spPr>
          <a:xfrm>
            <a:off x="568325" y="914400"/>
            <a:ext cx="8001000" cy="5715000"/>
          </a:xfrm>
        </p:spPr>
        <p:txBody>
          <a:bodyPr/>
          <a:lstStyle/>
          <a:p>
            <a:pPr>
              <a:defRPr/>
            </a:pPr>
            <a:r>
              <a:rPr lang="en-US" sz="3000" dirty="0"/>
              <a:t>Garbage-in, Garbage-out.</a:t>
            </a:r>
          </a:p>
          <a:p>
            <a:pPr marL="0" indent="0">
              <a:buFontTx/>
              <a:buNone/>
              <a:defRPr/>
            </a:pPr>
            <a:endParaRPr lang="en-US" sz="800" dirty="0"/>
          </a:p>
          <a:p>
            <a:pPr>
              <a:defRPr/>
            </a:pPr>
            <a:r>
              <a:rPr lang="en-US" sz="3000" dirty="0"/>
              <a:t>Nothing is 100%.</a:t>
            </a:r>
          </a:p>
          <a:p>
            <a:pPr>
              <a:defRPr/>
            </a:pPr>
            <a:endParaRPr lang="en-US" sz="800" dirty="0"/>
          </a:p>
          <a:p>
            <a:pPr>
              <a:defRPr/>
            </a:pPr>
            <a:r>
              <a:rPr lang="en-US" sz="3000" dirty="0"/>
              <a:t>Small amounts matter, especially if they're a small % of a BIG number.</a:t>
            </a:r>
          </a:p>
          <a:p>
            <a:pPr>
              <a:defRPr/>
            </a:pPr>
            <a:endParaRPr lang="en-US" sz="800" dirty="0"/>
          </a:p>
          <a:p>
            <a:pPr>
              <a:defRPr/>
            </a:pPr>
            <a:r>
              <a:rPr lang="en-US" sz="3000" dirty="0"/>
              <a:t>If incineration is the answer, someone asked the wrong question</a:t>
            </a:r>
          </a:p>
          <a:p>
            <a:pPr>
              <a:defRPr/>
            </a:pPr>
            <a:endParaRPr lang="en-US" sz="800" dirty="0"/>
          </a:p>
          <a:p>
            <a:pPr>
              <a:defRPr/>
            </a:pPr>
            <a:r>
              <a:rPr lang="en-US" altLang="en-US" sz="3000" dirty="0"/>
              <a:t>Makes the problem “invisible” rather than making it very visible so that unsustainably-produced products can be properly dealt with</a:t>
            </a:r>
          </a:p>
        </p:txBody>
      </p:sp>
      <p:sp>
        <p:nvSpPr>
          <p:cNvPr id="5" name="Rectangle 2050">
            <a:extLst>
              <a:ext uri="{FF2B5EF4-FFF2-40B4-BE49-F238E27FC236}">
                <a16:creationId xmlns:a16="http://schemas.microsoft.com/office/drawing/2014/main" id="{BD405682-EE57-4775-B552-16DA94C524BE}"/>
              </a:ext>
            </a:extLst>
          </p:cNvPr>
          <p:cNvSpPr txBox="1">
            <a:spLocks noChangeArrowheads="1"/>
          </p:cNvSpPr>
          <p:nvPr/>
        </p:nvSpPr>
        <p:spPr bwMode="auto">
          <a:xfrm>
            <a:off x="0" y="228600"/>
            <a:ext cx="913765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kern="0" dirty="0">
                <a:latin typeface="Arial" pitchFamily="34" charset="0"/>
                <a:cs typeface="Arial" pitchFamily="34" charset="0"/>
              </a:rPr>
              <a:t>Basic Lessons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051">
            <a:extLst>
              <a:ext uri="{FF2B5EF4-FFF2-40B4-BE49-F238E27FC236}">
                <a16:creationId xmlns:a16="http://schemas.microsoft.com/office/drawing/2014/main" id="{ABBF6F7D-B729-4E1B-9197-B85A5DB05981}"/>
              </a:ext>
            </a:extLst>
          </p:cNvPr>
          <p:cNvSpPr>
            <a:spLocks noGrp="1" noChangeArrowheads="1"/>
          </p:cNvSpPr>
          <p:nvPr>
            <p:ph type="body" idx="1"/>
          </p:nvPr>
        </p:nvSpPr>
        <p:spPr>
          <a:xfrm>
            <a:off x="0" y="1143000"/>
            <a:ext cx="9144000" cy="3886200"/>
          </a:xfrm>
        </p:spPr>
        <p:txBody>
          <a:bodyPr/>
          <a:lstStyle/>
          <a:p>
            <a:pPr marL="0" indent="0" algn="ctr" eaLnBrk="1" fontAlgn="b" hangingPunct="1">
              <a:buFontTx/>
              <a:buNone/>
            </a:pPr>
            <a:r>
              <a:rPr lang="en-US" altLang="en-US">
                <a:latin typeface="Arial" panose="020B0604020202020204" pitchFamily="34" charset="0"/>
                <a:cs typeface="Arial" panose="020B0604020202020204" pitchFamily="34" charset="0"/>
              </a:rPr>
              <a:t>“</a:t>
            </a:r>
            <a:r>
              <a:rPr lang="en-US" altLang="en-US" b="1">
                <a:latin typeface="Arial" panose="020B0604020202020204" pitchFamily="34" charset="0"/>
                <a:cs typeface="Arial" panose="020B0604020202020204" pitchFamily="34" charset="0"/>
              </a:rPr>
              <a:t>Waste-to-energy is an additional capital cost.  That is not in dispute, compared to a landfill...</a:t>
            </a:r>
            <a:r>
              <a:rPr lang="en-US" altLang="en-US">
                <a:latin typeface="Arial" panose="020B0604020202020204" pitchFamily="34" charset="0"/>
                <a:cs typeface="Arial" panose="020B0604020202020204" pitchFamily="34" charset="0"/>
              </a:rPr>
              <a:t> </a:t>
            </a:r>
            <a:r>
              <a:rPr lang="en-US" altLang="en-US" b="1">
                <a:latin typeface="Arial" panose="020B0604020202020204" pitchFamily="34" charset="0"/>
                <a:cs typeface="Arial" panose="020B0604020202020204" pitchFamily="34" charset="0"/>
              </a:rPr>
              <a:t>compared to a landfill, which is a less capital-intense structure – it is more expensive.  If you had a landfill next to a waste-to-energy facility, then almost in every case, you would think the landfill is going to be cheaper.</a:t>
            </a:r>
            <a:r>
              <a:rPr lang="en-US" altLang="en-US">
                <a:latin typeface="Arial" panose="020B0604020202020204" pitchFamily="34" charset="0"/>
                <a:cs typeface="Arial" panose="020B0604020202020204" pitchFamily="34" charset="0"/>
              </a:rPr>
              <a:t>”</a:t>
            </a:r>
            <a:endParaRPr lang="en-US" altLang="en-US" sz="2600">
              <a:latin typeface="Arial" panose="020B0604020202020204" pitchFamily="34" charset="0"/>
              <a:cs typeface="Arial" panose="020B0604020202020204" pitchFamily="34" charset="0"/>
            </a:endParaRPr>
          </a:p>
        </p:txBody>
      </p:sp>
      <p:sp>
        <p:nvSpPr>
          <p:cNvPr id="23555" name="Rectangle 2050">
            <a:extLst>
              <a:ext uri="{FF2B5EF4-FFF2-40B4-BE49-F238E27FC236}">
                <a16:creationId xmlns:a16="http://schemas.microsoft.com/office/drawing/2014/main" id="{C9E070DE-ABAA-4987-B97E-739E5A02074E}"/>
              </a:ext>
            </a:extLst>
          </p:cNvPr>
          <p:cNvSpPr>
            <a:spLocks noGrp="1" noChangeArrowheads="1"/>
          </p:cNvSpPr>
          <p:nvPr>
            <p:ph type="title"/>
          </p:nvPr>
        </p:nvSpPr>
        <p:spPr>
          <a:xfrm>
            <a:off x="0" y="228600"/>
            <a:ext cx="9137650" cy="685800"/>
          </a:xfrm>
        </p:spPr>
        <p:txBody>
          <a:bodyPr/>
          <a:lstStyle/>
          <a:p>
            <a:pPr eaLnBrk="1" hangingPunct="1"/>
            <a:r>
              <a:rPr lang="en-US" altLang="en-US" sz="4000">
                <a:latin typeface="Arial" panose="020B0604020202020204" pitchFamily="34" charset="0"/>
                <a:cs typeface="Arial" panose="020B0604020202020204" pitchFamily="34" charset="0"/>
              </a:rPr>
              <a:t>Most Expensive Way to Manage Waste</a:t>
            </a:r>
          </a:p>
        </p:txBody>
      </p:sp>
      <p:sp>
        <p:nvSpPr>
          <p:cNvPr id="6" name="Rectangle 2051">
            <a:extLst>
              <a:ext uri="{FF2B5EF4-FFF2-40B4-BE49-F238E27FC236}">
                <a16:creationId xmlns:a16="http://schemas.microsoft.com/office/drawing/2014/main" id="{0DB8E3B0-8F9B-4735-9BE2-DF6C059AF611}"/>
              </a:ext>
            </a:extLst>
          </p:cNvPr>
          <p:cNvSpPr txBox="1">
            <a:spLocks noChangeArrowheads="1"/>
          </p:cNvSpPr>
          <p:nvPr/>
        </p:nvSpPr>
        <p:spPr bwMode="auto">
          <a:xfrm>
            <a:off x="0" y="5334000"/>
            <a:ext cx="9144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fontAlgn="b" hangingPunct="1">
              <a:buFontTx/>
              <a:buNone/>
              <a:defRPr/>
            </a:pPr>
            <a:r>
              <a:rPr lang="en-US" sz="2600" kern="0" dirty="0">
                <a:latin typeface="Arial" charset="0"/>
                <a:cs typeface="Arial" charset="0"/>
              </a:rPr>
              <a:t>Ted Michaels, President, Energy Recovery Council, March 18, 2013 testimony before Washington, DC City Council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050">
            <a:extLst>
              <a:ext uri="{FF2B5EF4-FFF2-40B4-BE49-F238E27FC236}">
                <a16:creationId xmlns:a16="http://schemas.microsoft.com/office/drawing/2014/main" id="{7A22C3B8-A1D9-4EA7-82B2-D891D778092D}"/>
              </a:ext>
            </a:extLst>
          </p:cNvPr>
          <p:cNvSpPr>
            <a:spLocks noGrp="1" noChangeArrowheads="1"/>
          </p:cNvSpPr>
          <p:nvPr>
            <p:ph type="title"/>
          </p:nvPr>
        </p:nvSpPr>
        <p:spPr>
          <a:xfrm>
            <a:off x="0" y="228600"/>
            <a:ext cx="9137650" cy="685800"/>
          </a:xfrm>
        </p:spPr>
        <p:txBody>
          <a:bodyPr/>
          <a:lstStyle/>
          <a:p>
            <a:pPr eaLnBrk="1" hangingPunct="1"/>
            <a:r>
              <a:rPr lang="en-US" altLang="en-US" sz="4000">
                <a:latin typeface="Arial" panose="020B0604020202020204" pitchFamily="34" charset="0"/>
                <a:cs typeface="Arial" panose="020B0604020202020204" pitchFamily="34" charset="0"/>
              </a:rPr>
              <a:t>Most Expensive Way to Manage Waste</a:t>
            </a:r>
          </a:p>
        </p:txBody>
      </p:sp>
      <p:sp>
        <p:nvSpPr>
          <p:cNvPr id="24579" name="Rectangle 3">
            <a:extLst>
              <a:ext uri="{FF2B5EF4-FFF2-40B4-BE49-F238E27FC236}">
                <a16:creationId xmlns:a16="http://schemas.microsoft.com/office/drawing/2014/main" id="{0293C4B7-1C7A-4E6E-8913-7D562B83414C}"/>
              </a:ext>
            </a:extLst>
          </p:cNvPr>
          <p:cNvSpPr>
            <a:spLocks noChangeArrowheads="1"/>
          </p:cNvSpPr>
          <p:nvPr/>
        </p:nvSpPr>
        <p:spPr bwMode="auto">
          <a:xfrm>
            <a:off x="228600" y="6238875"/>
            <a:ext cx="8763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en-US" altLang="en-US" sz="1400">
                <a:solidFill>
                  <a:schemeClr val="tx2"/>
                </a:solidFill>
              </a:rPr>
              <a:t>Source: National Solid Waste Management Association 2005 Tip Fee Survey, p4. </a:t>
            </a:r>
            <a:r>
              <a:rPr lang="en-US" altLang="en-US" sz="1400">
                <a:solidFill>
                  <a:schemeClr val="tx2"/>
                </a:solidFill>
                <a:hlinkClick r:id="rId2"/>
              </a:rPr>
              <a:t>www.environmentalistseveryday.org/docs/Tipping-Fee-Bulletin-2005.pdf</a:t>
            </a:r>
            <a:endParaRPr lang="en-US" altLang="en-US" sz="1400">
              <a:solidFill>
                <a:schemeClr val="tx2"/>
              </a:solidFill>
            </a:endParaRPr>
          </a:p>
        </p:txBody>
      </p:sp>
      <p:pic>
        <p:nvPicPr>
          <p:cNvPr id="24580" name="Picture 3">
            <a:extLst>
              <a:ext uri="{FF2B5EF4-FFF2-40B4-BE49-F238E27FC236}">
                <a16:creationId xmlns:a16="http://schemas.microsoft.com/office/drawing/2014/main" id="{590A12B3-9E8C-4B9D-93B3-E218E0A65A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178925"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050">
            <a:extLst>
              <a:ext uri="{FF2B5EF4-FFF2-40B4-BE49-F238E27FC236}">
                <a16:creationId xmlns:a16="http://schemas.microsoft.com/office/drawing/2014/main" id="{75734280-302C-45A5-BB5F-E9C9242D9C02}"/>
              </a:ext>
            </a:extLst>
          </p:cNvPr>
          <p:cNvSpPr>
            <a:spLocks noGrp="1" noChangeArrowheads="1"/>
          </p:cNvSpPr>
          <p:nvPr>
            <p:ph type="title"/>
          </p:nvPr>
        </p:nvSpPr>
        <p:spPr>
          <a:xfrm>
            <a:off x="0" y="228600"/>
            <a:ext cx="9137650" cy="685800"/>
          </a:xfrm>
        </p:spPr>
        <p:txBody>
          <a:bodyPr/>
          <a:lstStyle/>
          <a:p>
            <a:pPr eaLnBrk="1" hangingPunct="1"/>
            <a:r>
              <a:rPr lang="en-US" altLang="en-US" sz="3200" b="1">
                <a:latin typeface="Arial" panose="020B0604020202020204" pitchFamily="34" charset="0"/>
                <a:cs typeface="Arial" panose="020B0604020202020204" pitchFamily="34" charset="0"/>
              </a:rPr>
              <a:t>Most Expensive Way to Make Energy</a:t>
            </a:r>
          </a:p>
        </p:txBody>
      </p:sp>
      <p:sp>
        <p:nvSpPr>
          <p:cNvPr id="25603" name="Rectangle 3">
            <a:extLst>
              <a:ext uri="{FF2B5EF4-FFF2-40B4-BE49-F238E27FC236}">
                <a16:creationId xmlns:a16="http://schemas.microsoft.com/office/drawing/2014/main" id="{2C369AC1-C78A-4B3A-A12B-C0526FA9941F}"/>
              </a:ext>
            </a:extLst>
          </p:cNvPr>
          <p:cNvSpPr>
            <a:spLocks noChangeArrowheads="1"/>
          </p:cNvSpPr>
          <p:nvPr/>
        </p:nvSpPr>
        <p:spPr bwMode="auto">
          <a:xfrm>
            <a:off x="228600" y="6238875"/>
            <a:ext cx="8763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en-US" altLang="en-US" sz="1400">
                <a:solidFill>
                  <a:schemeClr val="tx2"/>
                </a:solidFill>
              </a:rPr>
              <a:t>Source: "Updated Capital Cost Estimates for Utility Scale Electricity Generating Plants," Energy Information Administration, April 2013, p.6, Table 1. Full report here: </a:t>
            </a:r>
            <a:r>
              <a:rPr lang="en-US" altLang="en-US" sz="1400">
                <a:solidFill>
                  <a:schemeClr val="tx2"/>
                </a:solidFill>
                <a:hlinkClick r:id="rId2"/>
              </a:rPr>
              <a:t>www.eia.gov/forecasts/capitalcost/pdf/updated_capcost.pdf</a:t>
            </a:r>
            <a:endParaRPr lang="en-US" altLang="en-US" sz="1400">
              <a:solidFill>
                <a:schemeClr val="tx2"/>
              </a:solidFill>
            </a:endParaRPr>
          </a:p>
        </p:txBody>
      </p:sp>
      <p:pic>
        <p:nvPicPr>
          <p:cNvPr id="25604" name="Picture 6" descr="http://www.energyjustice.net/files/prices/2012powerplantcost.png">
            <a:extLst>
              <a:ext uri="{FF2B5EF4-FFF2-40B4-BE49-F238E27FC236}">
                <a16:creationId xmlns:a16="http://schemas.microsoft.com/office/drawing/2014/main" id="{481B7937-4202-4600-A079-4AF6B0D614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1187450"/>
            <a:ext cx="87630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5B17A7B9-25F6-4B5E-8F92-63F68CBF34EE}"/>
              </a:ext>
            </a:extLst>
          </p:cNvPr>
          <p:cNvSpPr>
            <a:spLocks noGrp="1" noChangeArrowheads="1"/>
          </p:cNvSpPr>
          <p:nvPr>
            <p:ph type="title"/>
          </p:nvPr>
        </p:nvSpPr>
        <p:spPr>
          <a:xfrm>
            <a:off x="0" y="21771"/>
            <a:ext cx="9144000" cy="685800"/>
          </a:xfrm>
        </p:spPr>
        <p:txBody>
          <a:bodyPr/>
          <a:lstStyle/>
          <a:p>
            <a:pPr eaLnBrk="1" hangingPunct="1"/>
            <a:r>
              <a:rPr lang="en-US" altLang="en-US" dirty="0">
                <a:latin typeface="Arial" panose="020B0604020202020204" pitchFamily="34" charset="0"/>
                <a:cs typeface="Arial" panose="020B0604020202020204" pitchFamily="34" charset="0"/>
              </a:rPr>
              <a:t>Incinerator Economics</a:t>
            </a:r>
          </a:p>
        </p:txBody>
      </p:sp>
      <p:sp>
        <p:nvSpPr>
          <p:cNvPr id="29699" name="Rectangle 3">
            <a:extLst>
              <a:ext uri="{FF2B5EF4-FFF2-40B4-BE49-F238E27FC236}">
                <a16:creationId xmlns:a16="http://schemas.microsoft.com/office/drawing/2014/main" id="{22216EA4-7CBD-4D6C-B5D9-69BF462B36D1}"/>
              </a:ext>
            </a:extLst>
          </p:cNvPr>
          <p:cNvSpPr>
            <a:spLocks noGrp="1" noChangeArrowheads="1"/>
          </p:cNvSpPr>
          <p:nvPr>
            <p:ph type="body" idx="1"/>
          </p:nvPr>
        </p:nvSpPr>
        <p:spPr>
          <a:xfrm>
            <a:off x="228600" y="762000"/>
            <a:ext cx="8686800" cy="5562600"/>
          </a:xfrm>
        </p:spPr>
        <p:txBody>
          <a:bodyPr/>
          <a:lstStyle/>
          <a:p>
            <a:pPr eaLnBrk="1" fontAlgn="b" hangingPunct="1">
              <a:lnSpc>
                <a:spcPct val="90000"/>
              </a:lnSpc>
              <a:defRPr/>
            </a:pPr>
            <a:r>
              <a:rPr lang="en-US" altLang="en-US" sz="2800" dirty="0">
                <a:latin typeface="Arial" charset="0"/>
                <a:cs typeface="Arial" charset="0"/>
              </a:rPr>
              <a:t>Capital Intensive (Expensive)</a:t>
            </a:r>
          </a:p>
          <a:p>
            <a:pPr eaLnBrk="1" fontAlgn="b" hangingPunct="1">
              <a:lnSpc>
                <a:spcPct val="90000"/>
              </a:lnSpc>
              <a:defRPr/>
            </a:pPr>
            <a:endParaRPr lang="en-US" altLang="en-US" sz="600" dirty="0">
              <a:latin typeface="Arial" charset="0"/>
              <a:cs typeface="Arial" charset="0"/>
            </a:endParaRPr>
          </a:p>
          <a:p>
            <a:pPr eaLnBrk="1" fontAlgn="b" hangingPunct="1">
              <a:lnSpc>
                <a:spcPct val="90000"/>
              </a:lnSpc>
              <a:defRPr/>
            </a:pPr>
            <a:r>
              <a:rPr lang="en-US" altLang="en-US" sz="2800" dirty="0">
                <a:latin typeface="Arial" charset="0"/>
                <a:cs typeface="Arial" charset="0"/>
              </a:rPr>
              <a:t>Requires long-term monopoly contracts "Put-or-Pay" contracts including “put or pay” clauses that punish local governments if they recycle / compost</a:t>
            </a:r>
          </a:p>
          <a:p>
            <a:pPr eaLnBrk="1" fontAlgn="b" hangingPunct="1">
              <a:lnSpc>
                <a:spcPct val="90000"/>
              </a:lnSpc>
              <a:defRPr/>
            </a:pPr>
            <a:endParaRPr lang="en-US" altLang="en-US" sz="600" dirty="0">
              <a:latin typeface="Arial" charset="0"/>
              <a:cs typeface="Arial" charset="0"/>
            </a:endParaRPr>
          </a:p>
          <a:p>
            <a:pPr eaLnBrk="1" fontAlgn="b" hangingPunct="1">
              <a:lnSpc>
                <a:spcPct val="90000"/>
              </a:lnSpc>
              <a:defRPr/>
            </a:pPr>
            <a:r>
              <a:rPr lang="en-US" altLang="en-US" sz="2800" dirty="0">
                <a:latin typeface="Arial" charset="0"/>
                <a:cs typeface="Arial" charset="0"/>
              </a:rPr>
              <a:t>Competes with zero waste AND energy alternatives</a:t>
            </a:r>
          </a:p>
          <a:p>
            <a:pPr lvl="1" eaLnBrk="1" fontAlgn="b" hangingPunct="1">
              <a:lnSpc>
                <a:spcPct val="90000"/>
              </a:lnSpc>
              <a:defRPr/>
            </a:pPr>
            <a:r>
              <a:rPr lang="en-US" altLang="en-US" sz="2400" dirty="0"/>
              <a:t>Competes with wind and solar in Renewable Portfolio Standards*</a:t>
            </a:r>
            <a:endParaRPr lang="en-US" altLang="en-US" sz="2400" dirty="0">
              <a:latin typeface="Arial" charset="0"/>
              <a:cs typeface="Arial" charset="0"/>
            </a:endParaRPr>
          </a:p>
          <a:p>
            <a:pPr eaLnBrk="1" fontAlgn="b" hangingPunct="1">
              <a:lnSpc>
                <a:spcPct val="90000"/>
              </a:lnSpc>
              <a:defRPr/>
            </a:pPr>
            <a:endParaRPr lang="en-US" altLang="en-US" sz="600" dirty="0">
              <a:latin typeface="Arial" charset="0"/>
              <a:cs typeface="Arial" charset="0"/>
            </a:endParaRPr>
          </a:p>
          <a:p>
            <a:pPr eaLnBrk="1" fontAlgn="b" hangingPunct="1">
              <a:lnSpc>
                <a:spcPct val="90000"/>
              </a:lnSpc>
              <a:defRPr/>
            </a:pPr>
            <a:r>
              <a:rPr lang="en-US" altLang="en-US" sz="2800" dirty="0">
                <a:latin typeface="Arial" charset="0"/>
                <a:cs typeface="Arial" charset="0"/>
              </a:rPr>
              <a:t>Economic incentives encourage burning more dangerous wastes (getting paid to take waste vs. paying for fuels)</a:t>
            </a:r>
          </a:p>
          <a:p>
            <a:pPr eaLnBrk="1" fontAlgn="b" hangingPunct="1">
              <a:lnSpc>
                <a:spcPct val="90000"/>
              </a:lnSpc>
              <a:defRPr/>
            </a:pPr>
            <a:endParaRPr lang="en-US" altLang="en-US" sz="600" dirty="0">
              <a:latin typeface="Arial" charset="0"/>
              <a:cs typeface="Arial" charset="0"/>
            </a:endParaRPr>
          </a:p>
          <a:p>
            <a:pPr eaLnBrk="1" fontAlgn="b" hangingPunct="1">
              <a:lnSpc>
                <a:spcPct val="90000"/>
              </a:lnSpc>
              <a:defRPr/>
            </a:pPr>
            <a:r>
              <a:rPr lang="en-US" altLang="en-US" sz="2800" dirty="0">
                <a:latin typeface="Arial" charset="0"/>
                <a:cs typeface="Arial" charset="0"/>
              </a:rPr>
              <a:t>Can’t compete with cheap electricity.  Steam sales more lucrative.</a:t>
            </a:r>
          </a:p>
          <a:p>
            <a:pPr marL="0" indent="0" eaLnBrk="1" fontAlgn="b" hangingPunct="1">
              <a:lnSpc>
                <a:spcPct val="90000"/>
              </a:lnSpc>
              <a:buFontTx/>
              <a:buNone/>
              <a:defRPr/>
            </a:pPr>
            <a:endParaRPr lang="en-US" altLang="en-US" sz="1200" dirty="0">
              <a:latin typeface="Arial" charset="0"/>
              <a:cs typeface="Arial" charset="0"/>
            </a:endParaRPr>
          </a:p>
          <a:p>
            <a:pPr marL="0" indent="0" eaLnBrk="1" fontAlgn="b" hangingPunct="1">
              <a:lnSpc>
                <a:spcPct val="90000"/>
              </a:lnSpc>
              <a:buFontTx/>
              <a:buNone/>
              <a:defRPr/>
            </a:pPr>
            <a:r>
              <a:rPr lang="en-US" altLang="en-US" sz="1200" dirty="0">
                <a:latin typeface="Arial" charset="0"/>
                <a:cs typeface="Arial" charset="0"/>
              </a:rPr>
              <a:t>* Currently, trash incineration is only in direct competition with wind and solar in Maryland’s </a:t>
            </a:r>
            <a:r>
              <a:rPr lang="en-US" altLang="en-US" sz="1200" dirty="0" err="1">
                <a:latin typeface="Arial" charset="0"/>
                <a:cs typeface="Arial" charset="0"/>
              </a:rPr>
              <a:t>RPS</a:t>
            </a:r>
            <a:r>
              <a:rPr lang="en-US" altLang="en-US" sz="1200" dirty="0">
                <a:latin typeface="Arial" charset="0"/>
                <a:cs typeface="Arial" charset="0"/>
              </a:rPr>
              <a:t> law, but this affects many other states, and biomass incineration and landfill gas burning competes directly with wind and solar in most </a:t>
            </a:r>
            <a:r>
              <a:rPr lang="en-US" altLang="en-US" sz="1200" dirty="0" err="1">
                <a:latin typeface="Arial" charset="0"/>
                <a:cs typeface="Arial" charset="0"/>
              </a:rPr>
              <a:t>RPS</a:t>
            </a:r>
            <a:r>
              <a:rPr lang="en-US" altLang="en-US" sz="1200" dirty="0">
                <a:latin typeface="Arial" charset="0"/>
                <a:cs typeface="Arial" charset="0"/>
              </a:rPr>
              <a:t> laws.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E1BD9E3A-4B83-4130-836D-DB0044AE9844}"/>
              </a:ext>
            </a:extLst>
          </p:cNvPr>
          <p:cNvSpPr>
            <a:spLocks noGrp="1" noChangeArrowheads="1"/>
          </p:cNvSpPr>
          <p:nvPr>
            <p:ph type="title"/>
          </p:nvPr>
        </p:nvSpPr>
        <p:spPr>
          <a:xfrm>
            <a:off x="0" y="-1"/>
            <a:ext cx="9144000" cy="1371601"/>
          </a:xfrm>
        </p:spPr>
        <p:txBody>
          <a:bodyPr/>
          <a:lstStyle/>
          <a:p>
            <a:pPr eaLnBrk="1" hangingPunct="1"/>
            <a:r>
              <a:rPr lang="en-US" altLang="en-US" sz="3600" dirty="0">
                <a:latin typeface="Arial" panose="020B0604020202020204" pitchFamily="34" charset="0"/>
              </a:rPr>
              <a:t>Maryland ratepayer money to trash incinerators via Renewable Energy Credits</a:t>
            </a:r>
            <a:br>
              <a:rPr lang="en-US" altLang="en-US" sz="3600" dirty="0">
                <a:latin typeface="Arial" panose="020B0604020202020204" pitchFamily="34" charset="0"/>
              </a:rPr>
            </a:br>
            <a:r>
              <a:rPr lang="en-US" altLang="en-US" sz="2200" dirty="0">
                <a:latin typeface="Arial" panose="020B0604020202020204" pitchFamily="34" charset="0"/>
              </a:rPr>
              <a:t>(Incineration promoted to Tier 1 – equal to wind – in 2011.)</a:t>
            </a:r>
          </a:p>
        </p:txBody>
      </p:sp>
      <p:pic>
        <p:nvPicPr>
          <p:cNvPr id="70659" name="Picture 2">
            <a:extLst>
              <a:ext uri="{FF2B5EF4-FFF2-40B4-BE49-F238E27FC236}">
                <a16:creationId xmlns:a16="http://schemas.microsoft.com/office/drawing/2014/main" id="{9BAE6389-9405-4C5F-B0D0-4F76D271F7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1644650"/>
            <a:ext cx="8891587" cy="521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60" name="Picture 2">
            <a:extLst>
              <a:ext uri="{FF2B5EF4-FFF2-40B4-BE49-F238E27FC236}">
                <a16:creationId xmlns:a16="http://schemas.microsoft.com/office/drawing/2014/main" id="{31FE46C4-8316-4745-A864-C8925534C3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751013"/>
            <a:ext cx="2895600" cy="4116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027">
            <a:extLst>
              <a:ext uri="{FF2B5EF4-FFF2-40B4-BE49-F238E27FC236}">
                <a16:creationId xmlns:a16="http://schemas.microsoft.com/office/drawing/2014/main" id="{D0C13DBC-2B12-47D4-9A9D-24E4AF059178}"/>
              </a:ext>
            </a:extLst>
          </p:cNvPr>
          <p:cNvSpPr>
            <a:spLocks noGrp="1" noChangeArrowheads="1"/>
          </p:cNvSpPr>
          <p:nvPr>
            <p:ph type="body" sz="half" idx="1"/>
          </p:nvPr>
        </p:nvSpPr>
        <p:spPr>
          <a:xfrm>
            <a:off x="304800" y="1752600"/>
            <a:ext cx="8534400" cy="4800600"/>
          </a:xfrm>
        </p:spPr>
        <p:txBody>
          <a:bodyPr/>
          <a:lstStyle/>
          <a:p>
            <a:pPr eaLnBrk="1" hangingPunct="1"/>
            <a:r>
              <a:rPr lang="en-US" altLang="en-US" sz="4000" b="1" dirty="0"/>
              <a:t>OLD THOUGHT: needs paper and plastics to burn effectively</a:t>
            </a:r>
          </a:p>
          <a:p>
            <a:pPr eaLnBrk="1" hangingPunct="1"/>
            <a:r>
              <a:rPr lang="en-US" altLang="en-US" sz="4000" b="1" dirty="0"/>
              <a:t>NEW UNDERSTANDING: competes more with composting</a:t>
            </a:r>
          </a:p>
          <a:p>
            <a:pPr eaLnBrk="1" hangingPunct="1"/>
            <a:r>
              <a:rPr lang="en-US" altLang="en-US" sz="4000" b="1" dirty="0"/>
              <a:t>Must be fed enough waste</a:t>
            </a:r>
          </a:p>
          <a:p>
            <a:pPr eaLnBrk="1" hangingPunct="1"/>
            <a:r>
              <a:rPr lang="en-US" altLang="en-US" sz="4000" b="1" dirty="0"/>
              <a:t>“Put or pay” waste contracts punish zero waste efforts</a:t>
            </a:r>
            <a:endParaRPr lang="en-US" altLang="en-US" sz="4000" dirty="0"/>
          </a:p>
        </p:txBody>
      </p:sp>
      <p:sp>
        <p:nvSpPr>
          <p:cNvPr id="7" name="Rectangle 1026">
            <a:extLst>
              <a:ext uri="{FF2B5EF4-FFF2-40B4-BE49-F238E27FC236}">
                <a16:creationId xmlns:a16="http://schemas.microsoft.com/office/drawing/2014/main" id="{435FDEB1-7CA9-4C9E-A590-86A54171ECF8}"/>
              </a:ext>
            </a:extLst>
          </p:cNvPr>
          <p:cNvSpPr txBox="1">
            <a:spLocks noChangeArrowheads="1"/>
          </p:cNvSpPr>
          <p:nvPr/>
        </p:nvSpPr>
        <p:spPr bwMode="auto">
          <a:xfrm>
            <a:off x="76200" y="152400"/>
            <a:ext cx="89916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3800" b="1" kern="0" dirty="0">
                <a:latin typeface="Arial" pitchFamily="34" charset="0"/>
              </a:rPr>
              <a:t>Incineration Competes</a:t>
            </a:r>
            <a:br>
              <a:rPr lang="en-US" sz="3800" b="1" kern="0" dirty="0">
                <a:latin typeface="Arial" pitchFamily="34" charset="0"/>
              </a:rPr>
            </a:br>
            <a:r>
              <a:rPr lang="en-US" sz="3800" b="1" kern="0" dirty="0">
                <a:latin typeface="Arial" pitchFamily="34" charset="0"/>
              </a:rPr>
              <a:t>with </a:t>
            </a:r>
            <a:r>
              <a:rPr lang="en-US" sz="3800" b="1" strike="sngStrike" kern="0" dirty="0">
                <a:latin typeface="Arial" pitchFamily="34" charset="0"/>
              </a:rPr>
              <a:t>Recycling</a:t>
            </a:r>
            <a:r>
              <a:rPr lang="en-US" sz="3800" b="1" kern="0" dirty="0">
                <a:latin typeface="Arial" pitchFamily="34" charset="0"/>
              </a:rPr>
              <a:t> Composting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3ED10746-B0D3-4664-AA99-A5B706E35385}"/>
              </a:ext>
            </a:extLst>
          </p:cNvPr>
          <p:cNvSpPr>
            <a:spLocks noGrp="1" noChangeArrowheads="1"/>
          </p:cNvSpPr>
          <p:nvPr>
            <p:ph type="title"/>
          </p:nvPr>
        </p:nvSpPr>
        <p:spPr>
          <a:xfrm>
            <a:off x="685800" y="76200"/>
            <a:ext cx="7772400" cy="762000"/>
          </a:xfrm>
        </p:spPr>
        <p:txBody>
          <a:bodyPr/>
          <a:lstStyle/>
          <a:p>
            <a:pPr eaLnBrk="1" hangingPunct="1"/>
            <a:r>
              <a:rPr lang="en-US" altLang="en-US" sz="3800" b="1">
                <a:latin typeface="Arial" panose="020B0604020202020204" pitchFamily="34" charset="0"/>
              </a:rPr>
              <a:t>Incinerators Burn Money</a:t>
            </a:r>
          </a:p>
        </p:txBody>
      </p:sp>
      <p:sp>
        <p:nvSpPr>
          <p:cNvPr id="28675" name="Rectangle 3">
            <a:extLst>
              <a:ext uri="{FF2B5EF4-FFF2-40B4-BE49-F238E27FC236}">
                <a16:creationId xmlns:a16="http://schemas.microsoft.com/office/drawing/2014/main" id="{FD993C3C-4434-42C5-A9AC-1EF2581B9AA4}"/>
              </a:ext>
            </a:extLst>
          </p:cNvPr>
          <p:cNvSpPr>
            <a:spLocks noGrp="1" noChangeArrowheads="1"/>
          </p:cNvSpPr>
          <p:nvPr>
            <p:ph type="body" sz="half" idx="1"/>
          </p:nvPr>
        </p:nvSpPr>
        <p:spPr>
          <a:xfrm>
            <a:off x="381000" y="762000"/>
            <a:ext cx="8458200" cy="6019800"/>
          </a:xfrm>
        </p:spPr>
        <p:txBody>
          <a:bodyPr/>
          <a:lstStyle/>
          <a:p>
            <a:pPr eaLnBrk="1" hangingPunct="1">
              <a:lnSpc>
                <a:spcPct val="90000"/>
              </a:lnSpc>
            </a:pPr>
            <a:r>
              <a:rPr lang="en-US" altLang="en-US" sz="2400"/>
              <a:t>Harrisburg, PA: incinerator was primarily responsible for bankrupting Pennsylvania’s capital city</a:t>
            </a:r>
          </a:p>
          <a:p>
            <a:pPr eaLnBrk="1" hangingPunct="1">
              <a:lnSpc>
                <a:spcPct val="90000"/>
              </a:lnSpc>
            </a:pPr>
            <a:r>
              <a:rPr lang="en-US" altLang="en-US" sz="2400"/>
              <a:t>Claremont, NH: 20-year “put-or-pay” contracts caused 29 towns to file for bankruptcy in 1993, which the court denied, requiring that taxes be raised to pay back the incinerator for waste the towns did not even produce</a:t>
            </a:r>
          </a:p>
          <a:p>
            <a:pPr eaLnBrk="1" hangingPunct="1">
              <a:lnSpc>
                <a:spcPct val="90000"/>
              </a:lnSpc>
            </a:pPr>
            <a:r>
              <a:rPr lang="en-US" altLang="en-US" sz="2400"/>
              <a:t>Hudson Falls, NY and Lake County, FL – deep incinerator debt due to long-term contracts favorable to the industry</a:t>
            </a:r>
          </a:p>
          <a:p>
            <a:pPr eaLnBrk="1" hangingPunct="1">
              <a:lnSpc>
                <a:spcPct val="90000"/>
              </a:lnSpc>
            </a:pPr>
            <a:r>
              <a:rPr lang="en-US" altLang="en-US" sz="2400"/>
              <a:t>Poughkeepsie, NY – incinerator fails to bring in enough revenue from tipping fees and electric sales to operate without millions in annual subsidies from the county</a:t>
            </a:r>
          </a:p>
          <a:p>
            <a:pPr eaLnBrk="1" hangingPunct="1">
              <a:lnSpc>
                <a:spcPct val="90000"/>
              </a:lnSpc>
            </a:pPr>
            <a:r>
              <a:rPr lang="en-US" altLang="en-US" sz="2400"/>
              <a:t>Detroit, MI – the nation’s largest incinerators by design capacity – has cost the ailing city $1.2 billion in debt payments over 20 years, bringing the city close to bankruptcy on three occasions.</a:t>
            </a:r>
          </a:p>
          <a:p>
            <a:pPr eaLnBrk="1" hangingPunct="1">
              <a:lnSpc>
                <a:spcPct val="90000"/>
              </a:lnSpc>
            </a:pPr>
            <a:r>
              <a:rPr lang="en-US" altLang="en-US" sz="2400"/>
              <a:t>All of New Jersey’s five trash incinerators had to be bailed out by the state taxpayers with over $1.5 Billion because they could not attract enough waste to operate at capacity.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a:extLst>
              <a:ext uri="{FF2B5EF4-FFF2-40B4-BE49-F238E27FC236}">
                <a16:creationId xmlns:a16="http://schemas.microsoft.com/office/drawing/2014/main" id="{35BF6FD2-1C20-410E-A0EA-1DEE80FAEAE5}"/>
              </a:ext>
            </a:extLst>
          </p:cNvPr>
          <p:cNvSpPr txBox="1">
            <a:spLocks noChangeArrowheads="1"/>
          </p:cNvSpPr>
          <p:nvPr/>
        </p:nvSpPr>
        <p:spPr bwMode="auto">
          <a:xfrm>
            <a:off x="228600" y="111125"/>
            <a:ext cx="853440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1">
                <a:latin typeface="Arial" panose="020B0604020202020204" pitchFamily="34" charset="0"/>
              </a:rPr>
              <a:t>Grassroots Work Wins</a:t>
            </a:r>
            <a:br>
              <a:rPr lang="en-US" altLang="en-US" b="1">
                <a:latin typeface="Arial" panose="020B0604020202020204" pitchFamily="34" charset="0"/>
              </a:rPr>
            </a:br>
            <a:r>
              <a:rPr lang="en-US" altLang="en-US" sz="2400" b="1">
                <a:latin typeface="Arial" panose="020B0604020202020204" pitchFamily="34" charset="0"/>
              </a:rPr>
              <a:t>(Most Proposed Energy and Waste Facilities Defeated)</a:t>
            </a:r>
          </a:p>
        </p:txBody>
      </p:sp>
      <p:sp>
        <p:nvSpPr>
          <p:cNvPr id="7171" name="Rectangle 5">
            <a:extLst>
              <a:ext uri="{FF2B5EF4-FFF2-40B4-BE49-F238E27FC236}">
                <a16:creationId xmlns:a16="http://schemas.microsoft.com/office/drawing/2014/main" id="{8BF0C8AE-0080-47DF-A97D-B6E5AE707102}"/>
              </a:ext>
            </a:extLst>
          </p:cNvPr>
          <p:cNvSpPr>
            <a:spLocks noChangeArrowheads="1"/>
          </p:cNvSpPr>
          <p:nvPr/>
        </p:nvSpPr>
        <p:spPr bwMode="auto">
          <a:xfrm>
            <a:off x="0" y="6581775"/>
            <a:ext cx="914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en-US" altLang="en-US" sz="1300"/>
              <a:t>Source: “</a:t>
            </a:r>
            <a:r>
              <a:rPr lang="en-US" altLang="en-US" sz="1400"/>
              <a:t>The Power of Grassroots Resistance to Dirty Energy,” </a:t>
            </a:r>
            <a:r>
              <a:rPr lang="en-US" altLang="en-US" sz="1300">
                <a:hlinkClick r:id="rId2"/>
              </a:rPr>
              <a:t>www.energyjustice.net/files/grassrootsresistance.pdf</a:t>
            </a:r>
            <a:endParaRPr lang="en-US" altLang="en-US" sz="1300"/>
          </a:p>
        </p:txBody>
      </p:sp>
      <p:pic>
        <p:nvPicPr>
          <p:cNvPr id="7172" name="Picture 5">
            <a:extLst>
              <a:ext uri="{FF2B5EF4-FFF2-40B4-BE49-F238E27FC236}">
                <a16:creationId xmlns:a16="http://schemas.microsoft.com/office/drawing/2014/main" id="{3AD4A6EF-D9C1-4E8A-8546-1A349AF5D6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1266825"/>
            <a:ext cx="8896350" cy="536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Object 3">
            <a:extLst>
              <a:ext uri="{FF2B5EF4-FFF2-40B4-BE49-F238E27FC236}">
                <a16:creationId xmlns:a16="http://schemas.microsoft.com/office/drawing/2014/main" id="{F81C75C2-A9DA-41E1-AE57-F3DBAD7AEA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8050"/>
            <a:ext cx="914400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2050">
            <a:extLst>
              <a:ext uri="{FF2B5EF4-FFF2-40B4-BE49-F238E27FC236}">
                <a16:creationId xmlns:a16="http://schemas.microsoft.com/office/drawing/2014/main" id="{B166B6E5-CCC8-418F-86F3-DD50D1C5E38F}"/>
              </a:ext>
            </a:extLst>
          </p:cNvPr>
          <p:cNvSpPr>
            <a:spLocks noGrp="1" noChangeArrowheads="1"/>
          </p:cNvSpPr>
          <p:nvPr>
            <p:ph type="title"/>
          </p:nvPr>
        </p:nvSpPr>
        <p:spPr>
          <a:xfrm>
            <a:off x="0" y="228600"/>
            <a:ext cx="9137650" cy="685800"/>
          </a:xfrm>
        </p:spPr>
        <p:txBody>
          <a:bodyPr/>
          <a:lstStyle/>
          <a:p>
            <a:pPr eaLnBrk="1" hangingPunct="1"/>
            <a:r>
              <a:rPr lang="en-US" altLang="en-US" sz="4000">
                <a:latin typeface="Arial" panose="020B0604020202020204" pitchFamily="34" charset="0"/>
                <a:cs typeface="Arial" panose="020B0604020202020204" pitchFamily="34" charset="0"/>
              </a:rPr>
              <a:t>Worst Way to Create Jobs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Object 3">
            <a:extLst>
              <a:ext uri="{FF2B5EF4-FFF2-40B4-BE49-F238E27FC236}">
                <a16:creationId xmlns:a16="http://schemas.microsoft.com/office/drawing/2014/main" id="{2504539D-1F27-4715-9258-BD53B6921F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1125"/>
            <a:ext cx="8229600" cy="663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1027">
            <a:extLst>
              <a:ext uri="{FF2B5EF4-FFF2-40B4-BE49-F238E27FC236}">
                <a16:creationId xmlns:a16="http://schemas.microsoft.com/office/drawing/2014/main" id="{09F07C45-F507-4369-881A-2DFA7C4DAAC2}"/>
              </a:ext>
            </a:extLst>
          </p:cNvPr>
          <p:cNvSpPr>
            <a:spLocks noGrp="1" noChangeArrowheads="1"/>
          </p:cNvSpPr>
          <p:nvPr>
            <p:ph type="body" sz="half" idx="1"/>
          </p:nvPr>
        </p:nvSpPr>
        <p:spPr>
          <a:xfrm>
            <a:off x="228600" y="1524000"/>
            <a:ext cx="8534400" cy="4114800"/>
          </a:xfrm>
        </p:spPr>
        <p:txBody>
          <a:bodyPr/>
          <a:lstStyle/>
          <a:p>
            <a:pPr marL="0" indent="0" eaLnBrk="1" hangingPunct="1">
              <a:buFontTx/>
              <a:buNone/>
              <a:defRPr/>
            </a:pPr>
            <a:r>
              <a:rPr lang="en-US" sz="2800" b="1" dirty="0"/>
              <a:t>Toxic Air Emissions are…</a:t>
            </a:r>
          </a:p>
          <a:p>
            <a:pPr eaLnBrk="1" hangingPunct="1">
              <a:defRPr/>
            </a:pPr>
            <a:r>
              <a:rPr lang="en-US" sz="2800" b="1" dirty="0"/>
              <a:t>Dioxins / furans </a:t>
            </a:r>
            <a:r>
              <a:rPr lang="en-US" sz="2800" dirty="0"/>
              <a:t>(28 times)</a:t>
            </a:r>
          </a:p>
          <a:p>
            <a:pPr eaLnBrk="1" hangingPunct="1">
              <a:defRPr/>
            </a:pPr>
            <a:r>
              <a:rPr lang="en-US" sz="2800" b="1" dirty="0"/>
              <a:t>Mercury</a:t>
            </a:r>
            <a:r>
              <a:rPr lang="en-US" sz="2800" dirty="0"/>
              <a:t> (6-14 times)</a:t>
            </a:r>
          </a:p>
          <a:p>
            <a:pPr eaLnBrk="1" hangingPunct="1">
              <a:defRPr/>
            </a:pPr>
            <a:r>
              <a:rPr lang="en-US" sz="2800" b="1" dirty="0"/>
              <a:t>Lead</a:t>
            </a:r>
            <a:r>
              <a:rPr lang="en-US" sz="2800" dirty="0"/>
              <a:t> (6 times)</a:t>
            </a:r>
          </a:p>
          <a:p>
            <a:pPr eaLnBrk="1" hangingPunct="1">
              <a:defRPr/>
            </a:pPr>
            <a:r>
              <a:rPr lang="en-US" sz="2800" b="1" dirty="0">
                <a:cs typeface="Times New Roman" pitchFamily="18" charset="0"/>
              </a:rPr>
              <a:t>Nitrogen Oxides</a:t>
            </a:r>
            <a:r>
              <a:rPr lang="en-US" sz="2800" dirty="0">
                <a:cs typeface="Times New Roman" pitchFamily="18" charset="0"/>
              </a:rPr>
              <a:t> (</a:t>
            </a:r>
            <a:r>
              <a:rPr lang="en-US" sz="2800" dirty="0" err="1">
                <a:cs typeface="Times New Roman" pitchFamily="18" charset="0"/>
              </a:rPr>
              <a:t>NOx</a:t>
            </a:r>
            <a:r>
              <a:rPr lang="en-US" sz="2800" dirty="0">
                <a:cs typeface="Times New Roman" pitchFamily="18" charset="0"/>
              </a:rPr>
              <a:t>)</a:t>
            </a:r>
            <a:r>
              <a:rPr lang="en-US" sz="2800" dirty="0"/>
              <a:t> (3.2 times)</a:t>
            </a:r>
          </a:p>
          <a:p>
            <a:pPr eaLnBrk="1" hangingPunct="1">
              <a:defRPr/>
            </a:pPr>
            <a:r>
              <a:rPr lang="en-US" sz="2800" b="1" dirty="0"/>
              <a:t>Carbon Monoxide</a:t>
            </a:r>
            <a:r>
              <a:rPr lang="en-US" sz="2800" dirty="0"/>
              <a:t> (CO) (1.9 times)</a:t>
            </a:r>
          </a:p>
          <a:p>
            <a:pPr eaLnBrk="1" hangingPunct="1">
              <a:defRPr/>
            </a:pPr>
            <a:r>
              <a:rPr lang="en-US" sz="2800" b="1" dirty="0">
                <a:cs typeface="Times New Roman" pitchFamily="18" charset="0"/>
              </a:rPr>
              <a:t>Sulfur Dioxide</a:t>
            </a:r>
            <a:r>
              <a:rPr lang="en-US" sz="2800" dirty="0">
                <a:cs typeface="Times New Roman" pitchFamily="18" charset="0"/>
              </a:rPr>
              <a:t> (SO</a:t>
            </a:r>
            <a:r>
              <a:rPr lang="en-US" sz="2800" baseline="-30000" dirty="0">
                <a:cs typeface="Times New Roman" pitchFamily="18" charset="0"/>
              </a:rPr>
              <a:t>2</a:t>
            </a:r>
            <a:r>
              <a:rPr lang="en-US" sz="2800" dirty="0">
                <a:cs typeface="Times New Roman" pitchFamily="18" charset="0"/>
              </a:rPr>
              <a:t>)</a:t>
            </a:r>
            <a:r>
              <a:rPr lang="en-US" sz="2800" dirty="0"/>
              <a:t> (70% worse)</a:t>
            </a:r>
          </a:p>
          <a:p>
            <a:pPr eaLnBrk="1" hangingPunct="1">
              <a:defRPr/>
            </a:pPr>
            <a:r>
              <a:rPr lang="en-US" sz="2800" b="1" dirty="0"/>
              <a:t>Carbon Dioxide</a:t>
            </a:r>
            <a:r>
              <a:rPr lang="en-US" sz="2800" dirty="0"/>
              <a:t> (CO</a:t>
            </a:r>
            <a:r>
              <a:rPr lang="en-US" sz="2800" baseline="-30000" dirty="0">
                <a:cs typeface="Times New Roman" pitchFamily="18" charset="0"/>
              </a:rPr>
              <a:t>2</a:t>
            </a:r>
            <a:r>
              <a:rPr lang="en-US" sz="2800" dirty="0"/>
              <a:t>) (2.5 times)</a:t>
            </a:r>
          </a:p>
        </p:txBody>
      </p:sp>
      <p:sp>
        <p:nvSpPr>
          <p:cNvPr id="7" name="Rectangle 1026">
            <a:extLst>
              <a:ext uri="{FF2B5EF4-FFF2-40B4-BE49-F238E27FC236}">
                <a16:creationId xmlns:a16="http://schemas.microsoft.com/office/drawing/2014/main" id="{16851558-7CE0-4F5D-9FEB-4592B82217C3}"/>
              </a:ext>
            </a:extLst>
          </p:cNvPr>
          <p:cNvSpPr txBox="1">
            <a:spLocks noChangeArrowheads="1"/>
          </p:cNvSpPr>
          <p:nvPr/>
        </p:nvSpPr>
        <p:spPr bwMode="auto">
          <a:xfrm>
            <a:off x="685800" y="381000"/>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3800" b="1" kern="0" dirty="0">
                <a:latin typeface="Arial" pitchFamily="34" charset="0"/>
              </a:rPr>
              <a:t>Incineration Worse than Coal</a:t>
            </a:r>
          </a:p>
        </p:txBody>
      </p:sp>
      <p:sp>
        <p:nvSpPr>
          <p:cNvPr id="37892" name="Rectangle 4">
            <a:extLst>
              <a:ext uri="{FF2B5EF4-FFF2-40B4-BE49-F238E27FC236}">
                <a16:creationId xmlns:a16="http://schemas.microsoft.com/office/drawing/2014/main" id="{565CACD6-1B5E-4EF5-81D9-E225CB35A551}"/>
              </a:ext>
            </a:extLst>
          </p:cNvPr>
          <p:cNvSpPr>
            <a:spLocks noChangeArrowheads="1"/>
          </p:cNvSpPr>
          <p:nvPr/>
        </p:nvSpPr>
        <p:spPr bwMode="auto">
          <a:xfrm>
            <a:off x="609600" y="63246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latin typeface="Arial" panose="020B0604020202020204" pitchFamily="34" charset="0"/>
                <a:hlinkClick r:id="rId3"/>
              </a:rPr>
              <a:t>www.energyjustice.net/incineration/worsethancoal</a:t>
            </a:r>
            <a:endParaRPr lang="en-US" altLang="en-US" sz="2400" b="1">
              <a:solidFill>
                <a:schemeClr val="tx2"/>
              </a:solidFill>
              <a:latin typeface="Arial" panose="020B0604020202020204" pitchFamily="34" charset="0"/>
            </a:endParaRPr>
          </a:p>
        </p:txBody>
      </p:sp>
      <p:pic>
        <p:nvPicPr>
          <p:cNvPr id="37893" name="Picture 1">
            <a:extLst>
              <a:ext uri="{FF2B5EF4-FFF2-40B4-BE49-F238E27FC236}">
                <a16:creationId xmlns:a16="http://schemas.microsoft.com/office/drawing/2014/main" id="{63F5CE31-1EF7-4787-8C71-BA60677BA6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524000"/>
            <a:ext cx="4886325" cy="4722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051">
            <a:extLst>
              <a:ext uri="{FF2B5EF4-FFF2-40B4-BE49-F238E27FC236}">
                <a16:creationId xmlns:a16="http://schemas.microsoft.com/office/drawing/2014/main" id="{35942CDF-7C2B-4811-B5E0-C4307FD809F4}"/>
              </a:ext>
            </a:extLst>
          </p:cNvPr>
          <p:cNvSpPr>
            <a:spLocks noGrp="1" noChangeArrowheads="1"/>
          </p:cNvSpPr>
          <p:nvPr>
            <p:ph type="body" idx="1"/>
          </p:nvPr>
        </p:nvSpPr>
        <p:spPr>
          <a:xfrm>
            <a:off x="152400" y="1143000"/>
            <a:ext cx="8985250" cy="2819400"/>
          </a:xfrm>
        </p:spPr>
        <p:txBody>
          <a:bodyPr/>
          <a:lstStyle/>
          <a:p>
            <a:pPr marL="0" indent="0" algn="ctr" eaLnBrk="1" fontAlgn="b" hangingPunct="1">
              <a:buFontTx/>
              <a:buNone/>
            </a:pPr>
            <a:r>
              <a:rPr lang="en-US" altLang="en-US" sz="4400" b="1">
                <a:latin typeface="Arial" panose="020B0604020202020204" pitchFamily="34" charset="0"/>
                <a:cs typeface="Arial" panose="020B0604020202020204" pitchFamily="34" charset="0"/>
              </a:rPr>
              <a:t>“a waste-to-energy plant is designed to manage solid waste...  the electricity output is a secondary function”</a:t>
            </a:r>
          </a:p>
        </p:txBody>
      </p:sp>
      <p:sp>
        <p:nvSpPr>
          <p:cNvPr id="5" name="Rectangle 2050">
            <a:extLst>
              <a:ext uri="{FF2B5EF4-FFF2-40B4-BE49-F238E27FC236}">
                <a16:creationId xmlns:a16="http://schemas.microsoft.com/office/drawing/2014/main" id="{F2D31E64-2360-4CA4-BDAE-24B5309B625B}"/>
              </a:ext>
            </a:extLst>
          </p:cNvPr>
          <p:cNvSpPr txBox="1">
            <a:spLocks noChangeArrowheads="1"/>
          </p:cNvSpPr>
          <p:nvPr/>
        </p:nvSpPr>
        <p:spPr bwMode="auto">
          <a:xfrm>
            <a:off x="0" y="228600"/>
            <a:ext cx="913765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4000" kern="0" dirty="0">
                <a:latin typeface="Arial" pitchFamily="34" charset="0"/>
                <a:cs typeface="Arial" pitchFamily="34" charset="0"/>
              </a:rPr>
              <a:t>Incinerator, Not a Power Plant</a:t>
            </a:r>
          </a:p>
        </p:txBody>
      </p:sp>
      <p:sp>
        <p:nvSpPr>
          <p:cNvPr id="4" name="Rectangle 2051">
            <a:extLst>
              <a:ext uri="{FF2B5EF4-FFF2-40B4-BE49-F238E27FC236}">
                <a16:creationId xmlns:a16="http://schemas.microsoft.com/office/drawing/2014/main" id="{04836D7B-7691-4944-B93B-B87C8EA782C0}"/>
              </a:ext>
            </a:extLst>
          </p:cNvPr>
          <p:cNvSpPr txBox="1">
            <a:spLocks noChangeArrowheads="1"/>
          </p:cNvSpPr>
          <p:nvPr/>
        </p:nvSpPr>
        <p:spPr bwMode="auto">
          <a:xfrm>
            <a:off x="0" y="5334000"/>
            <a:ext cx="9144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fontAlgn="b" hangingPunct="1">
              <a:buFontTx/>
              <a:buNone/>
              <a:defRPr/>
            </a:pPr>
            <a:r>
              <a:rPr lang="en-US" sz="2600" kern="0" dirty="0">
                <a:latin typeface="Arial" charset="0"/>
                <a:cs typeface="Arial" charset="0"/>
              </a:rPr>
              <a:t>Ted Michaels, President, Energy Recovery Council, March 18, 2013 testimony before Washington, DC City Council</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90F0C3AA-80C7-4560-97D4-E3D2B1F732A4}"/>
              </a:ext>
            </a:extLst>
          </p:cNvPr>
          <p:cNvSpPr>
            <a:spLocks noGrp="1" noChangeArrowheads="1"/>
          </p:cNvSpPr>
          <p:nvPr>
            <p:ph type="title"/>
          </p:nvPr>
        </p:nvSpPr>
        <p:spPr>
          <a:xfrm>
            <a:off x="304800" y="0"/>
            <a:ext cx="8534400" cy="1219200"/>
          </a:xfrm>
        </p:spPr>
        <p:txBody>
          <a:bodyPr/>
          <a:lstStyle/>
          <a:p>
            <a:pPr eaLnBrk="1" hangingPunct="1"/>
            <a:r>
              <a:rPr lang="en-US" altLang="en-US" dirty="0">
                <a:latin typeface="Arial" panose="020B0604020202020204" pitchFamily="34" charset="0"/>
              </a:rPr>
              <a:t>Global Warming Pollution</a:t>
            </a:r>
            <a:br>
              <a:rPr lang="en-US" altLang="en-US" dirty="0">
                <a:latin typeface="Arial" panose="020B0604020202020204" pitchFamily="34" charset="0"/>
              </a:rPr>
            </a:br>
            <a:r>
              <a:rPr lang="en-US" altLang="en-US" sz="2600" b="1" dirty="0">
                <a:latin typeface="Arial" panose="020B0604020202020204" pitchFamily="34" charset="0"/>
              </a:rPr>
              <a:t>Smokestack CO2 Emissions from U.S. Power Plants</a:t>
            </a:r>
            <a:endParaRPr lang="en-US" altLang="en-US" sz="2000" dirty="0">
              <a:latin typeface="Arial" panose="020B0604020202020204" pitchFamily="34" charset="0"/>
            </a:endParaRPr>
          </a:p>
        </p:txBody>
      </p:sp>
      <p:sp>
        <p:nvSpPr>
          <p:cNvPr id="34819" name="Rectangle 3">
            <a:extLst>
              <a:ext uri="{FF2B5EF4-FFF2-40B4-BE49-F238E27FC236}">
                <a16:creationId xmlns:a16="http://schemas.microsoft.com/office/drawing/2014/main" id="{A54C2F2D-11CF-413A-9D77-7682FB453A37}"/>
              </a:ext>
            </a:extLst>
          </p:cNvPr>
          <p:cNvSpPr>
            <a:spLocks noChangeArrowheads="1"/>
          </p:cNvSpPr>
          <p:nvPr/>
        </p:nvSpPr>
        <p:spPr bwMode="auto">
          <a:xfrm>
            <a:off x="7069138" y="1828800"/>
            <a:ext cx="20574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en-US" altLang="en-US" sz="1800">
                <a:latin typeface="Arial" panose="020B0604020202020204" pitchFamily="34" charset="0"/>
              </a:rPr>
              <a:t>Data is in pounds of CO2 per unit of energy produced (lbs/MWh) </a:t>
            </a:r>
          </a:p>
          <a:p>
            <a:pPr algn="r" eaLnBrk="1" hangingPunct="1">
              <a:spcBef>
                <a:spcPct val="0"/>
              </a:spcBef>
              <a:buFontTx/>
              <a:buNone/>
            </a:pPr>
            <a:endParaRPr lang="en-US" altLang="en-US" sz="1800">
              <a:solidFill>
                <a:schemeClr val="tx2"/>
              </a:solidFill>
              <a:latin typeface="Arial" panose="020B0604020202020204" pitchFamily="34" charset="0"/>
            </a:endParaRPr>
          </a:p>
          <a:p>
            <a:pPr algn="r" eaLnBrk="1" hangingPunct="1">
              <a:spcBef>
                <a:spcPct val="0"/>
              </a:spcBef>
              <a:buFontTx/>
              <a:buNone/>
            </a:pPr>
            <a:endParaRPr lang="en-US" altLang="en-US" sz="1800">
              <a:solidFill>
                <a:schemeClr val="tx2"/>
              </a:solidFill>
              <a:latin typeface="Arial" panose="020B0604020202020204" pitchFamily="34" charset="0"/>
            </a:endParaRPr>
          </a:p>
          <a:p>
            <a:pPr algn="r" eaLnBrk="1" hangingPunct="1">
              <a:spcBef>
                <a:spcPct val="0"/>
              </a:spcBef>
              <a:buFontTx/>
              <a:buNone/>
            </a:pPr>
            <a:endParaRPr lang="en-US" altLang="en-US" sz="1800">
              <a:solidFill>
                <a:schemeClr val="tx2"/>
              </a:solidFill>
              <a:latin typeface="Arial" panose="020B0604020202020204" pitchFamily="34" charset="0"/>
            </a:endParaRPr>
          </a:p>
          <a:p>
            <a:pPr algn="r" eaLnBrk="1" hangingPunct="1">
              <a:spcBef>
                <a:spcPct val="0"/>
              </a:spcBef>
              <a:buFontTx/>
              <a:buNone/>
            </a:pPr>
            <a:endParaRPr lang="en-US" altLang="en-US" sz="1800">
              <a:solidFill>
                <a:schemeClr val="tx2"/>
              </a:solidFill>
              <a:latin typeface="Arial" panose="020B0604020202020204" pitchFamily="34" charset="0"/>
            </a:endParaRPr>
          </a:p>
          <a:p>
            <a:pPr algn="r" eaLnBrk="1" hangingPunct="1">
              <a:spcBef>
                <a:spcPct val="0"/>
              </a:spcBef>
              <a:buFontTx/>
              <a:buNone/>
            </a:pPr>
            <a:endParaRPr lang="en-US" altLang="en-US" sz="1800">
              <a:solidFill>
                <a:schemeClr val="tx2"/>
              </a:solidFill>
              <a:latin typeface="Arial" panose="020B0604020202020204" pitchFamily="34" charset="0"/>
            </a:endParaRPr>
          </a:p>
          <a:p>
            <a:pPr algn="r" eaLnBrk="1" hangingPunct="1">
              <a:spcBef>
                <a:spcPct val="0"/>
              </a:spcBef>
              <a:buFontTx/>
              <a:buNone/>
            </a:pPr>
            <a:r>
              <a:rPr lang="en-US" altLang="en-US" sz="1800">
                <a:solidFill>
                  <a:schemeClr val="tx2"/>
                </a:solidFill>
              </a:rPr>
              <a:t>Source: U.S. EPA </a:t>
            </a:r>
            <a:r>
              <a:rPr lang="en-US" altLang="en-US" sz="1800"/>
              <a:t>Emissions &amp; Generation Resource Integrated Database (eGRID)</a:t>
            </a:r>
            <a:r>
              <a:rPr lang="en-US" altLang="en-US" sz="1800">
                <a:solidFill>
                  <a:schemeClr val="tx2"/>
                </a:solidFill>
              </a:rPr>
              <a:t> v.9, released 2/24/2014</a:t>
            </a:r>
            <a:br>
              <a:rPr lang="en-US" altLang="en-US" sz="1800">
                <a:solidFill>
                  <a:schemeClr val="tx2"/>
                </a:solidFill>
              </a:rPr>
            </a:br>
            <a:r>
              <a:rPr lang="en-US" altLang="en-US" sz="1800">
                <a:solidFill>
                  <a:schemeClr val="tx2"/>
                </a:solidFill>
              </a:rPr>
              <a:t>(2010 data)</a:t>
            </a:r>
          </a:p>
        </p:txBody>
      </p:sp>
      <p:pic>
        <p:nvPicPr>
          <p:cNvPr id="34820" name="Picture 6" descr="http://www.energyjustice.net/files/CO2-meta.png">
            <a:extLst>
              <a:ext uri="{FF2B5EF4-FFF2-40B4-BE49-F238E27FC236}">
                <a16:creationId xmlns:a16="http://schemas.microsoft.com/office/drawing/2014/main" id="{9963CA6D-B594-424B-8033-6CC8BEF1E8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14438"/>
            <a:ext cx="6840538"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316C442-C1D3-4012-9762-576B5210D3F6}"/>
              </a:ext>
            </a:extLst>
          </p:cNvPr>
          <p:cNvSpPr>
            <a:spLocks noGrp="1" noChangeArrowheads="1"/>
          </p:cNvSpPr>
          <p:nvPr>
            <p:ph type="title"/>
          </p:nvPr>
        </p:nvSpPr>
        <p:spPr>
          <a:xfrm>
            <a:off x="685800" y="67355"/>
            <a:ext cx="7772400" cy="694645"/>
          </a:xfrm>
        </p:spPr>
        <p:txBody>
          <a:bodyPr/>
          <a:lstStyle/>
          <a:p>
            <a:pPr eaLnBrk="1" hangingPunct="1"/>
            <a:r>
              <a:rPr lang="en-US" altLang="en-US" dirty="0">
                <a:latin typeface="Arial" panose="020B0604020202020204" pitchFamily="34" charset="0"/>
                <a:cs typeface="Arial" panose="020B0604020202020204" pitchFamily="34" charset="0"/>
              </a:rPr>
              <a:t>Dioxins &amp; Furans</a:t>
            </a:r>
          </a:p>
        </p:txBody>
      </p:sp>
      <p:sp>
        <p:nvSpPr>
          <p:cNvPr id="35843" name="Rectangle 3">
            <a:extLst>
              <a:ext uri="{FF2B5EF4-FFF2-40B4-BE49-F238E27FC236}">
                <a16:creationId xmlns:a16="http://schemas.microsoft.com/office/drawing/2014/main" id="{630E912D-6700-4012-AC32-4169D1763776}"/>
              </a:ext>
            </a:extLst>
          </p:cNvPr>
          <p:cNvSpPr>
            <a:spLocks noGrp="1" noChangeArrowheads="1"/>
          </p:cNvSpPr>
          <p:nvPr>
            <p:ph type="body" idx="1"/>
          </p:nvPr>
        </p:nvSpPr>
        <p:spPr>
          <a:xfrm>
            <a:off x="381000" y="762000"/>
            <a:ext cx="8077200" cy="6096000"/>
          </a:xfrm>
        </p:spPr>
        <p:txBody>
          <a:bodyPr/>
          <a:lstStyle/>
          <a:p>
            <a:pPr eaLnBrk="1" hangingPunct="1">
              <a:lnSpc>
                <a:spcPct val="90000"/>
              </a:lnSpc>
            </a:pPr>
            <a:r>
              <a:rPr lang="en-US" altLang="en-US" dirty="0"/>
              <a:t>Most toxic chemicals known to science: 140,000 times more toxic than mercury.</a:t>
            </a:r>
          </a:p>
          <a:p>
            <a:pPr eaLnBrk="1" hangingPunct="1">
              <a:lnSpc>
                <a:spcPct val="90000"/>
              </a:lnSpc>
            </a:pPr>
            <a:r>
              <a:rPr lang="en-US" altLang="en-US" dirty="0"/>
              <a:t>Cause infertility, learning disabilities, endometriosis, birth defects, sexual reproductive disorders, damage to the immune system, cancer and more.</a:t>
            </a:r>
          </a:p>
          <a:p>
            <a:pPr eaLnBrk="1" hangingPunct="1">
              <a:lnSpc>
                <a:spcPct val="90000"/>
              </a:lnSpc>
            </a:pPr>
            <a:r>
              <a:rPr lang="en-US" altLang="en-US" dirty="0"/>
              <a:t>93% of dioxin exposure is from eating meat and dairy products.</a:t>
            </a:r>
          </a:p>
          <a:p>
            <a:pPr lvl="1" eaLnBrk="1" hangingPunct="1">
              <a:lnSpc>
                <a:spcPct val="90000"/>
              </a:lnSpc>
            </a:pPr>
            <a:r>
              <a:rPr lang="en-US" altLang="en-US" dirty="0"/>
              <a:t>It takes 14 years for a human to </a:t>
            </a:r>
            <a:br>
              <a:rPr lang="en-US" altLang="en-US" dirty="0"/>
            </a:br>
            <a:r>
              <a:rPr lang="en-US" altLang="en-US" dirty="0"/>
              <a:t>inhale as much dioxin as a grazing </a:t>
            </a:r>
            <a:br>
              <a:rPr lang="en-US" altLang="en-US" dirty="0"/>
            </a:br>
            <a:r>
              <a:rPr lang="en-US" altLang="en-US" dirty="0"/>
              <a:t>cow will ingest in one day.</a:t>
            </a:r>
          </a:p>
          <a:p>
            <a:pPr lvl="1" eaLnBrk="1" hangingPunct="1">
              <a:lnSpc>
                <a:spcPct val="90000"/>
              </a:lnSpc>
            </a:pPr>
            <a:r>
              <a:rPr lang="en-US" altLang="en-US" dirty="0"/>
              <a:t>Highest exposure is during infancy.</a:t>
            </a:r>
          </a:p>
          <a:p>
            <a:pPr algn="ctr" eaLnBrk="1" hangingPunct="1">
              <a:lnSpc>
                <a:spcPct val="90000"/>
              </a:lnSpc>
              <a:buFontTx/>
              <a:buNone/>
            </a:pPr>
            <a:r>
              <a:rPr lang="en-US" altLang="en-US" b="1" dirty="0">
                <a:hlinkClick r:id="rId3"/>
              </a:rPr>
              <a:t>www.ejnet.org/dioxin/</a:t>
            </a:r>
            <a:endParaRPr lang="en-US" altLang="en-US" b="1" dirty="0"/>
          </a:p>
        </p:txBody>
      </p:sp>
      <p:pic>
        <p:nvPicPr>
          <p:cNvPr id="35844" name="Picture 4">
            <a:extLst>
              <a:ext uri="{FF2B5EF4-FFF2-40B4-BE49-F238E27FC236}">
                <a16:creationId xmlns:a16="http://schemas.microsoft.com/office/drawing/2014/main" id="{96461DE8-5056-458B-9B82-31F0988503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5334000"/>
            <a:ext cx="2209800" cy="142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1F9F65F9-4E29-49A8-887E-C2C1D5494263}"/>
              </a:ext>
            </a:extLst>
          </p:cNvPr>
          <p:cNvSpPr>
            <a:spLocks noGrp="1" noChangeArrowheads="1"/>
          </p:cNvSpPr>
          <p:nvPr>
            <p:ph type="title"/>
          </p:nvPr>
        </p:nvSpPr>
        <p:spPr>
          <a:xfrm>
            <a:off x="685800" y="76200"/>
            <a:ext cx="7772400" cy="838200"/>
          </a:xfrm>
        </p:spPr>
        <p:txBody>
          <a:bodyPr/>
          <a:lstStyle/>
          <a:p>
            <a:pPr eaLnBrk="1" hangingPunct="1"/>
            <a:r>
              <a:rPr lang="en-US" altLang="en-US" dirty="0">
                <a:latin typeface="Arial" panose="020B0604020202020204" pitchFamily="34" charset="0"/>
                <a:cs typeface="Arial" panose="020B0604020202020204" pitchFamily="34" charset="0"/>
              </a:rPr>
              <a:t>Exposure to Dioxins</a:t>
            </a:r>
          </a:p>
        </p:txBody>
      </p:sp>
      <p:pic>
        <p:nvPicPr>
          <p:cNvPr id="36867" name="Picture 3">
            <a:extLst>
              <a:ext uri="{FF2B5EF4-FFF2-40B4-BE49-F238E27FC236}">
                <a16:creationId xmlns:a16="http://schemas.microsoft.com/office/drawing/2014/main" id="{D88023F8-40AA-4B4F-9E89-4756F573E2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0"/>
            <a:ext cx="2209800" cy="142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8" name="Picture 4">
            <a:extLst>
              <a:ext uri="{FF2B5EF4-FFF2-40B4-BE49-F238E27FC236}">
                <a16:creationId xmlns:a16="http://schemas.microsoft.com/office/drawing/2014/main" id="{F52EF9E2-4EBB-43F8-AD38-330C647C1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50925"/>
            <a:ext cx="7883451" cy="481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81AB49C2-5EFC-4B1C-8887-230F21083531}"/>
              </a:ext>
            </a:extLst>
          </p:cNvPr>
          <p:cNvSpPr/>
          <p:nvPr/>
        </p:nvSpPr>
        <p:spPr>
          <a:xfrm>
            <a:off x="0" y="6273225"/>
            <a:ext cx="7010400" cy="584775"/>
          </a:xfrm>
          <a:prstGeom prst="rect">
            <a:avLst/>
          </a:prstGeom>
        </p:spPr>
        <p:txBody>
          <a:bodyPr wrap="square">
            <a:spAutoFit/>
          </a:bodyPr>
          <a:lstStyle/>
          <a:p>
            <a:r>
              <a:rPr lang="es-ES" altLang="en-US" sz="1600" dirty="0" err="1"/>
              <a:t>Source</a:t>
            </a:r>
            <a:r>
              <a:rPr lang="es-ES" altLang="en-US" sz="1600" dirty="0"/>
              <a:t>: U.S. </a:t>
            </a:r>
            <a:r>
              <a:rPr lang="es-ES" altLang="en-US" sz="1600" dirty="0" err="1"/>
              <a:t>Environmental</a:t>
            </a:r>
            <a:r>
              <a:rPr lang="es-ES" altLang="en-US" sz="1600" dirty="0"/>
              <a:t> </a:t>
            </a:r>
            <a:r>
              <a:rPr lang="es-ES" altLang="en-US" sz="1600" dirty="0" err="1"/>
              <a:t>Protection</a:t>
            </a:r>
            <a:r>
              <a:rPr lang="es-ES" altLang="en-US" sz="1600" dirty="0"/>
              <a:t> Agency, “</a:t>
            </a:r>
            <a:r>
              <a:rPr lang="es-ES" altLang="en-US" sz="1600" dirty="0" err="1"/>
              <a:t>Estimating</a:t>
            </a:r>
            <a:r>
              <a:rPr lang="es-ES" altLang="en-US" sz="1600" dirty="0"/>
              <a:t> </a:t>
            </a:r>
            <a:r>
              <a:rPr lang="es-ES" altLang="en-US" sz="1600" dirty="0" err="1"/>
              <a:t>Exposure</a:t>
            </a:r>
            <a:r>
              <a:rPr lang="es-ES" altLang="en-US" sz="1600" dirty="0"/>
              <a:t> </a:t>
            </a:r>
            <a:r>
              <a:rPr lang="es-ES" altLang="en-US" sz="1600" dirty="0" err="1"/>
              <a:t>to</a:t>
            </a:r>
            <a:r>
              <a:rPr lang="es-ES" altLang="en-US" sz="1600" dirty="0"/>
              <a:t> </a:t>
            </a:r>
            <a:r>
              <a:rPr lang="es-ES" altLang="en-US" sz="1600" dirty="0" err="1"/>
              <a:t>Dioxin-Like</a:t>
            </a:r>
            <a:r>
              <a:rPr lang="es-ES" altLang="en-US" sz="1600" dirty="0"/>
              <a:t> </a:t>
            </a:r>
            <a:r>
              <a:rPr lang="es-ES" altLang="en-US" sz="1600" dirty="0" err="1"/>
              <a:t>Compounds</a:t>
            </a:r>
            <a:r>
              <a:rPr lang="es-ES" altLang="en-US" sz="1600" dirty="0"/>
              <a:t> – </a:t>
            </a:r>
            <a:r>
              <a:rPr lang="es-ES" altLang="en-US" sz="1600" dirty="0" err="1"/>
              <a:t>Volume</a:t>
            </a:r>
            <a:r>
              <a:rPr lang="es-ES" altLang="en-US" sz="1600" dirty="0"/>
              <a:t> 1: </a:t>
            </a:r>
            <a:r>
              <a:rPr lang="es-ES" altLang="en-US" sz="1600" dirty="0" err="1"/>
              <a:t>Executive</a:t>
            </a:r>
            <a:r>
              <a:rPr lang="es-ES" altLang="en-US" sz="1600" dirty="0"/>
              <a:t> </a:t>
            </a:r>
            <a:r>
              <a:rPr lang="es-ES" altLang="en-US" sz="1600" dirty="0" err="1"/>
              <a:t>Summary</a:t>
            </a:r>
            <a:r>
              <a:rPr lang="es-ES" altLang="en-US" sz="1600" dirty="0"/>
              <a:t>,” June 1994.</a:t>
            </a:r>
            <a:endParaRPr lang="en-US" sz="16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1E9ECBA-4528-4679-A10C-B2D6F9C960F2}"/>
              </a:ext>
            </a:extLst>
          </p:cNvPr>
          <p:cNvSpPr>
            <a:spLocks noGrp="1" noChangeArrowheads="1"/>
          </p:cNvSpPr>
          <p:nvPr>
            <p:ph type="title"/>
          </p:nvPr>
        </p:nvSpPr>
        <p:spPr>
          <a:xfrm>
            <a:off x="685800" y="304800"/>
            <a:ext cx="7772400" cy="685800"/>
          </a:xfrm>
        </p:spPr>
        <p:txBody>
          <a:bodyPr/>
          <a:lstStyle/>
          <a:p>
            <a:pPr eaLnBrk="1" hangingPunct="1"/>
            <a:r>
              <a:rPr lang="en-US" altLang="en-US" dirty="0"/>
              <a:t>How to make dioxin</a:t>
            </a:r>
          </a:p>
        </p:txBody>
      </p:sp>
      <p:sp>
        <p:nvSpPr>
          <p:cNvPr id="37891" name="Rectangle 3">
            <a:extLst>
              <a:ext uri="{FF2B5EF4-FFF2-40B4-BE49-F238E27FC236}">
                <a16:creationId xmlns:a16="http://schemas.microsoft.com/office/drawing/2014/main" id="{E52EB6A0-3065-476F-9D86-783DF55D862A}"/>
              </a:ext>
            </a:extLst>
          </p:cNvPr>
          <p:cNvSpPr>
            <a:spLocks noGrp="1" noChangeArrowheads="1"/>
          </p:cNvSpPr>
          <p:nvPr>
            <p:ph type="body" idx="1"/>
          </p:nvPr>
        </p:nvSpPr>
        <p:spPr>
          <a:xfrm>
            <a:off x="0" y="990600"/>
            <a:ext cx="9144000" cy="5334000"/>
          </a:xfrm>
        </p:spPr>
        <p:txBody>
          <a:bodyPr/>
          <a:lstStyle/>
          <a:p>
            <a:pPr eaLnBrk="1" hangingPunct="1"/>
            <a:r>
              <a:rPr lang="en-US" altLang="en-US" dirty="0"/>
              <a:t>Dioxins are created by burning hydrocarbons with chlorine in the presence of oxygen.</a:t>
            </a:r>
          </a:p>
          <a:p>
            <a:pPr eaLnBrk="1" hangingPunct="1"/>
            <a:r>
              <a:rPr lang="en-US" altLang="en-US" dirty="0"/>
              <a:t>Dioxin emissions increase when:</a:t>
            </a:r>
          </a:p>
          <a:p>
            <a:pPr lvl="1" eaLnBrk="1" hangingPunct="1"/>
            <a:r>
              <a:rPr lang="en-US" altLang="en-US" dirty="0"/>
              <a:t>More chlorine is in the fuel/waste stream</a:t>
            </a:r>
          </a:p>
          <a:p>
            <a:pPr lvl="1" eaLnBrk="1" hangingPunct="1"/>
            <a:r>
              <a:rPr lang="en-US" altLang="en-US" dirty="0"/>
              <a:t>Certain metal catalysts are present (Copper, Iron, Zinc…)</a:t>
            </a:r>
          </a:p>
          <a:p>
            <a:pPr lvl="1" eaLnBrk="1" hangingPunct="1"/>
            <a:r>
              <a:rPr lang="en-US" altLang="en-US" dirty="0"/>
              <a:t>The gases stay in a low temperature range</a:t>
            </a:r>
            <a:br>
              <a:rPr lang="en-US" altLang="en-US" dirty="0"/>
            </a:br>
            <a:r>
              <a:rPr lang="en-US" altLang="en-US" dirty="0"/>
              <a:t>(200-450</a:t>
            </a:r>
            <a:r>
              <a:rPr lang="en-US" altLang="en-US" baseline="30000" dirty="0"/>
              <a:t>o </a:t>
            </a:r>
            <a:r>
              <a:rPr lang="en-US" altLang="en-US" dirty="0"/>
              <a:t>C)</a:t>
            </a:r>
          </a:p>
          <a:p>
            <a:pPr lvl="1" eaLnBrk="1" hangingPunct="1"/>
            <a:r>
              <a:rPr lang="en-US" altLang="en-US" dirty="0"/>
              <a:t>Much is formed on the ash as it cools.</a:t>
            </a:r>
          </a:p>
          <a:p>
            <a:pPr lvl="1" eaLnBrk="1" hangingPunct="1"/>
            <a:r>
              <a:rPr lang="en-US" altLang="en-US" dirty="0"/>
              <a:t>Carbon injection used to reduce dioxin </a:t>
            </a:r>
            <a:br>
              <a:rPr lang="en-US" altLang="en-US" dirty="0"/>
            </a:br>
            <a:r>
              <a:rPr lang="en-US" altLang="en-US" dirty="0"/>
              <a:t>air emissions increases dioxins, but </a:t>
            </a:r>
            <a:br>
              <a:rPr lang="en-US" altLang="en-US" dirty="0"/>
            </a:br>
            <a:r>
              <a:rPr lang="en-US" altLang="en-US" dirty="0"/>
              <a:t>transfers them to the ash.</a:t>
            </a:r>
          </a:p>
        </p:txBody>
      </p:sp>
      <p:pic>
        <p:nvPicPr>
          <p:cNvPr id="37892" name="Picture 4">
            <a:extLst>
              <a:ext uri="{FF2B5EF4-FFF2-40B4-BE49-F238E27FC236}">
                <a16:creationId xmlns:a16="http://schemas.microsoft.com/office/drawing/2014/main" id="{2522B895-3387-42F9-AB04-85D74B01E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5334000"/>
            <a:ext cx="2209800" cy="142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1E9ECBA-4528-4679-A10C-B2D6F9C960F2}"/>
              </a:ext>
            </a:extLst>
          </p:cNvPr>
          <p:cNvSpPr>
            <a:spLocks noGrp="1" noChangeArrowheads="1"/>
          </p:cNvSpPr>
          <p:nvPr>
            <p:ph type="title"/>
          </p:nvPr>
        </p:nvSpPr>
        <p:spPr>
          <a:xfrm>
            <a:off x="685800" y="190500"/>
            <a:ext cx="7772400" cy="685800"/>
          </a:xfrm>
        </p:spPr>
        <p:txBody>
          <a:bodyPr/>
          <a:lstStyle/>
          <a:p>
            <a:pPr eaLnBrk="1" hangingPunct="1"/>
            <a:r>
              <a:rPr lang="en-US" altLang="en-US" dirty="0">
                <a:latin typeface="Arial" panose="020B0604020202020204" pitchFamily="34" charset="0"/>
                <a:cs typeface="Arial" panose="020B0604020202020204" pitchFamily="34" charset="0"/>
              </a:rPr>
              <a:t>The Smokestack Story</a:t>
            </a:r>
          </a:p>
        </p:txBody>
      </p:sp>
      <p:sp>
        <p:nvSpPr>
          <p:cNvPr id="37891" name="Rectangle 3">
            <a:extLst>
              <a:ext uri="{FF2B5EF4-FFF2-40B4-BE49-F238E27FC236}">
                <a16:creationId xmlns:a16="http://schemas.microsoft.com/office/drawing/2014/main" id="{E52EB6A0-3065-476F-9D86-783DF55D862A}"/>
              </a:ext>
            </a:extLst>
          </p:cNvPr>
          <p:cNvSpPr>
            <a:spLocks noGrp="1" noChangeArrowheads="1"/>
          </p:cNvSpPr>
          <p:nvPr>
            <p:ph type="body" idx="1"/>
          </p:nvPr>
        </p:nvSpPr>
        <p:spPr>
          <a:xfrm>
            <a:off x="0" y="990600"/>
            <a:ext cx="9144000" cy="5334000"/>
          </a:xfrm>
        </p:spPr>
        <p:txBody>
          <a:bodyPr/>
          <a:lstStyle/>
          <a:p>
            <a:pPr eaLnBrk="1" hangingPunct="1"/>
            <a:r>
              <a:rPr lang="en-US" altLang="en-US" dirty="0"/>
              <a:t>Continuous Emissions Monitors (CEMs) tell all</a:t>
            </a:r>
          </a:p>
          <a:p>
            <a:pPr eaLnBrk="1" hangingPunct="1"/>
            <a:r>
              <a:rPr lang="en-US" altLang="en-US" dirty="0"/>
              <a:t>Rigorous enforcement by the state</a:t>
            </a:r>
          </a:p>
          <a:p>
            <a:pPr eaLnBrk="1" hangingPunct="1"/>
            <a:r>
              <a:rPr lang="en-US" altLang="en-US" dirty="0"/>
              <a:t>Emissions limits = health &amp; safety</a:t>
            </a:r>
          </a:p>
        </p:txBody>
      </p:sp>
      <p:pic>
        <p:nvPicPr>
          <p:cNvPr id="3" name="Picture 2">
            <a:extLst>
              <a:ext uri="{FF2B5EF4-FFF2-40B4-BE49-F238E27FC236}">
                <a16:creationId xmlns:a16="http://schemas.microsoft.com/office/drawing/2014/main" id="{3BBDC4FC-28E9-412C-950A-CE2C7656F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3251" y="2895601"/>
            <a:ext cx="3031635" cy="3962400"/>
          </a:xfrm>
          <a:prstGeom prst="rect">
            <a:avLst/>
          </a:prstGeom>
        </p:spPr>
      </p:pic>
    </p:spTree>
    <p:extLst>
      <p:ext uri="{BB962C8B-B14F-4D97-AF65-F5344CB8AC3E}">
        <p14:creationId xmlns:p14="http://schemas.microsoft.com/office/powerpoint/2010/main" val="890714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1E9ECBA-4528-4679-A10C-B2D6F9C960F2}"/>
              </a:ext>
            </a:extLst>
          </p:cNvPr>
          <p:cNvSpPr>
            <a:spLocks noGrp="1" noChangeArrowheads="1"/>
          </p:cNvSpPr>
          <p:nvPr>
            <p:ph type="title"/>
          </p:nvPr>
        </p:nvSpPr>
        <p:spPr>
          <a:xfrm>
            <a:off x="685800" y="190500"/>
            <a:ext cx="7772400" cy="685800"/>
          </a:xfrm>
        </p:spPr>
        <p:txBody>
          <a:bodyPr/>
          <a:lstStyle/>
          <a:p>
            <a:pPr eaLnBrk="1" hangingPunct="1"/>
            <a:r>
              <a:rPr lang="en-US" altLang="en-US" dirty="0">
                <a:latin typeface="Arial" panose="020B0604020202020204" pitchFamily="34" charset="0"/>
                <a:cs typeface="Arial" panose="020B0604020202020204" pitchFamily="34" charset="0"/>
              </a:rPr>
              <a:t>The Smokestack Story</a:t>
            </a:r>
          </a:p>
        </p:txBody>
      </p:sp>
      <p:sp>
        <p:nvSpPr>
          <p:cNvPr id="37891" name="Rectangle 3">
            <a:extLst>
              <a:ext uri="{FF2B5EF4-FFF2-40B4-BE49-F238E27FC236}">
                <a16:creationId xmlns:a16="http://schemas.microsoft.com/office/drawing/2014/main" id="{E52EB6A0-3065-476F-9D86-783DF55D862A}"/>
              </a:ext>
            </a:extLst>
          </p:cNvPr>
          <p:cNvSpPr>
            <a:spLocks noGrp="1" noChangeArrowheads="1"/>
          </p:cNvSpPr>
          <p:nvPr>
            <p:ph type="body" idx="1"/>
          </p:nvPr>
        </p:nvSpPr>
        <p:spPr>
          <a:xfrm>
            <a:off x="0" y="990600"/>
            <a:ext cx="9144000" cy="5867400"/>
          </a:xfrm>
        </p:spPr>
        <p:txBody>
          <a:bodyPr/>
          <a:lstStyle/>
          <a:p>
            <a:pPr eaLnBrk="1" hangingPunct="1"/>
            <a:r>
              <a:rPr lang="en-US" altLang="en-US" dirty="0"/>
              <a:t>Continuous Emissions Monitors (CEMs) tell all</a:t>
            </a:r>
          </a:p>
          <a:p>
            <a:pPr lvl="1" eaLnBrk="1" hangingPunct="1"/>
            <a:r>
              <a:rPr lang="en-US" altLang="en-US" dirty="0"/>
              <a:t>CEMs only cover a few pollutants; others tested annually</a:t>
            </a:r>
          </a:p>
          <a:p>
            <a:pPr lvl="1" eaLnBrk="1" hangingPunct="1"/>
            <a:r>
              <a:rPr lang="en-US" altLang="en-US" dirty="0"/>
              <a:t>Some companies rig stack tests and CEMs data</a:t>
            </a:r>
          </a:p>
          <a:p>
            <a:pPr eaLnBrk="1" hangingPunct="1"/>
            <a:r>
              <a:rPr lang="en-US" altLang="en-US" dirty="0"/>
              <a:t>Rigorous enforcement by the state</a:t>
            </a:r>
          </a:p>
          <a:p>
            <a:pPr lvl="1" eaLnBrk="1" hangingPunct="1"/>
            <a:r>
              <a:rPr lang="en-US" altLang="en-US" dirty="0"/>
              <a:t>Not all violations result in fines</a:t>
            </a:r>
          </a:p>
          <a:p>
            <a:pPr lvl="1" eaLnBrk="1" hangingPunct="1"/>
            <a:r>
              <a:rPr lang="en-US" altLang="en-US" dirty="0"/>
              <a:t>Fines not enough to change behavior</a:t>
            </a:r>
          </a:p>
          <a:p>
            <a:pPr eaLnBrk="1" hangingPunct="1"/>
            <a:r>
              <a:rPr lang="en-US" altLang="en-US" dirty="0"/>
              <a:t>Emissions limits = health &amp; safety</a:t>
            </a:r>
          </a:p>
          <a:p>
            <a:pPr lvl="1" eaLnBrk="1" hangingPunct="1"/>
            <a:r>
              <a:rPr lang="en-US" altLang="en-US" dirty="0"/>
              <a:t>Not based on health &amp; safety at all</a:t>
            </a:r>
          </a:p>
          <a:p>
            <a:pPr lvl="1" eaLnBrk="1" hangingPunct="1"/>
            <a:r>
              <a:rPr lang="en-US" altLang="en-US" dirty="0"/>
              <a:t>Technology-based standard</a:t>
            </a:r>
          </a:p>
          <a:p>
            <a:pPr lvl="1" eaLnBrk="1" hangingPunct="1"/>
            <a:r>
              <a:rPr lang="en-US" altLang="en-US" dirty="0"/>
              <a:t>Concentration-based limits mean </a:t>
            </a:r>
            <a:br>
              <a:rPr lang="en-US" altLang="en-US" dirty="0"/>
            </a:br>
            <a:r>
              <a:rPr lang="en-US" altLang="en-US" dirty="0"/>
              <a:t>larger facilities can polluter more</a:t>
            </a:r>
          </a:p>
        </p:txBody>
      </p:sp>
      <p:pic>
        <p:nvPicPr>
          <p:cNvPr id="3" name="Picture 2">
            <a:extLst>
              <a:ext uri="{FF2B5EF4-FFF2-40B4-BE49-F238E27FC236}">
                <a16:creationId xmlns:a16="http://schemas.microsoft.com/office/drawing/2014/main" id="{3BBDC4FC-28E9-412C-950A-CE2C7656F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3251" y="2895601"/>
            <a:ext cx="3031635" cy="3962400"/>
          </a:xfrm>
          <a:prstGeom prst="rect">
            <a:avLst/>
          </a:prstGeom>
        </p:spPr>
      </p:pic>
    </p:spTree>
    <p:extLst>
      <p:ext uri="{BB962C8B-B14F-4D97-AF65-F5344CB8AC3E}">
        <p14:creationId xmlns:p14="http://schemas.microsoft.com/office/powerpoint/2010/main" val="1251765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EF02889-FAA2-4858-AE37-DAFF7FB1E45F}"/>
              </a:ext>
            </a:extLst>
          </p:cNvPr>
          <p:cNvSpPr>
            <a:spLocks noGrp="1" noChangeArrowheads="1"/>
          </p:cNvSpPr>
          <p:nvPr>
            <p:ph type="title"/>
          </p:nvPr>
        </p:nvSpPr>
        <p:spPr>
          <a:xfrm>
            <a:off x="381000" y="381000"/>
            <a:ext cx="8580438" cy="533400"/>
          </a:xfrm>
        </p:spPr>
        <p:txBody>
          <a:bodyPr/>
          <a:lstStyle/>
          <a:p>
            <a:pPr eaLnBrk="1" hangingPunct="1"/>
            <a:r>
              <a:rPr lang="en-US" altLang="en-US" b="1">
                <a:latin typeface="Arial" panose="020B0604020202020204" pitchFamily="34" charset="0"/>
              </a:rPr>
              <a:t>Trash Incineration</a:t>
            </a:r>
          </a:p>
        </p:txBody>
      </p:sp>
      <p:pic>
        <p:nvPicPr>
          <p:cNvPr id="3075" name="Picture 3">
            <a:extLst>
              <a:ext uri="{FF2B5EF4-FFF2-40B4-BE49-F238E27FC236}">
                <a16:creationId xmlns:a16="http://schemas.microsoft.com/office/drawing/2014/main" id="{798D7973-2C60-4BD5-9CDA-054FA9CDA1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524000"/>
            <a:ext cx="3170238" cy="474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a:extLst>
              <a:ext uri="{FF2B5EF4-FFF2-40B4-BE49-F238E27FC236}">
                <a16:creationId xmlns:a16="http://schemas.microsoft.com/office/drawing/2014/main" id="{F40DEF5A-1A23-4FCB-9C91-686CF18B81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130550"/>
            <a:ext cx="4762500"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7" name="Rectangle 7">
            <a:extLst>
              <a:ext uri="{FF2B5EF4-FFF2-40B4-BE49-F238E27FC236}">
                <a16:creationId xmlns:a16="http://schemas.microsoft.com/office/drawing/2014/main" id="{014465DE-ED65-4626-AAB3-26F0A1B810E7}"/>
              </a:ext>
            </a:extLst>
          </p:cNvPr>
          <p:cNvSpPr>
            <a:spLocks noChangeArrowheads="1"/>
          </p:cNvSpPr>
          <p:nvPr/>
        </p:nvSpPr>
        <p:spPr bwMode="auto">
          <a:xfrm>
            <a:off x="762000" y="62738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500" b="1">
                <a:solidFill>
                  <a:schemeClr val="tx2"/>
                </a:solidFill>
                <a:latin typeface="Arial" panose="020B0604020202020204" pitchFamily="34" charset="0"/>
                <a:hlinkClick r:id="rId5"/>
              </a:rPr>
              <a:t>www.EnergyJustice.net/incineration/</a:t>
            </a:r>
            <a:endParaRPr lang="en-US" altLang="en-US" sz="2500" b="1">
              <a:solidFill>
                <a:schemeClr val="tx2"/>
              </a:solidFill>
              <a:latin typeface="Arial" panose="020B0604020202020204" pitchFamily="34" charset="0"/>
            </a:endParaRPr>
          </a:p>
        </p:txBody>
      </p:sp>
      <p:pic>
        <p:nvPicPr>
          <p:cNvPr id="3078" name="Picture 9" descr="Image result for Wheelabrator Baltimore">
            <a:extLst>
              <a:ext uri="{FF2B5EF4-FFF2-40B4-BE49-F238E27FC236}">
                <a16:creationId xmlns:a16="http://schemas.microsoft.com/office/drawing/2014/main" id="{0AAFEE03-EC91-4E04-A489-B77C05BE92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990600"/>
            <a:ext cx="34671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1">
            <a:extLst>
              <a:ext uri="{FF2B5EF4-FFF2-40B4-BE49-F238E27FC236}">
                <a16:creationId xmlns:a16="http://schemas.microsoft.com/office/drawing/2014/main" id="{8DC457E9-330D-4269-B070-AAB887F24650}"/>
              </a:ext>
            </a:extLst>
          </p:cNvPr>
          <p:cNvSpPr txBox="1">
            <a:spLocks noChangeArrowheads="1"/>
          </p:cNvSpPr>
          <p:nvPr/>
        </p:nvSpPr>
        <p:spPr bwMode="auto">
          <a:xfrm>
            <a:off x="0" y="6329363"/>
            <a:ext cx="9144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defRPr/>
            </a:pPr>
            <a:r>
              <a:rPr lang="en-US" sz="2800" b="1" kern="0" dirty="0">
                <a:latin typeface="Arial" pitchFamily="34" charset="0"/>
                <a:cs typeface="Arial" pitchFamily="34" charset="0"/>
                <a:hlinkClick r:id="rId3"/>
              </a:rPr>
              <a:t>www.ejnet.org/toxics/cems</a:t>
            </a:r>
            <a:endParaRPr lang="en-US" sz="2800" kern="0" dirty="0">
              <a:latin typeface="Arial" pitchFamily="34" charset="0"/>
              <a:cs typeface="Arial" pitchFamily="34" charset="0"/>
            </a:endParaRPr>
          </a:p>
        </p:txBody>
      </p:sp>
      <p:sp>
        <p:nvSpPr>
          <p:cNvPr id="38916" name="AutoShape 2" descr="Image result for speeding car clip art">
            <a:extLst>
              <a:ext uri="{FF2B5EF4-FFF2-40B4-BE49-F238E27FC236}">
                <a16:creationId xmlns:a16="http://schemas.microsoft.com/office/drawing/2014/main" id="{D2C86C64-4106-4A34-973A-CFECBAAA6A90}"/>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8917" name="AutoShape 4" descr="Image result for speeding car clip art">
            <a:extLst>
              <a:ext uri="{FF2B5EF4-FFF2-40B4-BE49-F238E27FC236}">
                <a16:creationId xmlns:a16="http://schemas.microsoft.com/office/drawing/2014/main" id="{36E88B13-2D22-4353-A712-5AE47E3671D9}"/>
              </a:ext>
            </a:extLst>
          </p:cNvPr>
          <p:cNvSpPr>
            <a:spLocks noChangeAspect="1" noChangeArrowheads="1"/>
          </p:cNvSpPr>
          <p:nvPr/>
        </p:nvSpPr>
        <p:spPr bwMode="auto">
          <a:xfrm>
            <a:off x="320675"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pic>
        <p:nvPicPr>
          <p:cNvPr id="38918" name="Picture 6" descr="http://images.clipartpanda.com/speeding-car-clipart-ncX8kezcB.png">
            <a:extLst>
              <a:ext uri="{FF2B5EF4-FFF2-40B4-BE49-F238E27FC236}">
                <a16:creationId xmlns:a16="http://schemas.microsoft.com/office/drawing/2014/main" id="{4FD9D1DF-7EAB-48EE-9853-4E6D121329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48000"/>
            <a:ext cx="574357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2" descr="http://l.victorystore.com/signs/property_management/images/slow_d16.jpg">
            <a:extLst>
              <a:ext uri="{FF2B5EF4-FFF2-40B4-BE49-F238E27FC236}">
                <a16:creationId xmlns:a16="http://schemas.microsoft.com/office/drawing/2014/main" id="{F74E489C-E152-49A7-A3F4-B000993C3F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828800"/>
            <a:ext cx="21431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026">
            <a:extLst>
              <a:ext uri="{FF2B5EF4-FFF2-40B4-BE49-F238E27FC236}">
                <a16:creationId xmlns:a16="http://schemas.microsoft.com/office/drawing/2014/main" id="{2D36D895-0D49-4D42-A28F-05EB33A0A9D5}"/>
              </a:ext>
            </a:extLst>
          </p:cNvPr>
          <p:cNvSpPr txBox="1">
            <a:spLocks noChangeArrowheads="1"/>
          </p:cNvSpPr>
          <p:nvPr/>
        </p:nvSpPr>
        <p:spPr bwMode="auto">
          <a:xfrm>
            <a:off x="457200" y="92075"/>
            <a:ext cx="838200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sz="3800" b="1" kern="0" dirty="0">
                <a:latin typeface="Arial" pitchFamily="34" charset="0"/>
              </a:rPr>
              <a:t>Continuous Emissions Monitors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a:extLst>
              <a:ext uri="{FF2B5EF4-FFF2-40B4-BE49-F238E27FC236}">
                <a16:creationId xmlns:a16="http://schemas.microsoft.com/office/drawing/2014/main" id="{19F4822A-87DF-47B2-9381-0980C3A70AB1}"/>
              </a:ext>
            </a:extLst>
          </p:cNvPr>
          <p:cNvSpPr>
            <a:spLocks noGrp="1" noChangeArrowheads="1"/>
          </p:cNvSpPr>
          <p:nvPr>
            <p:ph type="body" idx="1"/>
          </p:nvPr>
        </p:nvSpPr>
        <p:spPr>
          <a:xfrm>
            <a:off x="457200" y="609600"/>
            <a:ext cx="8534400" cy="2590800"/>
          </a:xfrm>
        </p:spPr>
        <p:txBody>
          <a:bodyPr/>
          <a:lstStyle/>
          <a:p>
            <a:pPr algn="ctr">
              <a:buFontTx/>
              <a:buNone/>
            </a:pPr>
            <a:endParaRPr lang="en-US" altLang="en-US" sz="100" dirty="0"/>
          </a:p>
          <a:p>
            <a:r>
              <a:rPr lang="en-US" altLang="en-US" sz="2800" dirty="0"/>
              <a:t>Only generally used for 3 pollutants: sulfur oxides (</a:t>
            </a:r>
            <a:r>
              <a:rPr lang="en-US" altLang="en-US" sz="2800" dirty="0" err="1"/>
              <a:t>SOx</a:t>
            </a:r>
            <a:r>
              <a:rPr lang="en-US" altLang="en-US" sz="2800" dirty="0"/>
              <a:t>), nitrogen oxides (NOx) and carbon monoxide (CO) plus opacity, oxygen and temperature</a:t>
            </a:r>
          </a:p>
          <a:p>
            <a:r>
              <a:rPr lang="en-US" altLang="en-US" sz="2800" dirty="0"/>
              <a:t>Actual emissions of dioxins 30-50 times higher</a:t>
            </a:r>
          </a:p>
          <a:p>
            <a:r>
              <a:rPr lang="en-US" altLang="en-US" sz="2800" dirty="0"/>
              <a:t>Technology now exists to continuously monitor:</a:t>
            </a:r>
          </a:p>
        </p:txBody>
      </p:sp>
      <p:sp>
        <p:nvSpPr>
          <p:cNvPr id="45059" name="Rectangle 4">
            <a:extLst>
              <a:ext uri="{FF2B5EF4-FFF2-40B4-BE49-F238E27FC236}">
                <a16:creationId xmlns:a16="http://schemas.microsoft.com/office/drawing/2014/main" id="{B0D35D21-C0BC-43AD-B5CC-8D8005F11362}"/>
              </a:ext>
            </a:extLst>
          </p:cNvPr>
          <p:cNvSpPr>
            <a:spLocks noChangeArrowheads="1"/>
          </p:cNvSpPr>
          <p:nvPr/>
        </p:nvSpPr>
        <p:spPr bwMode="auto">
          <a:xfrm>
            <a:off x="685800" y="3048000"/>
            <a:ext cx="4648200" cy="333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lnSpc>
                <a:spcPct val="90000"/>
              </a:lnSpc>
              <a:buFontTx/>
              <a:buNone/>
              <a:defRPr/>
            </a:pPr>
            <a:endParaRPr lang="en-US" altLang="en-US" sz="100" dirty="0">
              <a:cs typeface="Arial" charset="0"/>
            </a:endParaRPr>
          </a:p>
          <a:p>
            <a:pPr eaLnBrk="1" hangingPunct="1">
              <a:lnSpc>
                <a:spcPct val="90000"/>
              </a:lnSpc>
              <a:spcBef>
                <a:spcPct val="0"/>
              </a:spcBef>
              <a:buFontTx/>
              <a:buNone/>
              <a:defRPr/>
            </a:pPr>
            <a:r>
              <a:rPr lang="en-GB" altLang="en-US" sz="1800" dirty="0">
                <a:solidFill>
                  <a:schemeClr val="tx2"/>
                </a:solidFill>
                <a:latin typeface="Arial" charset="0"/>
                <a:cs typeface="Arial" charset="0"/>
              </a:rPr>
              <a:t>Ammonia (NH</a:t>
            </a:r>
            <a:r>
              <a:rPr lang="en-GB" altLang="en-US" sz="1800" baseline="-25000" dirty="0">
                <a:solidFill>
                  <a:schemeClr val="tx2"/>
                </a:solidFill>
                <a:latin typeface="Arial" charset="0"/>
                <a:cs typeface="Arial" charset="0"/>
              </a:rPr>
              <a:t>4</a:t>
            </a:r>
            <a:r>
              <a:rPr lang="en-GB" altLang="en-US" sz="1800" dirty="0">
                <a:solidFill>
                  <a:schemeClr val="tx2"/>
                </a:solidFill>
                <a:latin typeface="Arial" charset="0"/>
                <a:cs typeface="Arial" charset="0"/>
              </a:rPr>
              <a:t>)</a:t>
            </a:r>
          </a:p>
          <a:p>
            <a:pPr eaLnBrk="1" hangingPunct="1">
              <a:lnSpc>
                <a:spcPct val="90000"/>
              </a:lnSpc>
              <a:spcBef>
                <a:spcPct val="0"/>
              </a:spcBef>
              <a:buFontTx/>
              <a:buNone/>
              <a:defRPr/>
            </a:pPr>
            <a:endParaRPr lang="en-GB" altLang="en-US" sz="700" dirty="0">
              <a:solidFill>
                <a:schemeClr val="tx2"/>
              </a:solidFill>
              <a:latin typeface="Arial" charset="0"/>
              <a:cs typeface="Arial" charset="0"/>
            </a:endParaRPr>
          </a:p>
          <a:p>
            <a:pPr eaLnBrk="1" hangingPunct="1">
              <a:lnSpc>
                <a:spcPct val="90000"/>
              </a:lnSpc>
              <a:spcBef>
                <a:spcPct val="0"/>
              </a:spcBef>
              <a:buFontTx/>
              <a:buNone/>
              <a:defRPr/>
            </a:pPr>
            <a:r>
              <a:rPr lang="en-GB" altLang="en-US" sz="1800" dirty="0">
                <a:solidFill>
                  <a:schemeClr val="tx2"/>
                </a:solidFill>
                <a:latin typeface="Arial" charset="0"/>
                <a:cs typeface="Arial" charset="0"/>
              </a:rPr>
              <a:t>Carbon Dioxide (CO</a:t>
            </a:r>
            <a:r>
              <a:rPr lang="en-GB" altLang="en-US" sz="1800" baseline="-25000" dirty="0">
                <a:solidFill>
                  <a:schemeClr val="tx2"/>
                </a:solidFill>
                <a:latin typeface="Arial" charset="0"/>
                <a:cs typeface="Arial" charset="0"/>
              </a:rPr>
              <a:t>2</a:t>
            </a:r>
            <a:r>
              <a:rPr lang="en-GB" altLang="en-US" sz="1800" dirty="0">
                <a:solidFill>
                  <a:schemeClr val="tx2"/>
                </a:solidFill>
                <a:latin typeface="Arial" charset="0"/>
                <a:cs typeface="Arial" charset="0"/>
              </a:rPr>
              <a:t>)</a:t>
            </a:r>
          </a:p>
          <a:p>
            <a:pPr eaLnBrk="1" hangingPunct="1">
              <a:lnSpc>
                <a:spcPct val="90000"/>
              </a:lnSpc>
              <a:spcBef>
                <a:spcPct val="0"/>
              </a:spcBef>
              <a:buFontTx/>
              <a:buNone/>
              <a:defRPr/>
            </a:pPr>
            <a:endParaRPr lang="en-GB" altLang="en-US" sz="700" dirty="0">
              <a:solidFill>
                <a:schemeClr val="tx2"/>
              </a:solidFill>
              <a:latin typeface="Arial" charset="0"/>
              <a:cs typeface="Arial" charset="0"/>
            </a:endParaRPr>
          </a:p>
          <a:p>
            <a:pPr eaLnBrk="1" hangingPunct="1">
              <a:lnSpc>
                <a:spcPct val="90000"/>
              </a:lnSpc>
              <a:spcBef>
                <a:spcPct val="0"/>
              </a:spcBef>
              <a:buFontTx/>
              <a:buNone/>
              <a:defRPr/>
            </a:pPr>
            <a:r>
              <a:rPr lang="en-GB" altLang="en-US" sz="1800" dirty="0">
                <a:solidFill>
                  <a:schemeClr val="tx2"/>
                </a:solidFill>
                <a:latin typeface="Arial" charset="0"/>
                <a:cs typeface="Arial" charset="0"/>
              </a:rPr>
              <a:t>Hydrogen </a:t>
            </a:r>
            <a:r>
              <a:rPr lang="en-GB" altLang="en-US" sz="1800" dirty="0" err="1">
                <a:solidFill>
                  <a:schemeClr val="tx2"/>
                </a:solidFill>
                <a:latin typeface="Arial" charset="0"/>
                <a:cs typeface="Arial" charset="0"/>
              </a:rPr>
              <a:t>Sulfide</a:t>
            </a:r>
            <a:r>
              <a:rPr lang="en-GB" altLang="en-US" sz="1800" dirty="0">
                <a:solidFill>
                  <a:schemeClr val="tx2"/>
                </a:solidFill>
                <a:latin typeface="Arial" charset="0"/>
                <a:cs typeface="Arial" charset="0"/>
              </a:rPr>
              <a:t> (H</a:t>
            </a:r>
            <a:r>
              <a:rPr lang="en-GB" altLang="en-US" sz="1800" baseline="-25000" dirty="0">
                <a:solidFill>
                  <a:schemeClr val="tx2"/>
                </a:solidFill>
                <a:latin typeface="Arial" charset="0"/>
                <a:cs typeface="Arial" charset="0"/>
              </a:rPr>
              <a:t>2</a:t>
            </a:r>
            <a:r>
              <a:rPr lang="en-GB" altLang="en-US" sz="1800" dirty="0">
                <a:solidFill>
                  <a:schemeClr val="tx2"/>
                </a:solidFill>
                <a:latin typeface="Arial" charset="0"/>
                <a:cs typeface="Arial" charset="0"/>
              </a:rPr>
              <a:t>S)</a:t>
            </a:r>
          </a:p>
          <a:p>
            <a:pPr eaLnBrk="1" hangingPunct="1">
              <a:lnSpc>
                <a:spcPct val="90000"/>
              </a:lnSpc>
              <a:spcBef>
                <a:spcPct val="0"/>
              </a:spcBef>
              <a:buFontTx/>
              <a:buNone/>
              <a:defRPr/>
            </a:pPr>
            <a:endParaRPr lang="en-GB" altLang="en-US" sz="700" dirty="0">
              <a:solidFill>
                <a:schemeClr val="tx2"/>
              </a:solidFill>
              <a:latin typeface="Arial" charset="0"/>
              <a:cs typeface="Arial" charset="0"/>
            </a:endParaRPr>
          </a:p>
          <a:p>
            <a:pPr eaLnBrk="1" hangingPunct="1">
              <a:lnSpc>
                <a:spcPct val="90000"/>
              </a:lnSpc>
              <a:spcBef>
                <a:spcPct val="0"/>
              </a:spcBef>
              <a:buFontTx/>
              <a:buNone/>
              <a:defRPr/>
            </a:pPr>
            <a:r>
              <a:rPr lang="en-GB" altLang="en-US" sz="1800" dirty="0">
                <a:solidFill>
                  <a:schemeClr val="tx2"/>
                </a:solidFill>
                <a:latin typeface="Arial" charset="0"/>
                <a:cs typeface="Arial" charset="0"/>
              </a:rPr>
              <a:t>Acid Gases:</a:t>
            </a:r>
          </a:p>
          <a:p>
            <a:pPr lvl="1" eaLnBrk="1" hangingPunct="1">
              <a:lnSpc>
                <a:spcPct val="90000"/>
              </a:lnSpc>
              <a:spcBef>
                <a:spcPct val="0"/>
              </a:spcBef>
              <a:buFontTx/>
              <a:buNone/>
              <a:defRPr/>
            </a:pPr>
            <a:r>
              <a:rPr lang="en-GB" altLang="en-US" sz="1600" dirty="0" err="1">
                <a:solidFill>
                  <a:schemeClr val="tx2"/>
                </a:solidFill>
                <a:latin typeface="Arial" charset="0"/>
                <a:cs typeface="Arial" charset="0"/>
              </a:rPr>
              <a:t>Sulfuric</a:t>
            </a:r>
            <a:r>
              <a:rPr lang="en-GB" altLang="en-US" sz="1600" dirty="0">
                <a:solidFill>
                  <a:schemeClr val="tx2"/>
                </a:solidFill>
                <a:latin typeface="Arial" charset="0"/>
                <a:cs typeface="Arial" charset="0"/>
              </a:rPr>
              <a:t> Acid (H</a:t>
            </a:r>
            <a:r>
              <a:rPr lang="en-GB" altLang="en-US" sz="1600" baseline="-25000" dirty="0">
                <a:solidFill>
                  <a:schemeClr val="tx2"/>
                </a:solidFill>
                <a:latin typeface="Arial" charset="0"/>
                <a:cs typeface="Arial" charset="0"/>
              </a:rPr>
              <a:t>2</a:t>
            </a:r>
            <a:r>
              <a:rPr lang="en-GB" altLang="en-US" sz="1600" dirty="0">
                <a:solidFill>
                  <a:schemeClr val="tx2"/>
                </a:solidFill>
                <a:latin typeface="Arial" charset="0"/>
                <a:cs typeface="Arial" charset="0"/>
              </a:rPr>
              <a:t>SO</a:t>
            </a:r>
            <a:r>
              <a:rPr lang="en-GB" altLang="en-US" sz="1600" baseline="-25000" dirty="0">
                <a:solidFill>
                  <a:schemeClr val="tx2"/>
                </a:solidFill>
                <a:latin typeface="Arial" charset="0"/>
                <a:cs typeface="Arial" charset="0"/>
              </a:rPr>
              <a:t>4</a:t>
            </a:r>
            <a:r>
              <a:rPr lang="en-GB" altLang="en-US" sz="1600" dirty="0">
                <a:solidFill>
                  <a:schemeClr val="tx2"/>
                </a:solidFill>
                <a:latin typeface="Arial" charset="0"/>
                <a:cs typeface="Arial" charset="0"/>
              </a:rPr>
              <a:t>)</a:t>
            </a:r>
          </a:p>
          <a:p>
            <a:pPr lvl="1" eaLnBrk="1" hangingPunct="1">
              <a:lnSpc>
                <a:spcPct val="90000"/>
              </a:lnSpc>
              <a:spcBef>
                <a:spcPct val="0"/>
              </a:spcBef>
              <a:buFontTx/>
              <a:buNone/>
              <a:defRPr/>
            </a:pPr>
            <a:r>
              <a:rPr lang="en-GB" altLang="en-US" sz="1600" dirty="0">
                <a:solidFill>
                  <a:schemeClr val="tx2"/>
                </a:solidFill>
                <a:latin typeface="Arial" charset="0"/>
                <a:cs typeface="Arial" charset="0"/>
              </a:rPr>
              <a:t>Hydrofluoric Acid (</a:t>
            </a:r>
            <a:r>
              <a:rPr lang="en-GB" altLang="en-US" sz="1600" dirty="0" err="1">
                <a:solidFill>
                  <a:schemeClr val="tx2"/>
                </a:solidFill>
                <a:latin typeface="Arial" charset="0"/>
                <a:cs typeface="Arial" charset="0"/>
              </a:rPr>
              <a:t>HF</a:t>
            </a:r>
            <a:r>
              <a:rPr lang="en-GB" altLang="en-US" sz="1600" dirty="0">
                <a:solidFill>
                  <a:schemeClr val="tx2"/>
                </a:solidFill>
                <a:latin typeface="Arial" charset="0"/>
                <a:cs typeface="Arial" charset="0"/>
              </a:rPr>
              <a:t>)</a:t>
            </a:r>
          </a:p>
          <a:p>
            <a:pPr lvl="1" eaLnBrk="1" hangingPunct="1">
              <a:lnSpc>
                <a:spcPct val="90000"/>
              </a:lnSpc>
              <a:spcBef>
                <a:spcPct val="0"/>
              </a:spcBef>
              <a:buFontTx/>
              <a:buNone/>
              <a:defRPr/>
            </a:pPr>
            <a:r>
              <a:rPr lang="en-GB" altLang="en-US" sz="1600" dirty="0">
                <a:solidFill>
                  <a:schemeClr val="tx2"/>
                </a:solidFill>
                <a:latin typeface="Arial" charset="0"/>
                <a:cs typeface="Arial" charset="0"/>
              </a:rPr>
              <a:t>Hydrochloric Acid (</a:t>
            </a:r>
            <a:r>
              <a:rPr lang="en-GB" altLang="en-US" sz="1600" dirty="0" err="1">
                <a:solidFill>
                  <a:schemeClr val="tx2"/>
                </a:solidFill>
                <a:latin typeface="Arial" charset="0"/>
                <a:cs typeface="Arial" charset="0"/>
              </a:rPr>
              <a:t>HCl</a:t>
            </a:r>
            <a:r>
              <a:rPr lang="en-GB" altLang="en-US" sz="1600" dirty="0">
                <a:solidFill>
                  <a:schemeClr val="tx2"/>
                </a:solidFill>
                <a:latin typeface="Arial" charset="0"/>
                <a:cs typeface="Arial" charset="0"/>
              </a:rPr>
              <a:t>)</a:t>
            </a:r>
          </a:p>
          <a:p>
            <a:pPr eaLnBrk="1" hangingPunct="1">
              <a:lnSpc>
                <a:spcPct val="90000"/>
              </a:lnSpc>
              <a:spcBef>
                <a:spcPct val="0"/>
              </a:spcBef>
              <a:buFontTx/>
              <a:buNone/>
              <a:defRPr/>
            </a:pPr>
            <a:endParaRPr lang="en-GB" altLang="en-US" sz="700" dirty="0">
              <a:solidFill>
                <a:schemeClr val="tx2"/>
              </a:solidFill>
              <a:latin typeface="Arial" charset="0"/>
              <a:cs typeface="Arial" charset="0"/>
            </a:endParaRPr>
          </a:p>
          <a:p>
            <a:pPr eaLnBrk="1" hangingPunct="1">
              <a:lnSpc>
                <a:spcPct val="90000"/>
              </a:lnSpc>
              <a:spcBef>
                <a:spcPct val="0"/>
              </a:spcBef>
              <a:buFontTx/>
              <a:buNone/>
              <a:defRPr/>
            </a:pPr>
            <a:r>
              <a:rPr lang="en-GB" altLang="en-US" sz="1800" dirty="0">
                <a:solidFill>
                  <a:schemeClr val="tx2"/>
                </a:solidFill>
                <a:latin typeface="Arial" charset="0"/>
                <a:cs typeface="Arial" charset="0"/>
              </a:rPr>
              <a:t>Products of Incomplete Combustion (</a:t>
            </a:r>
            <a:r>
              <a:rPr lang="en-GB" altLang="en-US" sz="1800" dirty="0" err="1">
                <a:solidFill>
                  <a:schemeClr val="tx2"/>
                </a:solidFill>
                <a:latin typeface="Arial" charset="0"/>
                <a:cs typeface="Arial" charset="0"/>
              </a:rPr>
              <a:t>PICs</a:t>
            </a:r>
            <a:r>
              <a:rPr lang="en-GB" altLang="en-US" sz="1800" dirty="0">
                <a:solidFill>
                  <a:schemeClr val="tx2"/>
                </a:solidFill>
                <a:latin typeface="Arial" charset="0"/>
                <a:cs typeface="Arial" charset="0"/>
              </a:rPr>
              <a:t>):</a:t>
            </a:r>
          </a:p>
          <a:p>
            <a:pPr lvl="1" eaLnBrk="1" hangingPunct="1">
              <a:lnSpc>
                <a:spcPct val="90000"/>
              </a:lnSpc>
              <a:spcBef>
                <a:spcPct val="0"/>
              </a:spcBef>
              <a:buFontTx/>
              <a:buNone/>
              <a:defRPr/>
            </a:pPr>
            <a:r>
              <a:rPr lang="en-GB" altLang="en-US" sz="1600" dirty="0">
                <a:solidFill>
                  <a:schemeClr val="tx2"/>
                </a:solidFill>
                <a:latin typeface="Arial" charset="0"/>
                <a:cs typeface="Arial" charset="0"/>
              </a:rPr>
              <a:t>Dioxins &amp; Furans</a:t>
            </a:r>
          </a:p>
          <a:p>
            <a:pPr lvl="1" eaLnBrk="1" hangingPunct="1">
              <a:lnSpc>
                <a:spcPct val="90000"/>
              </a:lnSpc>
              <a:spcBef>
                <a:spcPct val="0"/>
              </a:spcBef>
              <a:buFontTx/>
              <a:buNone/>
              <a:defRPr/>
            </a:pPr>
            <a:r>
              <a:rPr lang="en-GB" altLang="en-US" sz="1600" dirty="0">
                <a:solidFill>
                  <a:schemeClr val="tx2"/>
                </a:solidFill>
                <a:latin typeface="Arial" charset="0"/>
                <a:cs typeface="Arial" charset="0"/>
              </a:rPr>
              <a:t>Polycyclic Aromatic Hydrocarbons (</a:t>
            </a:r>
            <a:r>
              <a:rPr lang="en-GB" altLang="en-US" sz="1600" dirty="0" err="1">
                <a:solidFill>
                  <a:schemeClr val="tx2"/>
                </a:solidFill>
                <a:latin typeface="Arial" charset="0"/>
                <a:cs typeface="Arial" charset="0"/>
              </a:rPr>
              <a:t>PAHs</a:t>
            </a:r>
            <a:r>
              <a:rPr lang="en-GB" altLang="en-US" sz="1600" dirty="0">
                <a:solidFill>
                  <a:schemeClr val="tx2"/>
                </a:solidFill>
                <a:latin typeface="Arial" charset="0"/>
                <a:cs typeface="Arial" charset="0"/>
              </a:rPr>
              <a:t>)</a:t>
            </a:r>
          </a:p>
          <a:p>
            <a:pPr lvl="1" eaLnBrk="1" hangingPunct="1">
              <a:lnSpc>
                <a:spcPct val="90000"/>
              </a:lnSpc>
              <a:spcBef>
                <a:spcPct val="0"/>
              </a:spcBef>
              <a:buFontTx/>
              <a:buNone/>
              <a:defRPr/>
            </a:pPr>
            <a:r>
              <a:rPr lang="en-GB" altLang="en-US" sz="1600" dirty="0">
                <a:solidFill>
                  <a:schemeClr val="tx2"/>
                </a:solidFill>
                <a:latin typeface="Arial" charset="0"/>
                <a:cs typeface="Arial" charset="0"/>
              </a:rPr>
              <a:t>Volatile Organic Compounds (</a:t>
            </a:r>
            <a:r>
              <a:rPr lang="en-GB" altLang="en-US" sz="1600" dirty="0" err="1">
                <a:solidFill>
                  <a:schemeClr val="tx2"/>
                </a:solidFill>
                <a:latin typeface="Arial" charset="0"/>
                <a:cs typeface="Arial" charset="0"/>
              </a:rPr>
              <a:t>VOCs</a:t>
            </a:r>
            <a:r>
              <a:rPr lang="en-GB" altLang="en-US" sz="1600" dirty="0">
                <a:solidFill>
                  <a:schemeClr val="tx2"/>
                </a:solidFill>
                <a:latin typeface="Arial" charset="0"/>
                <a:cs typeface="Arial" charset="0"/>
              </a:rPr>
              <a:t>)</a:t>
            </a:r>
            <a:endParaRPr lang="en-US" altLang="en-US" sz="1600" dirty="0">
              <a:solidFill>
                <a:schemeClr val="tx2"/>
              </a:solidFill>
              <a:latin typeface="Arial" charset="0"/>
              <a:cs typeface="Arial" charset="0"/>
            </a:endParaRPr>
          </a:p>
          <a:p>
            <a:pPr marL="0" lvl="1" indent="7938" eaLnBrk="1" hangingPunct="1">
              <a:lnSpc>
                <a:spcPct val="90000"/>
              </a:lnSpc>
              <a:spcBef>
                <a:spcPct val="0"/>
              </a:spcBef>
              <a:buFontTx/>
              <a:buNone/>
              <a:defRPr/>
            </a:pPr>
            <a:endParaRPr lang="en-US" altLang="en-US" sz="700" dirty="0">
              <a:solidFill>
                <a:schemeClr val="tx2"/>
              </a:solidFill>
              <a:latin typeface="Arial" charset="0"/>
              <a:cs typeface="Arial" charset="0"/>
            </a:endParaRPr>
          </a:p>
          <a:p>
            <a:pPr marL="0" lvl="1" indent="7938" eaLnBrk="1" hangingPunct="1">
              <a:lnSpc>
                <a:spcPct val="90000"/>
              </a:lnSpc>
              <a:spcBef>
                <a:spcPct val="0"/>
              </a:spcBef>
              <a:buFontTx/>
              <a:buNone/>
              <a:defRPr/>
            </a:pPr>
            <a:r>
              <a:rPr lang="en-US" altLang="en-US" sz="1600" dirty="0">
                <a:solidFill>
                  <a:schemeClr val="tx2"/>
                </a:solidFill>
                <a:latin typeface="Arial" charset="0"/>
                <a:cs typeface="Arial" charset="0"/>
              </a:rPr>
              <a:t>Particulate Matter (PM)</a:t>
            </a:r>
            <a:endParaRPr lang="en-GB" altLang="en-US" sz="1600" dirty="0">
              <a:solidFill>
                <a:schemeClr val="tx2"/>
              </a:solidFill>
              <a:latin typeface="Arial" charset="0"/>
              <a:cs typeface="Arial" charset="0"/>
            </a:endParaRPr>
          </a:p>
        </p:txBody>
      </p:sp>
      <p:sp>
        <p:nvSpPr>
          <p:cNvPr id="39940" name="Rectangle 5">
            <a:extLst>
              <a:ext uri="{FF2B5EF4-FFF2-40B4-BE49-F238E27FC236}">
                <a16:creationId xmlns:a16="http://schemas.microsoft.com/office/drawing/2014/main" id="{2B6CF6EC-F268-452F-A303-93BB23C0547C}"/>
              </a:ext>
            </a:extLst>
          </p:cNvPr>
          <p:cNvSpPr>
            <a:spLocks noChangeArrowheads="1"/>
          </p:cNvSpPr>
          <p:nvPr/>
        </p:nvSpPr>
        <p:spPr bwMode="auto">
          <a:xfrm>
            <a:off x="5410200" y="3048000"/>
            <a:ext cx="32766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90000"/>
              </a:lnSpc>
              <a:buFontTx/>
              <a:buNone/>
            </a:pPr>
            <a:endParaRPr lang="en-US" altLang="en-US" sz="100" dirty="0"/>
          </a:p>
          <a:p>
            <a:pPr eaLnBrk="1" hangingPunct="1">
              <a:lnSpc>
                <a:spcPct val="90000"/>
              </a:lnSpc>
              <a:spcBef>
                <a:spcPct val="0"/>
              </a:spcBef>
              <a:buFontTx/>
              <a:buNone/>
            </a:pPr>
            <a:r>
              <a:rPr lang="en-US" altLang="en-US" sz="1800" dirty="0">
                <a:solidFill>
                  <a:schemeClr val="tx2"/>
                </a:solidFill>
                <a:latin typeface="Arial" panose="020B0604020202020204" pitchFamily="34" charset="0"/>
              </a:rPr>
              <a:t>Metals:</a:t>
            </a:r>
          </a:p>
          <a:p>
            <a:pPr lvl="1" eaLnBrk="1" hangingPunct="1">
              <a:lnSpc>
                <a:spcPct val="90000"/>
              </a:lnSpc>
              <a:spcBef>
                <a:spcPct val="0"/>
              </a:spcBef>
              <a:buFontTx/>
              <a:buNone/>
            </a:pPr>
            <a:r>
              <a:rPr lang="en-US" altLang="en-US" sz="1600" dirty="0">
                <a:solidFill>
                  <a:schemeClr val="tx2"/>
                </a:solidFill>
                <a:latin typeface="Arial" panose="020B0604020202020204" pitchFamily="34" charset="0"/>
              </a:rPr>
              <a:t>Antimony (Sb)</a:t>
            </a:r>
            <a:endParaRPr lang="en-GB" altLang="en-US" sz="1600" dirty="0">
              <a:solidFill>
                <a:schemeClr val="tx2"/>
              </a:solidFill>
              <a:latin typeface="Arial" panose="020B0604020202020204" pitchFamily="34" charset="0"/>
            </a:endParaRPr>
          </a:p>
          <a:p>
            <a:pPr lvl="1" eaLnBrk="1" hangingPunct="1">
              <a:lnSpc>
                <a:spcPct val="90000"/>
              </a:lnSpc>
              <a:spcBef>
                <a:spcPct val="0"/>
              </a:spcBef>
              <a:buFontTx/>
              <a:buNone/>
            </a:pPr>
            <a:r>
              <a:rPr lang="en-GB" altLang="en-US" sz="1600" dirty="0">
                <a:solidFill>
                  <a:schemeClr val="tx2"/>
                </a:solidFill>
                <a:latin typeface="Arial" panose="020B0604020202020204" pitchFamily="34" charset="0"/>
              </a:rPr>
              <a:t>Arsenic (As)</a:t>
            </a:r>
          </a:p>
          <a:p>
            <a:pPr lvl="1" eaLnBrk="1" hangingPunct="1">
              <a:lnSpc>
                <a:spcPct val="90000"/>
              </a:lnSpc>
              <a:spcBef>
                <a:spcPct val="0"/>
              </a:spcBef>
              <a:buFontTx/>
              <a:buNone/>
            </a:pPr>
            <a:r>
              <a:rPr lang="en-US" altLang="en-US" sz="1600" dirty="0">
                <a:solidFill>
                  <a:schemeClr val="tx2"/>
                </a:solidFill>
                <a:latin typeface="Arial" panose="020B0604020202020204" pitchFamily="34" charset="0"/>
              </a:rPr>
              <a:t>Barium (Ba)</a:t>
            </a:r>
            <a:endParaRPr lang="en-GB" altLang="en-US" sz="1600" dirty="0">
              <a:solidFill>
                <a:schemeClr val="tx2"/>
              </a:solidFill>
              <a:latin typeface="Arial" panose="020B0604020202020204" pitchFamily="34" charset="0"/>
            </a:endParaRPr>
          </a:p>
          <a:p>
            <a:pPr lvl="1" eaLnBrk="1" hangingPunct="1">
              <a:lnSpc>
                <a:spcPct val="90000"/>
              </a:lnSpc>
              <a:spcBef>
                <a:spcPct val="0"/>
              </a:spcBef>
              <a:buFontTx/>
              <a:buNone/>
            </a:pPr>
            <a:r>
              <a:rPr lang="en-GB" altLang="en-US" sz="1600" dirty="0">
                <a:solidFill>
                  <a:schemeClr val="tx2"/>
                </a:solidFill>
                <a:latin typeface="Arial" panose="020B0604020202020204" pitchFamily="34" charset="0"/>
              </a:rPr>
              <a:t>Cadmium (Cd)</a:t>
            </a:r>
          </a:p>
          <a:p>
            <a:pPr lvl="1" eaLnBrk="1" hangingPunct="1">
              <a:lnSpc>
                <a:spcPct val="90000"/>
              </a:lnSpc>
              <a:spcBef>
                <a:spcPct val="0"/>
              </a:spcBef>
              <a:buFontTx/>
              <a:buNone/>
            </a:pPr>
            <a:r>
              <a:rPr lang="en-GB" altLang="en-US" sz="1600" dirty="0">
                <a:solidFill>
                  <a:schemeClr val="tx2"/>
                </a:solidFill>
                <a:latin typeface="Arial" panose="020B0604020202020204" pitchFamily="34" charset="0"/>
              </a:rPr>
              <a:t>Chromium (Cr)</a:t>
            </a:r>
          </a:p>
          <a:p>
            <a:pPr lvl="1" eaLnBrk="1" hangingPunct="1">
              <a:lnSpc>
                <a:spcPct val="90000"/>
              </a:lnSpc>
              <a:spcBef>
                <a:spcPct val="0"/>
              </a:spcBef>
              <a:buFontTx/>
              <a:buNone/>
            </a:pPr>
            <a:r>
              <a:rPr lang="en-GB" altLang="en-US" sz="1600" dirty="0">
                <a:solidFill>
                  <a:schemeClr val="tx2"/>
                </a:solidFill>
                <a:latin typeface="Arial" panose="020B0604020202020204" pitchFamily="34" charset="0"/>
              </a:rPr>
              <a:t>Lead (Pb)</a:t>
            </a:r>
          </a:p>
          <a:p>
            <a:pPr lvl="1" eaLnBrk="1" hangingPunct="1">
              <a:lnSpc>
                <a:spcPct val="90000"/>
              </a:lnSpc>
              <a:spcBef>
                <a:spcPct val="0"/>
              </a:spcBef>
              <a:buFontTx/>
              <a:buNone/>
            </a:pPr>
            <a:r>
              <a:rPr lang="en-GB" altLang="en-US" sz="1600" dirty="0">
                <a:solidFill>
                  <a:schemeClr val="tx2"/>
                </a:solidFill>
                <a:latin typeface="Arial" panose="020B0604020202020204" pitchFamily="34" charset="0"/>
              </a:rPr>
              <a:t>Manganese (Mn)</a:t>
            </a:r>
          </a:p>
          <a:p>
            <a:pPr lvl="1" eaLnBrk="1" hangingPunct="1">
              <a:lnSpc>
                <a:spcPct val="90000"/>
              </a:lnSpc>
              <a:spcBef>
                <a:spcPct val="0"/>
              </a:spcBef>
              <a:buFontTx/>
              <a:buNone/>
            </a:pPr>
            <a:r>
              <a:rPr lang="en-GB" altLang="en-US" sz="1600" dirty="0">
                <a:solidFill>
                  <a:schemeClr val="tx2"/>
                </a:solidFill>
                <a:latin typeface="Arial" panose="020B0604020202020204" pitchFamily="34" charset="0"/>
              </a:rPr>
              <a:t>Mercury (Hg)</a:t>
            </a:r>
          </a:p>
          <a:p>
            <a:pPr lvl="1" eaLnBrk="1" hangingPunct="1">
              <a:lnSpc>
                <a:spcPct val="90000"/>
              </a:lnSpc>
              <a:spcBef>
                <a:spcPct val="0"/>
              </a:spcBef>
              <a:buFontTx/>
              <a:buNone/>
            </a:pPr>
            <a:r>
              <a:rPr lang="en-GB" altLang="en-US" sz="1600" dirty="0">
                <a:solidFill>
                  <a:schemeClr val="tx2"/>
                </a:solidFill>
                <a:latin typeface="Arial" panose="020B0604020202020204" pitchFamily="34" charset="0"/>
              </a:rPr>
              <a:t>Silver (Ag)</a:t>
            </a:r>
          </a:p>
          <a:p>
            <a:pPr lvl="1" eaLnBrk="1" hangingPunct="1">
              <a:lnSpc>
                <a:spcPct val="90000"/>
              </a:lnSpc>
              <a:spcBef>
                <a:spcPct val="0"/>
              </a:spcBef>
              <a:buFontTx/>
              <a:buNone/>
            </a:pPr>
            <a:r>
              <a:rPr lang="en-GB" altLang="en-US" sz="1600" dirty="0">
                <a:solidFill>
                  <a:schemeClr val="tx2"/>
                </a:solidFill>
                <a:latin typeface="Arial" panose="020B0604020202020204" pitchFamily="34" charset="0"/>
              </a:rPr>
              <a:t>Nickel (Ni)</a:t>
            </a:r>
          </a:p>
          <a:p>
            <a:pPr lvl="1" eaLnBrk="1" hangingPunct="1">
              <a:lnSpc>
                <a:spcPct val="90000"/>
              </a:lnSpc>
              <a:spcBef>
                <a:spcPct val="0"/>
              </a:spcBef>
              <a:buFontTx/>
              <a:buNone/>
            </a:pPr>
            <a:r>
              <a:rPr lang="en-GB" altLang="en-US" sz="1600" dirty="0">
                <a:solidFill>
                  <a:schemeClr val="tx2"/>
                </a:solidFill>
                <a:latin typeface="Arial" panose="020B0604020202020204" pitchFamily="34" charset="0"/>
              </a:rPr>
              <a:t>Zinc (Zn)</a:t>
            </a:r>
          </a:p>
          <a:p>
            <a:pPr lvl="1" eaLnBrk="1" hangingPunct="1">
              <a:lnSpc>
                <a:spcPct val="90000"/>
              </a:lnSpc>
              <a:spcBef>
                <a:spcPct val="0"/>
              </a:spcBef>
              <a:buFontTx/>
              <a:buNone/>
            </a:pPr>
            <a:r>
              <a:rPr lang="en-GB" altLang="en-US" sz="1600" dirty="0">
                <a:solidFill>
                  <a:schemeClr val="tx2"/>
                </a:solidFill>
                <a:latin typeface="Arial" panose="020B0604020202020204" pitchFamily="34" charset="0"/>
              </a:rPr>
              <a:t>…and more</a:t>
            </a:r>
          </a:p>
          <a:p>
            <a:pPr eaLnBrk="1" hangingPunct="1">
              <a:lnSpc>
                <a:spcPct val="90000"/>
              </a:lnSpc>
              <a:spcBef>
                <a:spcPct val="0"/>
              </a:spcBef>
              <a:buFontTx/>
              <a:buNone/>
            </a:pPr>
            <a:endParaRPr lang="en-GB" altLang="en-US" sz="1800" dirty="0">
              <a:solidFill>
                <a:schemeClr val="tx2"/>
              </a:solidFill>
              <a:latin typeface="Arial" panose="020B0604020202020204" pitchFamily="34" charset="0"/>
            </a:endParaRPr>
          </a:p>
        </p:txBody>
      </p:sp>
      <p:sp>
        <p:nvSpPr>
          <p:cNvPr id="6" name="Rectangle 1026">
            <a:extLst>
              <a:ext uri="{FF2B5EF4-FFF2-40B4-BE49-F238E27FC236}">
                <a16:creationId xmlns:a16="http://schemas.microsoft.com/office/drawing/2014/main" id="{1EE08681-C3F3-4F3E-8902-927EB981C742}"/>
              </a:ext>
            </a:extLst>
          </p:cNvPr>
          <p:cNvSpPr txBox="1">
            <a:spLocks noChangeArrowheads="1"/>
          </p:cNvSpPr>
          <p:nvPr/>
        </p:nvSpPr>
        <p:spPr bwMode="auto">
          <a:xfrm>
            <a:off x="457200" y="92075"/>
            <a:ext cx="838200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sz="3800" b="1" kern="0" dirty="0">
                <a:latin typeface="Arial" pitchFamily="34" charset="0"/>
              </a:rPr>
              <a:t>Continuous Emissions Monitors</a:t>
            </a:r>
          </a:p>
        </p:txBody>
      </p:sp>
      <p:sp>
        <p:nvSpPr>
          <p:cNvPr id="7" name="Rectangle 2051">
            <a:extLst>
              <a:ext uri="{FF2B5EF4-FFF2-40B4-BE49-F238E27FC236}">
                <a16:creationId xmlns:a16="http://schemas.microsoft.com/office/drawing/2014/main" id="{B77F98B8-EFD3-42C4-B0A1-C28A87911DE9}"/>
              </a:ext>
            </a:extLst>
          </p:cNvPr>
          <p:cNvSpPr txBox="1">
            <a:spLocks noChangeArrowheads="1"/>
          </p:cNvSpPr>
          <p:nvPr/>
        </p:nvSpPr>
        <p:spPr bwMode="auto">
          <a:xfrm>
            <a:off x="0" y="6329363"/>
            <a:ext cx="9144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defRPr/>
            </a:pPr>
            <a:r>
              <a:rPr lang="en-US" sz="2800" b="1" kern="0" dirty="0">
                <a:latin typeface="Arial" pitchFamily="34" charset="0"/>
                <a:cs typeface="Arial" pitchFamily="34" charset="0"/>
                <a:hlinkClick r:id="rId3"/>
              </a:rPr>
              <a:t>www.ejnet.org/toxics/cems</a:t>
            </a:r>
            <a:endParaRPr lang="en-US" sz="2800" kern="0" dirty="0">
              <a:latin typeface="Arial" pitchFamily="34" charset="0"/>
              <a:cs typeface="Arial"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a:extLst>
              <a:ext uri="{FF2B5EF4-FFF2-40B4-BE49-F238E27FC236}">
                <a16:creationId xmlns:a16="http://schemas.microsoft.com/office/drawing/2014/main" id="{90DF35E4-3F3A-4B46-AF8E-E1163EE7E171}"/>
              </a:ext>
            </a:extLst>
          </p:cNvPr>
          <p:cNvSpPr>
            <a:spLocks noGrp="1" noChangeArrowheads="1"/>
          </p:cNvSpPr>
          <p:nvPr>
            <p:ph type="body" idx="1"/>
          </p:nvPr>
        </p:nvSpPr>
        <p:spPr>
          <a:xfrm>
            <a:off x="76200" y="762000"/>
            <a:ext cx="8763000" cy="1143000"/>
          </a:xfrm>
        </p:spPr>
        <p:txBody>
          <a:bodyPr/>
          <a:lstStyle/>
          <a:p>
            <a:pPr eaLnBrk="1" fontAlgn="b" hangingPunct="1"/>
            <a:r>
              <a:rPr lang="en-US" altLang="en-US" sz="2800" dirty="0">
                <a:latin typeface="Arial" panose="020B0604020202020204" pitchFamily="34" charset="0"/>
                <a:cs typeface="Arial" panose="020B0604020202020204" pitchFamily="34" charset="0"/>
              </a:rPr>
              <a:t>Incinerators still require landfills for their toxic ash</a:t>
            </a:r>
          </a:p>
          <a:p>
            <a:pPr eaLnBrk="1" fontAlgn="b" hangingPunct="1"/>
            <a:r>
              <a:rPr lang="en-US" altLang="en-US" sz="2800" dirty="0">
                <a:latin typeface="Arial" panose="020B0604020202020204" pitchFamily="34" charset="0"/>
                <a:cs typeface="Arial" panose="020B0604020202020204" pitchFamily="34" charset="0"/>
              </a:rPr>
              <a:t>30 tons of ash produced for every 100 tons burned</a:t>
            </a:r>
          </a:p>
          <a:p>
            <a:pPr eaLnBrk="1" fontAlgn="b" hangingPunct="1"/>
            <a:r>
              <a:rPr lang="en-US" altLang="en-US" sz="2800" dirty="0">
                <a:latin typeface="Arial" panose="020B0604020202020204" pitchFamily="34" charset="0"/>
                <a:cs typeface="Arial" panose="020B0604020202020204" pitchFamily="34" charset="0"/>
              </a:rPr>
              <a:t>Ash leaches more readily, can blow off of trucks, and off of landfills where it’s often used as cover</a:t>
            </a:r>
          </a:p>
        </p:txBody>
      </p:sp>
      <p:sp>
        <p:nvSpPr>
          <p:cNvPr id="5" name="Rectangle 1026">
            <a:extLst>
              <a:ext uri="{FF2B5EF4-FFF2-40B4-BE49-F238E27FC236}">
                <a16:creationId xmlns:a16="http://schemas.microsoft.com/office/drawing/2014/main" id="{FD72C424-401F-460F-AEBB-4BC2B0C16B22}"/>
              </a:ext>
            </a:extLst>
          </p:cNvPr>
          <p:cNvSpPr txBox="1">
            <a:spLocks noChangeArrowheads="1"/>
          </p:cNvSpPr>
          <p:nvPr/>
        </p:nvSpPr>
        <p:spPr bwMode="auto">
          <a:xfrm>
            <a:off x="425450" y="31128"/>
            <a:ext cx="8382000" cy="730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sz="3800" b="1" kern="0" dirty="0">
                <a:latin typeface="Arial" pitchFamily="34" charset="0"/>
              </a:rPr>
              <a:t>Incinerator Ash</a:t>
            </a:r>
          </a:p>
        </p:txBody>
      </p:sp>
      <p:pic>
        <p:nvPicPr>
          <p:cNvPr id="43012" name="Picture 3">
            <a:extLst>
              <a:ext uri="{FF2B5EF4-FFF2-40B4-BE49-F238E27FC236}">
                <a16:creationId xmlns:a16="http://schemas.microsoft.com/office/drawing/2014/main" id="{0267219B-F4E6-435C-A111-134FA3E7C3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2895600"/>
            <a:ext cx="5600700" cy="378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3" name="Picture 2">
            <a:extLst>
              <a:ext uri="{FF2B5EF4-FFF2-40B4-BE49-F238E27FC236}">
                <a16:creationId xmlns:a16="http://schemas.microsoft.com/office/drawing/2014/main" id="{EAAAFEAA-571F-442E-83AC-2582CE0DDB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895600"/>
            <a:ext cx="3343275"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26984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4">
            <a:extLst>
              <a:ext uri="{FF2B5EF4-FFF2-40B4-BE49-F238E27FC236}">
                <a16:creationId xmlns:a16="http://schemas.microsoft.com/office/drawing/2014/main" id="{66E8F319-1D39-4F71-8D5A-BBC6D5247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5400"/>
            <a:ext cx="8686800"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14830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a:extLst>
              <a:ext uri="{FF2B5EF4-FFF2-40B4-BE49-F238E27FC236}">
                <a16:creationId xmlns:a16="http://schemas.microsoft.com/office/drawing/2014/main" id="{9C2A5DAC-D61B-4961-9D19-757C479117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141288"/>
            <a:ext cx="9144000"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2">
            <a:extLst>
              <a:ext uri="{FF2B5EF4-FFF2-40B4-BE49-F238E27FC236}">
                <a16:creationId xmlns:a16="http://schemas.microsoft.com/office/drawing/2014/main" id="{1C28346E-4261-4B29-9169-78B8127887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3846513"/>
            <a:ext cx="9144000" cy="28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42013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a:extLst>
              <a:ext uri="{FF2B5EF4-FFF2-40B4-BE49-F238E27FC236}">
                <a16:creationId xmlns:a16="http://schemas.microsoft.com/office/drawing/2014/main" id="{C1F31789-205E-43FE-A28C-6CAC3FAE4B27}"/>
              </a:ext>
            </a:extLst>
          </p:cNvPr>
          <p:cNvSpPr>
            <a:spLocks noGrp="1" noChangeArrowheads="1"/>
          </p:cNvSpPr>
          <p:nvPr>
            <p:ph type="body" idx="1"/>
          </p:nvPr>
        </p:nvSpPr>
        <p:spPr>
          <a:xfrm>
            <a:off x="457200" y="1106488"/>
            <a:ext cx="8382000" cy="1371600"/>
          </a:xfrm>
        </p:spPr>
        <p:txBody>
          <a:bodyPr/>
          <a:lstStyle/>
          <a:p>
            <a:pPr marL="0" indent="0" eaLnBrk="1" fontAlgn="b" hangingPunct="1">
              <a:buFontTx/>
              <a:buNone/>
            </a:pPr>
            <a:r>
              <a:rPr lang="en-US" altLang="en-US" sz="2800">
                <a:latin typeface="Arial" panose="020B0604020202020204" pitchFamily="34" charset="0"/>
                <a:cs typeface="Arial" panose="020B0604020202020204" pitchFamily="34" charset="0"/>
              </a:rPr>
              <a:t>Incinerator ash is toxic, but the U.S. EPA allows a special test that enables it to test as non-hazardous, saving the industry a lot of money</a:t>
            </a:r>
          </a:p>
        </p:txBody>
      </p:sp>
      <p:sp>
        <p:nvSpPr>
          <p:cNvPr id="5" name="Rectangle 1026">
            <a:extLst>
              <a:ext uri="{FF2B5EF4-FFF2-40B4-BE49-F238E27FC236}">
                <a16:creationId xmlns:a16="http://schemas.microsoft.com/office/drawing/2014/main" id="{22CE2FE5-B4CF-4495-B79F-F1E3369E292D}"/>
              </a:ext>
            </a:extLst>
          </p:cNvPr>
          <p:cNvSpPr txBox="1">
            <a:spLocks noChangeArrowheads="1"/>
          </p:cNvSpPr>
          <p:nvPr/>
        </p:nvSpPr>
        <p:spPr bwMode="auto">
          <a:xfrm>
            <a:off x="457200" y="152400"/>
            <a:ext cx="838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sz="3800" b="1" kern="0" dirty="0">
                <a:latin typeface="Arial" pitchFamily="34" charset="0"/>
              </a:rPr>
              <a:t>Incinerator Ash = Hazardous Waste</a:t>
            </a:r>
          </a:p>
        </p:txBody>
      </p:sp>
      <p:pic>
        <p:nvPicPr>
          <p:cNvPr id="44036" name="Picture 2">
            <a:extLst>
              <a:ext uri="{FF2B5EF4-FFF2-40B4-BE49-F238E27FC236}">
                <a16:creationId xmlns:a16="http://schemas.microsoft.com/office/drawing/2014/main" id="{3BB39A9F-6334-4E40-B532-EB7D01C0A5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857500"/>
            <a:ext cx="5043488" cy="3786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037" name="Rectangle 1">
            <a:extLst>
              <a:ext uri="{FF2B5EF4-FFF2-40B4-BE49-F238E27FC236}">
                <a16:creationId xmlns:a16="http://schemas.microsoft.com/office/drawing/2014/main" id="{8795938D-19B6-40AA-9EE9-3B332E0F580C}"/>
              </a:ext>
            </a:extLst>
          </p:cNvPr>
          <p:cNvSpPr>
            <a:spLocks noChangeArrowheads="1"/>
          </p:cNvSpPr>
          <p:nvPr/>
        </p:nvSpPr>
        <p:spPr bwMode="auto">
          <a:xfrm>
            <a:off x="457200" y="2595563"/>
            <a:ext cx="35052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500">
                <a:latin typeface="Arial" panose="020B0604020202020204" pitchFamily="34" charset="0"/>
              </a:rPr>
              <a:t>Despite Canada relying on the same test, Vancouver’s incinerator ash is leaching toxic cadmium at levels about twice the province’s acceptable limits.  They’ve had to ship the hazardous ash to a hazardous waste landfill in Alberta.</a:t>
            </a:r>
          </a:p>
        </p:txBody>
      </p:sp>
    </p:spTree>
    <p:extLst>
      <p:ext uri="{BB962C8B-B14F-4D97-AF65-F5344CB8AC3E}">
        <p14:creationId xmlns:p14="http://schemas.microsoft.com/office/powerpoint/2010/main" val="5098988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a:extLst>
              <a:ext uri="{FF2B5EF4-FFF2-40B4-BE49-F238E27FC236}">
                <a16:creationId xmlns:a16="http://schemas.microsoft.com/office/drawing/2014/main" id="{7FB3EE13-7011-4E9C-A1ED-0EAC817ADB1C}"/>
              </a:ext>
            </a:extLst>
          </p:cNvPr>
          <p:cNvSpPr>
            <a:spLocks noChangeArrowheads="1"/>
          </p:cNvSpPr>
          <p:nvPr/>
        </p:nvSpPr>
        <p:spPr bwMode="auto">
          <a:xfrm>
            <a:off x="0" y="1536700"/>
            <a:ext cx="9144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b="1" dirty="0"/>
              <a:t>City of Chicago v. Environmental Defense Fund, 511 U.S. 328 (1994).</a:t>
            </a:r>
          </a:p>
          <a:p>
            <a:pPr eaLnBrk="1" hangingPunct="1"/>
            <a:endParaRPr lang="en-US" altLang="en-US" dirty="0"/>
          </a:p>
          <a:p>
            <a:pPr eaLnBrk="1" hangingPunct="1"/>
            <a:r>
              <a:rPr lang="en-US" altLang="en-US" dirty="0"/>
              <a:t>May 2, 1994: U.S. Supreme Court rules that incinerator ash which tests hazardous for toxic heavy metals such as lead and cadmium must be disposed of in hazardous waste landfills rather than in municipal solid waste landfills.</a:t>
            </a:r>
          </a:p>
          <a:p>
            <a:pPr eaLnBrk="1" hangingPunct="1"/>
            <a:endParaRPr lang="en-US" altLang="en-US" dirty="0"/>
          </a:p>
          <a:p>
            <a:pPr eaLnBrk="1" hangingPunct="1"/>
            <a:r>
              <a:rPr lang="en-US" altLang="en-US" dirty="0"/>
              <a:t>If incinerators were made to pay for the expense of disposing of their ash as hazardous waste, they'd be out of business overnight.</a:t>
            </a:r>
          </a:p>
        </p:txBody>
      </p:sp>
      <p:sp>
        <p:nvSpPr>
          <p:cNvPr id="3" name="Rectangle 1026">
            <a:extLst>
              <a:ext uri="{FF2B5EF4-FFF2-40B4-BE49-F238E27FC236}">
                <a16:creationId xmlns:a16="http://schemas.microsoft.com/office/drawing/2014/main" id="{F9ABCAA1-5801-4438-8362-77B4E19D6411}"/>
              </a:ext>
            </a:extLst>
          </p:cNvPr>
          <p:cNvSpPr txBox="1">
            <a:spLocks noChangeArrowheads="1"/>
          </p:cNvSpPr>
          <p:nvPr/>
        </p:nvSpPr>
        <p:spPr bwMode="auto">
          <a:xfrm>
            <a:off x="457200" y="154782"/>
            <a:ext cx="8382000" cy="1064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sz="3800" b="1" kern="0" dirty="0">
                <a:latin typeface="Arial" pitchFamily="34" charset="0"/>
              </a:rPr>
              <a:t>How Incinerator Ash Escapes being Hazardous Waste</a:t>
            </a:r>
          </a:p>
        </p:txBody>
      </p:sp>
    </p:spTree>
    <p:extLst>
      <p:ext uri="{BB962C8B-B14F-4D97-AF65-F5344CB8AC3E}">
        <p14:creationId xmlns:p14="http://schemas.microsoft.com/office/powerpoint/2010/main" val="23128914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3">
            <a:extLst>
              <a:ext uri="{FF2B5EF4-FFF2-40B4-BE49-F238E27FC236}">
                <a16:creationId xmlns:a16="http://schemas.microsoft.com/office/drawing/2014/main" id="{89A44492-FC65-448C-ABDC-33A5F95A69E0}"/>
              </a:ext>
            </a:extLst>
          </p:cNvPr>
          <p:cNvSpPr>
            <a:spLocks noChangeArrowheads="1"/>
          </p:cNvSpPr>
          <p:nvPr/>
        </p:nvSpPr>
        <p:spPr bwMode="auto">
          <a:xfrm>
            <a:off x="0" y="1371600"/>
            <a:ext cx="91440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457200" indent="-457200" eaLnBrk="1" hangingPunct="1">
              <a:buAutoNum type="arabicParenR"/>
            </a:pPr>
            <a:r>
              <a:rPr lang="en-US" altLang="en-US" b="1" dirty="0"/>
              <a:t>Switching the test.</a:t>
            </a:r>
            <a:r>
              <a:rPr lang="en-US" altLang="en-US" dirty="0"/>
              <a:t>  EPA allowed the industry to switch from the EP Tox test to the TCLP test.</a:t>
            </a:r>
          </a:p>
          <a:p>
            <a:pPr marL="1200150" lvl="1" indent="-457200">
              <a:buFont typeface="Arial" panose="020B0604020202020204" pitchFamily="34" charset="0"/>
              <a:buChar char="•"/>
            </a:pPr>
            <a:r>
              <a:rPr lang="en-US" altLang="en-US" dirty="0"/>
              <a:t>EP Tox Test used to find fly ash hazardous 94% percent of the time, bottom ash 36% of the time, and combined ash 40% of the time</a:t>
            </a:r>
          </a:p>
          <a:p>
            <a:pPr marL="1200150" lvl="1" indent="-457200">
              <a:buFont typeface="Arial" panose="020B0604020202020204" pitchFamily="34" charset="0"/>
              <a:buChar char="•"/>
            </a:pPr>
            <a:r>
              <a:rPr lang="en-US" altLang="en-US" dirty="0"/>
              <a:t>Toxicity Characteristic Leaching Procedure (TCLP) test uses different pH requirements that allow the test to be conducted at a neutral pH where lead doesn't leach out, saving the industry from a hazardous waste designation.  Lead and cadmium were the leading causes of ash failing the EP Tox test.</a:t>
            </a:r>
          </a:p>
          <a:p>
            <a:pPr marL="1200150" lvl="1" indent="-457200">
              <a:buFont typeface="Arial" panose="020B0604020202020204" pitchFamily="34" charset="0"/>
              <a:buChar char="•"/>
            </a:pPr>
            <a:r>
              <a:rPr lang="en-US" altLang="en-US" dirty="0"/>
              <a:t>Neither test looks at what’s in the ash. They look just at what leaches out under short-term pH-manipulated lab conditions.</a:t>
            </a:r>
          </a:p>
        </p:txBody>
      </p:sp>
      <p:sp>
        <p:nvSpPr>
          <p:cNvPr id="4" name="Rectangle 1026">
            <a:extLst>
              <a:ext uri="{FF2B5EF4-FFF2-40B4-BE49-F238E27FC236}">
                <a16:creationId xmlns:a16="http://schemas.microsoft.com/office/drawing/2014/main" id="{EF8F1220-755A-4FB6-8119-384DCE92CCC4}"/>
              </a:ext>
            </a:extLst>
          </p:cNvPr>
          <p:cNvSpPr txBox="1">
            <a:spLocks noChangeArrowheads="1"/>
          </p:cNvSpPr>
          <p:nvPr/>
        </p:nvSpPr>
        <p:spPr bwMode="auto">
          <a:xfrm>
            <a:off x="457200" y="152400"/>
            <a:ext cx="8382000" cy="1064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sz="3800" b="1" kern="0" dirty="0">
                <a:latin typeface="Arial" pitchFamily="34" charset="0"/>
              </a:rPr>
              <a:t>How Incinerator Ash Escapes being Hazardous Waste</a:t>
            </a:r>
          </a:p>
        </p:txBody>
      </p:sp>
    </p:spTree>
    <p:extLst>
      <p:ext uri="{BB962C8B-B14F-4D97-AF65-F5344CB8AC3E}">
        <p14:creationId xmlns:p14="http://schemas.microsoft.com/office/powerpoint/2010/main" val="4614380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3">
            <a:extLst>
              <a:ext uri="{FF2B5EF4-FFF2-40B4-BE49-F238E27FC236}">
                <a16:creationId xmlns:a16="http://schemas.microsoft.com/office/drawing/2014/main" id="{E053688C-71B5-4108-AB61-12EF7545EE85}"/>
              </a:ext>
            </a:extLst>
          </p:cNvPr>
          <p:cNvSpPr>
            <a:spLocks noChangeArrowheads="1"/>
          </p:cNvSpPr>
          <p:nvPr/>
        </p:nvSpPr>
        <p:spPr bwMode="auto">
          <a:xfrm>
            <a:off x="190500" y="1524000"/>
            <a:ext cx="89154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dirty="0"/>
              <a:t>2) </a:t>
            </a:r>
            <a:r>
              <a:rPr lang="en-US" altLang="en-US" b="1" dirty="0"/>
              <a:t>Mixing of fly ash and bottom ash prior to testing.</a:t>
            </a:r>
          </a:p>
          <a:p>
            <a:pPr marL="804863" lvl="1" indent="-342900">
              <a:buFont typeface="Arial" panose="020B0604020202020204" pitchFamily="34" charset="0"/>
              <a:buChar char="•"/>
            </a:pPr>
            <a:r>
              <a:rPr lang="en-US" altLang="en-US" dirty="0"/>
              <a:t>Dilutes the toxicity of the fly ash.</a:t>
            </a:r>
          </a:p>
          <a:p>
            <a:pPr marL="804863" lvl="1" indent="-342900">
              <a:buFont typeface="Arial" panose="020B0604020202020204" pitchFamily="34" charset="0"/>
              <a:buChar char="•"/>
            </a:pPr>
            <a:r>
              <a:rPr lang="en-US" altLang="en-US" dirty="0"/>
              <a:t>Lime injection in scrubbers (air pollution controls) makes the ash very basic (around pH 12), where lead will leach if tested with water, but the TCLP test uses acid to lower the pH just enough so that lead won't leach – but not to the fixed pH of 5 that the EP Tox test required, where lead leaches again.</a:t>
            </a:r>
          </a:p>
          <a:p>
            <a:pPr marL="804863" lvl="1" indent="-342900">
              <a:buFont typeface="Arial" panose="020B0604020202020204" pitchFamily="34" charset="0"/>
              <a:buChar char="•"/>
            </a:pPr>
            <a:r>
              <a:rPr lang="en-US" altLang="en-US" dirty="0"/>
              <a:t>Mixing of the ash prior to testing enables the lime in the fly ash to also protect the bottom ash from failing the test.</a:t>
            </a:r>
          </a:p>
          <a:p>
            <a:pPr marL="804863" lvl="1" indent="-342900">
              <a:buFont typeface="Arial" panose="020B0604020202020204" pitchFamily="34" charset="0"/>
              <a:buChar char="•"/>
            </a:pPr>
            <a:r>
              <a:rPr lang="en-US" altLang="en-US" dirty="0"/>
              <a:t>Most of the metals have a U-shaped solubility curve (so it leaches at high and low pH, but not so much in the middle, at a neutral pH). The test can make it look like certain metals won't leach out, though in real-life disposal conditions, over time, the shifting pH will cause it to leach.</a:t>
            </a:r>
          </a:p>
        </p:txBody>
      </p:sp>
      <p:sp>
        <p:nvSpPr>
          <p:cNvPr id="3" name="Rectangle 1026">
            <a:extLst>
              <a:ext uri="{FF2B5EF4-FFF2-40B4-BE49-F238E27FC236}">
                <a16:creationId xmlns:a16="http://schemas.microsoft.com/office/drawing/2014/main" id="{7CDFB085-52E4-4F15-9CF0-9FF4738EE172}"/>
              </a:ext>
            </a:extLst>
          </p:cNvPr>
          <p:cNvSpPr txBox="1">
            <a:spLocks noChangeArrowheads="1"/>
          </p:cNvSpPr>
          <p:nvPr/>
        </p:nvSpPr>
        <p:spPr bwMode="auto">
          <a:xfrm>
            <a:off x="457200" y="152400"/>
            <a:ext cx="8382000" cy="1064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sz="3800" b="1" kern="0" dirty="0">
                <a:latin typeface="Arial" pitchFamily="34" charset="0"/>
              </a:rPr>
              <a:t>How Incinerator Ash Escapes being Hazardous Waste</a:t>
            </a:r>
          </a:p>
        </p:txBody>
      </p:sp>
    </p:spTree>
    <p:extLst>
      <p:ext uri="{BB962C8B-B14F-4D97-AF65-F5344CB8AC3E}">
        <p14:creationId xmlns:p14="http://schemas.microsoft.com/office/powerpoint/2010/main" val="7524407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a:extLst>
              <a:ext uri="{FF2B5EF4-FFF2-40B4-BE49-F238E27FC236}">
                <a16:creationId xmlns:a16="http://schemas.microsoft.com/office/drawing/2014/main" id="{2DCB10FE-57C9-4BA4-96CD-A8481DE78088}"/>
              </a:ext>
            </a:extLst>
          </p:cNvPr>
          <p:cNvSpPr>
            <a:spLocks noChangeArrowheads="1"/>
          </p:cNvSpPr>
          <p:nvPr/>
        </p:nvSpPr>
        <p:spPr bwMode="auto">
          <a:xfrm>
            <a:off x="114300" y="1443037"/>
            <a:ext cx="89154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dirty="0"/>
              <a:t>3) </a:t>
            </a:r>
            <a:r>
              <a:rPr lang="en-US" altLang="en-US" b="1" dirty="0"/>
              <a:t>Allowing incinerators to store ash on-site for months so they can keep treating or diluting it until it passes the test.</a:t>
            </a:r>
            <a:r>
              <a:rPr lang="en-US" altLang="en-US" dirty="0"/>
              <a:t>  Some incinerators have been known to send many ash samples to a lab until one passes, then they use the good results to report to the state.</a:t>
            </a:r>
          </a:p>
          <a:p>
            <a:pPr marL="804863" indent="-342900" eaLnBrk="1" hangingPunct="1">
              <a:buFont typeface="Arial" panose="020B0604020202020204" pitchFamily="34" charset="0"/>
              <a:buChar char="•"/>
            </a:pPr>
            <a:r>
              <a:rPr lang="en-US" altLang="en-US" dirty="0"/>
              <a:t>One trick used by incinerator operators to pass the TCLP test is to treat the fly ash with phosphoric acid prior to testing.  Phosphoric acid converts the soluble lead into the highly insoluble substance lead phosphate, fixing the lead in the ash long enough to pass the test.  However, lead phosphate may not tie up lead indefinitely in the landfill, since phosphate is a nutrient for all living things, including microorganisms.</a:t>
            </a:r>
          </a:p>
          <a:p>
            <a:pPr eaLnBrk="1" hangingPunct="1"/>
            <a:endParaRPr lang="en-US" altLang="en-US" dirty="0"/>
          </a:p>
          <a:p>
            <a:pPr eaLnBrk="1" hangingPunct="1"/>
            <a:r>
              <a:rPr lang="en-US" altLang="en-US" dirty="0"/>
              <a:t>4) </a:t>
            </a:r>
            <a:r>
              <a:rPr lang="en-US" altLang="en-US" b="1" dirty="0"/>
              <a:t>Incinerator ash only has to be tested 4 times a year.</a:t>
            </a:r>
            <a:r>
              <a:rPr lang="en-US" altLang="en-US" dirty="0"/>
              <a:t>  The waste stream is highly variable and ash composition can change frequently.</a:t>
            </a:r>
          </a:p>
        </p:txBody>
      </p:sp>
      <p:sp>
        <p:nvSpPr>
          <p:cNvPr id="3" name="Rectangle 1026">
            <a:extLst>
              <a:ext uri="{FF2B5EF4-FFF2-40B4-BE49-F238E27FC236}">
                <a16:creationId xmlns:a16="http://schemas.microsoft.com/office/drawing/2014/main" id="{E6C33630-A048-41FB-B571-E7B6672E6158}"/>
              </a:ext>
            </a:extLst>
          </p:cNvPr>
          <p:cNvSpPr txBox="1">
            <a:spLocks noChangeArrowheads="1"/>
          </p:cNvSpPr>
          <p:nvPr/>
        </p:nvSpPr>
        <p:spPr bwMode="auto">
          <a:xfrm>
            <a:off x="457200" y="152400"/>
            <a:ext cx="8382000" cy="1064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sz="3800" b="1" kern="0" dirty="0">
                <a:latin typeface="Arial" pitchFamily="34" charset="0"/>
              </a:rPr>
              <a:t>How Incinerator Ash Escapes being Hazardous Waste</a:t>
            </a:r>
          </a:p>
        </p:txBody>
      </p:sp>
    </p:spTree>
    <p:extLst>
      <p:ext uri="{BB962C8B-B14F-4D97-AF65-F5344CB8AC3E}">
        <p14:creationId xmlns:p14="http://schemas.microsoft.com/office/powerpoint/2010/main" val="911954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FBF2CA-C342-4D87-B3DD-1668A1F76771}"/>
              </a:ext>
            </a:extLst>
          </p:cNvPr>
          <p:cNvPicPr>
            <a:picLocks noChangeAspect="1"/>
          </p:cNvPicPr>
          <p:nvPr/>
        </p:nvPicPr>
        <p:blipFill>
          <a:blip r:embed="rId3"/>
          <a:stretch>
            <a:fillRect/>
          </a:stretch>
        </p:blipFill>
        <p:spPr>
          <a:xfrm>
            <a:off x="-400712" y="1128476"/>
            <a:ext cx="9552086" cy="5230537"/>
          </a:xfrm>
          <a:prstGeom prst="rect">
            <a:avLst/>
          </a:prstGeom>
        </p:spPr>
      </p:pic>
      <p:sp>
        <p:nvSpPr>
          <p:cNvPr id="4098" name="Rectangle 4">
            <a:extLst>
              <a:ext uri="{FF2B5EF4-FFF2-40B4-BE49-F238E27FC236}">
                <a16:creationId xmlns:a16="http://schemas.microsoft.com/office/drawing/2014/main" id="{6731457F-649E-444D-A08A-E4E8A5BBF659}"/>
              </a:ext>
            </a:extLst>
          </p:cNvPr>
          <p:cNvSpPr>
            <a:spLocks noChangeArrowheads="1"/>
          </p:cNvSpPr>
          <p:nvPr/>
        </p:nvSpPr>
        <p:spPr bwMode="auto">
          <a:xfrm>
            <a:off x="609600" y="63246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500" b="1">
                <a:solidFill>
                  <a:schemeClr val="tx2"/>
                </a:solidFill>
                <a:latin typeface="Arial" panose="020B0604020202020204" pitchFamily="34" charset="0"/>
                <a:hlinkClick r:id="rId4"/>
              </a:rPr>
              <a:t>www.EnergyJustice.net/map</a:t>
            </a:r>
            <a:endParaRPr lang="en-US" altLang="en-US" sz="3500" b="1">
              <a:solidFill>
                <a:schemeClr val="tx2"/>
              </a:solidFill>
              <a:latin typeface="Arial" panose="020B0604020202020204" pitchFamily="34" charset="0"/>
            </a:endParaRPr>
          </a:p>
        </p:txBody>
      </p:sp>
      <p:pic>
        <p:nvPicPr>
          <p:cNvPr id="4" name="Picture 3">
            <a:extLst>
              <a:ext uri="{FF2B5EF4-FFF2-40B4-BE49-F238E27FC236}">
                <a16:creationId xmlns:a16="http://schemas.microsoft.com/office/drawing/2014/main" id="{9D3CA443-5B7C-4860-BDD2-1456B3C31008}"/>
              </a:ext>
            </a:extLst>
          </p:cNvPr>
          <p:cNvPicPr>
            <a:picLocks noChangeAspect="1"/>
          </p:cNvPicPr>
          <p:nvPr/>
        </p:nvPicPr>
        <p:blipFill>
          <a:blip r:embed="rId5"/>
          <a:stretch>
            <a:fillRect/>
          </a:stretch>
        </p:blipFill>
        <p:spPr>
          <a:xfrm>
            <a:off x="-4916" y="5478700"/>
            <a:ext cx="1059272" cy="922100"/>
          </a:xfrm>
          <a:prstGeom prst="rect">
            <a:avLst/>
          </a:prstGeom>
          <a:ln w="22225">
            <a:solidFill>
              <a:schemeClr val="tx1"/>
            </a:solidFill>
          </a:ln>
          <a:effectLst>
            <a:softEdge rad="0"/>
          </a:effectLst>
        </p:spPr>
      </p:pic>
      <p:pic>
        <p:nvPicPr>
          <p:cNvPr id="6" name="Picture 5">
            <a:extLst>
              <a:ext uri="{FF2B5EF4-FFF2-40B4-BE49-F238E27FC236}">
                <a16:creationId xmlns:a16="http://schemas.microsoft.com/office/drawing/2014/main" id="{228D7DAF-408C-47D8-8234-DBFFFB673B3A}"/>
              </a:ext>
            </a:extLst>
          </p:cNvPr>
          <p:cNvPicPr>
            <a:picLocks noChangeAspect="1"/>
          </p:cNvPicPr>
          <p:nvPr/>
        </p:nvPicPr>
        <p:blipFill>
          <a:blip r:embed="rId6"/>
          <a:stretch>
            <a:fillRect/>
          </a:stretch>
        </p:blipFill>
        <p:spPr>
          <a:xfrm>
            <a:off x="0" y="-32180"/>
            <a:ext cx="9144000" cy="1160656"/>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a:extLst>
              <a:ext uri="{FF2B5EF4-FFF2-40B4-BE49-F238E27FC236}">
                <a16:creationId xmlns:a16="http://schemas.microsoft.com/office/drawing/2014/main" id="{B9207B31-FAAA-462D-88D7-4978AE64D9A3}"/>
              </a:ext>
            </a:extLst>
          </p:cNvPr>
          <p:cNvSpPr>
            <a:spLocks noGrp="1" noChangeArrowheads="1"/>
          </p:cNvSpPr>
          <p:nvPr>
            <p:ph type="body" idx="1"/>
          </p:nvPr>
        </p:nvSpPr>
        <p:spPr>
          <a:xfrm>
            <a:off x="76200" y="1295400"/>
            <a:ext cx="8763000" cy="990600"/>
          </a:xfrm>
        </p:spPr>
        <p:txBody>
          <a:bodyPr/>
          <a:lstStyle/>
          <a:p>
            <a:pPr eaLnBrk="1" fontAlgn="b" hangingPunct="1"/>
            <a:r>
              <a:rPr lang="en-US" altLang="en-US" sz="2800">
                <a:latin typeface="Arial" panose="020B0604020202020204" pitchFamily="34" charset="0"/>
                <a:cs typeface="Arial" panose="020B0604020202020204" pitchFamily="34" charset="0"/>
              </a:rPr>
              <a:t>Incinerators still require landfills for their toxic ash</a:t>
            </a:r>
          </a:p>
          <a:p>
            <a:pPr eaLnBrk="1" fontAlgn="b" hangingPunct="1"/>
            <a:r>
              <a:rPr lang="en-US" altLang="en-US" sz="2800">
                <a:latin typeface="Arial" panose="020B0604020202020204" pitchFamily="34" charset="0"/>
                <a:cs typeface="Arial" panose="020B0604020202020204" pitchFamily="34" charset="0"/>
              </a:rPr>
              <a:t>Choice is NOT landfill vs. incinerator, but:</a:t>
            </a:r>
          </a:p>
        </p:txBody>
      </p:sp>
      <p:sp>
        <p:nvSpPr>
          <p:cNvPr id="5" name="Rectangle 1026">
            <a:extLst>
              <a:ext uri="{FF2B5EF4-FFF2-40B4-BE49-F238E27FC236}">
                <a16:creationId xmlns:a16="http://schemas.microsoft.com/office/drawing/2014/main" id="{BD149F8E-C7CA-42AB-BFD4-0B64E5C23508}"/>
              </a:ext>
            </a:extLst>
          </p:cNvPr>
          <p:cNvSpPr txBox="1">
            <a:spLocks noChangeArrowheads="1"/>
          </p:cNvSpPr>
          <p:nvPr/>
        </p:nvSpPr>
        <p:spPr bwMode="auto">
          <a:xfrm>
            <a:off x="457200" y="381000"/>
            <a:ext cx="838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sz="3800" b="1" kern="0" dirty="0">
                <a:latin typeface="Arial" pitchFamily="34" charset="0"/>
              </a:rPr>
              <a:t>Incineration Worse than Landfills</a:t>
            </a:r>
          </a:p>
        </p:txBody>
      </p:sp>
      <p:sp>
        <p:nvSpPr>
          <p:cNvPr id="6" name="Rectangle 3">
            <a:extLst>
              <a:ext uri="{FF2B5EF4-FFF2-40B4-BE49-F238E27FC236}">
                <a16:creationId xmlns:a16="http://schemas.microsoft.com/office/drawing/2014/main" id="{47632911-E6C2-4DC8-AA48-73557914B8BB}"/>
              </a:ext>
            </a:extLst>
          </p:cNvPr>
          <p:cNvSpPr txBox="1">
            <a:spLocks noChangeArrowheads="1"/>
          </p:cNvSpPr>
          <p:nvPr/>
        </p:nvSpPr>
        <p:spPr bwMode="auto">
          <a:xfrm>
            <a:off x="0" y="2590800"/>
            <a:ext cx="91821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fontAlgn="b" hangingPunct="1">
              <a:buFontTx/>
              <a:buNone/>
              <a:defRPr/>
            </a:pPr>
            <a:r>
              <a:rPr lang="en-US" sz="2800" b="1" kern="0" dirty="0">
                <a:latin typeface="Arial" charset="0"/>
                <a:cs typeface="Arial" charset="0"/>
              </a:rPr>
              <a:t>landfill</a:t>
            </a:r>
            <a:br>
              <a:rPr lang="en-US" sz="2800" kern="0" dirty="0">
                <a:latin typeface="Arial" charset="0"/>
                <a:cs typeface="Arial" charset="0"/>
              </a:rPr>
            </a:br>
            <a:br>
              <a:rPr lang="en-US" sz="2800" kern="0" dirty="0">
                <a:latin typeface="Arial" charset="0"/>
                <a:cs typeface="Arial" charset="0"/>
              </a:rPr>
            </a:br>
            <a:r>
              <a:rPr lang="en-US" sz="2800" kern="0" dirty="0">
                <a:latin typeface="Arial" charset="0"/>
                <a:cs typeface="Arial" charset="0"/>
              </a:rPr>
              <a:t>vs. </a:t>
            </a:r>
            <a:br>
              <a:rPr lang="en-US" sz="2800" kern="0" dirty="0">
                <a:latin typeface="Arial" charset="0"/>
                <a:cs typeface="Arial" charset="0"/>
              </a:rPr>
            </a:br>
            <a:br>
              <a:rPr lang="en-US" sz="2800" kern="0" dirty="0">
                <a:latin typeface="Arial" charset="0"/>
                <a:cs typeface="Arial" charset="0"/>
              </a:rPr>
            </a:br>
            <a:r>
              <a:rPr lang="en-US" sz="2800" b="1" kern="0" dirty="0">
                <a:latin typeface="Arial" charset="0"/>
                <a:cs typeface="Arial" charset="0"/>
              </a:rPr>
              <a:t>incinerator </a:t>
            </a:r>
            <a:r>
              <a:rPr lang="en-US" sz="2800" b="1" i="1" u="sng" kern="0" dirty="0">
                <a:latin typeface="Arial" charset="0"/>
                <a:cs typeface="Arial" charset="0"/>
              </a:rPr>
              <a:t>AND</a:t>
            </a:r>
            <a:r>
              <a:rPr lang="en-US" sz="2800" b="1" kern="0" dirty="0">
                <a:latin typeface="Arial" charset="0"/>
                <a:cs typeface="Arial" charset="0"/>
              </a:rPr>
              <a:t> a smaller, more toxic landfill</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a:extLst>
              <a:ext uri="{FF2B5EF4-FFF2-40B4-BE49-F238E27FC236}">
                <a16:creationId xmlns:a16="http://schemas.microsoft.com/office/drawing/2014/main" id="{EBEFC144-E2DB-43FF-AC05-462314B74148}"/>
              </a:ext>
            </a:extLst>
          </p:cNvPr>
          <p:cNvSpPr>
            <a:spLocks noGrp="1" noChangeArrowheads="1"/>
          </p:cNvSpPr>
          <p:nvPr>
            <p:ph type="body" idx="1"/>
          </p:nvPr>
        </p:nvSpPr>
        <p:spPr>
          <a:xfrm>
            <a:off x="76200" y="1295400"/>
            <a:ext cx="8763000" cy="990600"/>
          </a:xfrm>
        </p:spPr>
        <p:txBody>
          <a:bodyPr/>
          <a:lstStyle/>
          <a:p>
            <a:pPr eaLnBrk="1" fontAlgn="b" hangingPunct="1"/>
            <a:r>
              <a:rPr lang="en-US" altLang="en-US" sz="2800">
                <a:latin typeface="Arial" panose="020B0604020202020204" pitchFamily="34" charset="0"/>
                <a:cs typeface="Arial" panose="020B0604020202020204" pitchFamily="34" charset="0"/>
              </a:rPr>
              <a:t>Incinerators still require landfills for their toxic ash</a:t>
            </a:r>
          </a:p>
          <a:p>
            <a:pPr eaLnBrk="1" fontAlgn="b" hangingPunct="1"/>
            <a:r>
              <a:rPr lang="en-US" altLang="en-US" sz="2800">
                <a:latin typeface="Arial" panose="020B0604020202020204" pitchFamily="34" charset="0"/>
                <a:cs typeface="Arial" panose="020B0604020202020204" pitchFamily="34" charset="0"/>
              </a:rPr>
              <a:t>Choice is NOT landfill vs. incinerator, but:</a:t>
            </a:r>
          </a:p>
        </p:txBody>
      </p:sp>
      <p:sp>
        <p:nvSpPr>
          <p:cNvPr id="5" name="Rectangle 1026">
            <a:extLst>
              <a:ext uri="{FF2B5EF4-FFF2-40B4-BE49-F238E27FC236}">
                <a16:creationId xmlns:a16="http://schemas.microsoft.com/office/drawing/2014/main" id="{616BEDC4-6275-43B4-B9EC-93E53D65BD26}"/>
              </a:ext>
            </a:extLst>
          </p:cNvPr>
          <p:cNvSpPr txBox="1">
            <a:spLocks noChangeArrowheads="1"/>
          </p:cNvSpPr>
          <p:nvPr/>
        </p:nvSpPr>
        <p:spPr bwMode="auto">
          <a:xfrm>
            <a:off x="457200" y="381000"/>
            <a:ext cx="838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sz="3800" b="1" kern="0" dirty="0">
                <a:latin typeface="Arial" pitchFamily="34" charset="0"/>
              </a:rPr>
              <a:t>Incineration Worse than Landfills</a:t>
            </a:r>
          </a:p>
        </p:txBody>
      </p:sp>
      <p:sp>
        <p:nvSpPr>
          <p:cNvPr id="6" name="Rectangle 3">
            <a:extLst>
              <a:ext uri="{FF2B5EF4-FFF2-40B4-BE49-F238E27FC236}">
                <a16:creationId xmlns:a16="http://schemas.microsoft.com/office/drawing/2014/main" id="{26137060-6F85-4D4F-91EC-D5E98D6D8846}"/>
              </a:ext>
            </a:extLst>
          </p:cNvPr>
          <p:cNvSpPr txBox="1">
            <a:spLocks noChangeArrowheads="1"/>
          </p:cNvSpPr>
          <p:nvPr/>
        </p:nvSpPr>
        <p:spPr bwMode="auto">
          <a:xfrm>
            <a:off x="0" y="2590800"/>
            <a:ext cx="91821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fontAlgn="b" hangingPunct="1">
              <a:buFontTx/>
              <a:buNone/>
              <a:defRPr/>
            </a:pPr>
            <a:r>
              <a:rPr lang="en-US" sz="2800" b="1" kern="0" dirty="0">
                <a:latin typeface="Arial" charset="0"/>
                <a:cs typeface="Arial" charset="0"/>
              </a:rPr>
              <a:t>landfill</a:t>
            </a:r>
            <a:br>
              <a:rPr lang="en-US" sz="2800" kern="0" dirty="0">
                <a:latin typeface="Arial" charset="0"/>
                <a:cs typeface="Arial" charset="0"/>
              </a:rPr>
            </a:br>
            <a:br>
              <a:rPr lang="en-US" sz="2800" kern="0" dirty="0">
                <a:latin typeface="Arial" charset="0"/>
                <a:cs typeface="Arial" charset="0"/>
              </a:rPr>
            </a:br>
            <a:r>
              <a:rPr lang="en-US" sz="2800" kern="0" dirty="0">
                <a:latin typeface="Arial" charset="0"/>
                <a:cs typeface="Arial" charset="0"/>
              </a:rPr>
              <a:t>vs. </a:t>
            </a:r>
            <a:br>
              <a:rPr lang="en-US" sz="2800" kern="0" dirty="0">
                <a:latin typeface="Arial" charset="0"/>
                <a:cs typeface="Arial" charset="0"/>
              </a:rPr>
            </a:br>
            <a:br>
              <a:rPr lang="en-US" sz="2800" kern="0" dirty="0">
                <a:latin typeface="Arial" charset="0"/>
                <a:cs typeface="Arial" charset="0"/>
              </a:rPr>
            </a:br>
            <a:r>
              <a:rPr lang="en-US" sz="2800" b="1" kern="0" dirty="0">
                <a:latin typeface="Arial" charset="0"/>
                <a:cs typeface="Arial" charset="0"/>
              </a:rPr>
              <a:t>incinerator </a:t>
            </a:r>
            <a:r>
              <a:rPr lang="en-US" sz="2800" b="1" i="1" u="sng" kern="0" dirty="0">
                <a:latin typeface="Arial" charset="0"/>
                <a:cs typeface="Arial" charset="0"/>
              </a:rPr>
              <a:t>AND</a:t>
            </a:r>
            <a:r>
              <a:rPr lang="en-US" sz="2800" b="1" kern="0" dirty="0">
                <a:latin typeface="Arial" charset="0"/>
                <a:cs typeface="Arial" charset="0"/>
              </a:rPr>
              <a:t> a smaller, more toxic landfill</a:t>
            </a:r>
          </a:p>
          <a:p>
            <a:pPr marL="0" indent="0" algn="ctr" eaLnBrk="1" fontAlgn="b" hangingPunct="1">
              <a:buFontTx/>
              <a:buNone/>
              <a:defRPr/>
            </a:pPr>
            <a:endParaRPr lang="en-US" sz="2000" b="1" kern="0" dirty="0">
              <a:latin typeface="Arial" charset="0"/>
              <a:cs typeface="Arial" charset="0"/>
            </a:endParaRPr>
          </a:p>
          <a:p>
            <a:pPr marL="0" indent="0" algn="ctr" eaLnBrk="1" fontAlgn="b" hangingPunct="1">
              <a:buFontTx/>
              <a:buNone/>
              <a:defRPr/>
            </a:pPr>
            <a:r>
              <a:rPr lang="en-US" sz="2800" b="1" kern="0" dirty="0">
                <a:latin typeface="Arial" charset="0"/>
                <a:cs typeface="Arial" charset="0"/>
              </a:rPr>
              <a:t>OR…</a:t>
            </a:r>
          </a:p>
          <a:p>
            <a:pPr marL="0" indent="0" algn="ctr" eaLnBrk="1" fontAlgn="b" hangingPunct="1">
              <a:buFontTx/>
              <a:buNone/>
              <a:defRPr/>
            </a:pPr>
            <a:endParaRPr lang="en-US" sz="2000" b="1" kern="0" dirty="0">
              <a:latin typeface="Arial" charset="0"/>
              <a:cs typeface="Arial" charset="0"/>
            </a:endParaRPr>
          </a:p>
          <a:p>
            <a:pPr marL="0" indent="0" algn="ctr" eaLnBrk="1" fontAlgn="b" hangingPunct="1">
              <a:buFontTx/>
              <a:buNone/>
              <a:defRPr/>
            </a:pPr>
            <a:r>
              <a:rPr lang="en-US" sz="2800" b="1" kern="0" dirty="0">
                <a:latin typeface="Arial" charset="0"/>
                <a:cs typeface="Arial" charset="0"/>
              </a:rPr>
              <a:t>Zero Waste and minimal landfilling</a:t>
            </a:r>
          </a:p>
          <a:p>
            <a:pPr marL="0" indent="0" algn="ctr" eaLnBrk="1" fontAlgn="b" hangingPunct="1">
              <a:buFontTx/>
              <a:buNone/>
              <a:defRPr/>
            </a:pPr>
            <a:endParaRPr lang="en-US" sz="2800" b="1" kern="0" dirty="0">
              <a:latin typeface="Arial" charset="0"/>
              <a:cs typeface="Arial"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9" descr="https://world.wng.org/sites/default/files/styles/carousel_image/public/migrated_images/aplandfill_0.jpg?itok=qPEoNSV6">
            <a:extLst>
              <a:ext uri="{FF2B5EF4-FFF2-40B4-BE49-F238E27FC236}">
                <a16:creationId xmlns:a16="http://schemas.microsoft.com/office/drawing/2014/main" id="{58D6AB10-C15D-4794-93CB-9FA03B2E11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066800"/>
            <a:ext cx="449580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10">
            <a:extLst>
              <a:ext uri="{FF2B5EF4-FFF2-40B4-BE49-F238E27FC236}">
                <a16:creationId xmlns:a16="http://schemas.microsoft.com/office/drawing/2014/main" id="{67D1AF89-FE6B-4ADF-893D-7704EAF965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1663" y="1066800"/>
            <a:ext cx="3422650" cy="456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4" name="Rectangle 2">
            <a:extLst>
              <a:ext uri="{FF2B5EF4-FFF2-40B4-BE49-F238E27FC236}">
                <a16:creationId xmlns:a16="http://schemas.microsoft.com/office/drawing/2014/main" id="{355FB0FC-898D-46C3-9E6C-6BFD985551E2}"/>
              </a:ext>
            </a:extLst>
          </p:cNvPr>
          <p:cNvSpPr>
            <a:spLocks noGrp="1" noChangeArrowheads="1"/>
          </p:cNvSpPr>
          <p:nvPr>
            <p:ph type="title"/>
          </p:nvPr>
        </p:nvSpPr>
        <p:spPr>
          <a:xfrm>
            <a:off x="381000" y="381000"/>
            <a:ext cx="8580438" cy="533400"/>
          </a:xfrm>
        </p:spPr>
        <p:txBody>
          <a:bodyPr/>
          <a:lstStyle/>
          <a:p>
            <a:pPr eaLnBrk="1" hangingPunct="1"/>
            <a:r>
              <a:rPr lang="en-US" altLang="en-US" b="1">
                <a:latin typeface="Arial" panose="020B0604020202020204" pitchFamily="34" charset="0"/>
              </a:rPr>
              <a:t>Landfilling vs. Incineration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90EE5AF8-3CAE-46B5-AAAC-DC5F9023787A}"/>
              </a:ext>
            </a:extLst>
          </p:cNvPr>
          <p:cNvSpPr>
            <a:spLocks noGrp="1" noChangeArrowheads="1"/>
          </p:cNvSpPr>
          <p:nvPr>
            <p:ph type="title"/>
          </p:nvPr>
        </p:nvSpPr>
        <p:spPr>
          <a:xfrm>
            <a:off x="381000" y="381000"/>
            <a:ext cx="8580438" cy="533400"/>
          </a:xfrm>
        </p:spPr>
        <p:txBody>
          <a:bodyPr/>
          <a:lstStyle/>
          <a:p>
            <a:pPr eaLnBrk="1" hangingPunct="1"/>
            <a:r>
              <a:rPr lang="en-US" altLang="en-US" b="1">
                <a:latin typeface="Arial" panose="020B0604020202020204" pitchFamily="34" charset="0"/>
              </a:rPr>
              <a:t>Landfilling vs. Incineration</a:t>
            </a:r>
          </a:p>
        </p:txBody>
      </p:sp>
      <p:pic>
        <p:nvPicPr>
          <p:cNvPr id="41987" name="Picture 9" descr="https://world.wng.org/sites/default/files/styles/carousel_image/public/migrated_images/aplandfill_0.jpg?itok=qPEoNSV6">
            <a:extLst>
              <a:ext uri="{FF2B5EF4-FFF2-40B4-BE49-F238E27FC236}">
                <a16:creationId xmlns:a16="http://schemas.microsoft.com/office/drawing/2014/main" id="{7DAFEFFF-5DCC-466E-9042-6D6956F3B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066800"/>
            <a:ext cx="449580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10">
            <a:extLst>
              <a:ext uri="{FF2B5EF4-FFF2-40B4-BE49-F238E27FC236}">
                <a16:creationId xmlns:a16="http://schemas.microsoft.com/office/drawing/2014/main" id="{63A715A4-DE89-4194-9E46-C43668609F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1663" y="1066800"/>
            <a:ext cx="3422650" cy="456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a:extLst>
              <a:ext uri="{FF2B5EF4-FFF2-40B4-BE49-F238E27FC236}">
                <a16:creationId xmlns:a16="http://schemas.microsoft.com/office/drawing/2014/main" id="{08CFE66C-B089-40DC-9D43-342121D49D44}"/>
              </a:ext>
            </a:extLst>
          </p:cNvPr>
          <p:cNvSpPr txBox="1">
            <a:spLocks noChangeArrowheads="1"/>
          </p:cNvSpPr>
          <p:nvPr/>
        </p:nvSpPr>
        <p:spPr bwMode="auto">
          <a:xfrm>
            <a:off x="-76200" y="6172200"/>
            <a:ext cx="60007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altLang="en-US" b="1" kern="0" dirty="0">
                <a:latin typeface="Arial" charset="0"/>
              </a:rPr>
              <a:t>…and Ash Landfilling</a:t>
            </a:r>
          </a:p>
        </p:txBody>
      </p:sp>
      <p:pic>
        <p:nvPicPr>
          <p:cNvPr id="41990" name="Picture 12" descr="http://www.fairfaxcounty.gov/dpwes/images/disposal/cap.jpg">
            <a:extLst>
              <a:ext uri="{FF2B5EF4-FFF2-40B4-BE49-F238E27FC236}">
                <a16:creationId xmlns:a16="http://schemas.microsoft.com/office/drawing/2014/main" id="{3E167F95-13BA-46E2-ADDC-C970D56262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2552700"/>
            <a:ext cx="3019425"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3">
            <a:extLst>
              <a:ext uri="{FF2B5EF4-FFF2-40B4-BE49-F238E27FC236}">
                <a16:creationId xmlns:a16="http://schemas.microsoft.com/office/drawing/2014/main" id="{B5E03DBC-4658-4D57-87A8-255E1CC11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37160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23" name="Text Box 4">
            <a:extLst>
              <a:ext uri="{FF2B5EF4-FFF2-40B4-BE49-F238E27FC236}">
                <a16:creationId xmlns:a16="http://schemas.microsoft.com/office/drawing/2014/main" id="{D2C3F2DB-86FA-4338-A509-F8E1686A63A4}"/>
              </a:ext>
            </a:extLst>
          </p:cNvPr>
          <p:cNvSpPr txBox="1">
            <a:spLocks noChangeArrowheads="1"/>
          </p:cNvSpPr>
          <p:nvPr/>
        </p:nvSpPr>
        <p:spPr bwMode="auto">
          <a:xfrm>
            <a:off x="304800" y="6019800"/>
            <a:ext cx="853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rgbClr val="000000"/>
                </a:solidFill>
                <a:latin typeface="Arial" panose="020B0604020202020204" pitchFamily="34" charset="0"/>
              </a:rPr>
              <a:t>www.energyjustice.net/lfg/</a:t>
            </a:r>
            <a:endParaRPr lang="en-US" altLang="en-US" sz="2400" b="1">
              <a:latin typeface="Arial" panose="020B0604020202020204" pitchFamily="34" charset="0"/>
            </a:endParaRPr>
          </a:p>
        </p:txBody>
      </p:sp>
      <p:sp>
        <p:nvSpPr>
          <p:cNvPr id="5" name="Rectangle 2">
            <a:extLst>
              <a:ext uri="{FF2B5EF4-FFF2-40B4-BE49-F238E27FC236}">
                <a16:creationId xmlns:a16="http://schemas.microsoft.com/office/drawing/2014/main" id="{56B1D69C-6629-4A14-BB0B-10139B89DCF6}"/>
              </a:ext>
            </a:extLst>
          </p:cNvPr>
          <p:cNvSpPr txBox="1">
            <a:spLocks noChangeArrowheads="1"/>
          </p:cNvSpPr>
          <p:nvPr/>
        </p:nvSpPr>
        <p:spPr bwMode="auto">
          <a:xfrm>
            <a:off x="228600" y="228600"/>
            <a:ext cx="8610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altLang="en-US" sz="3800" b="1" kern="0" dirty="0">
                <a:latin typeface="Arial" charset="0"/>
              </a:rPr>
              <a:t>Landfills and Landfill Gas Burning</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a:extLst>
              <a:ext uri="{FF2B5EF4-FFF2-40B4-BE49-F238E27FC236}">
                <a16:creationId xmlns:a16="http://schemas.microsoft.com/office/drawing/2014/main" id="{11DB2585-0EAC-4C13-87F6-04CDA4DDB067}"/>
              </a:ext>
            </a:extLst>
          </p:cNvPr>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1066800" y="228600"/>
            <a:ext cx="7162800" cy="6502400"/>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050">
            <a:extLst>
              <a:ext uri="{FF2B5EF4-FFF2-40B4-BE49-F238E27FC236}">
                <a16:creationId xmlns:a16="http://schemas.microsoft.com/office/drawing/2014/main" id="{AB0AB9B1-FC4A-421A-9D22-B46E639FD2C9}"/>
              </a:ext>
            </a:extLst>
          </p:cNvPr>
          <p:cNvSpPr>
            <a:spLocks noGrp="1" noChangeArrowheads="1"/>
          </p:cNvSpPr>
          <p:nvPr>
            <p:ph type="title"/>
          </p:nvPr>
        </p:nvSpPr>
        <p:spPr>
          <a:xfrm>
            <a:off x="685800" y="609600"/>
            <a:ext cx="7772400" cy="685800"/>
          </a:xfrm>
        </p:spPr>
        <p:txBody>
          <a:bodyPr/>
          <a:lstStyle/>
          <a:p>
            <a:pPr eaLnBrk="1" hangingPunct="1"/>
            <a:r>
              <a:rPr lang="en-US" altLang="en-US"/>
              <a:t>All Landfills Leak</a:t>
            </a:r>
          </a:p>
        </p:txBody>
      </p:sp>
      <p:sp>
        <p:nvSpPr>
          <p:cNvPr id="86019" name="Rectangle 2051">
            <a:extLst>
              <a:ext uri="{FF2B5EF4-FFF2-40B4-BE49-F238E27FC236}">
                <a16:creationId xmlns:a16="http://schemas.microsoft.com/office/drawing/2014/main" id="{0EB881B5-C284-4F65-813F-FE52C2264547}"/>
              </a:ext>
            </a:extLst>
          </p:cNvPr>
          <p:cNvSpPr>
            <a:spLocks noGrp="1" noChangeArrowheads="1"/>
          </p:cNvSpPr>
          <p:nvPr>
            <p:ph type="body" idx="1"/>
          </p:nvPr>
        </p:nvSpPr>
        <p:spPr>
          <a:xfrm>
            <a:off x="685800" y="1371600"/>
            <a:ext cx="8229600" cy="5105400"/>
          </a:xfrm>
        </p:spPr>
        <p:txBody>
          <a:bodyPr/>
          <a:lstStyle/>
          <a:p>
            <a:pPr eaLnBrk="1" hangingPunct="1"/>
            <a:r>
              <a:rPr lang="en-US" altLang="en-US"/>
              <a:t>U.S. EPA acknowledges that all landfill liners leak within 20 years, if not sooner</a:t>
            </a:r>
          </a:p>
          <a:p>
            <a:pPr eaLnBrk="1" hangingPunct="1"/>
            <a:r>
              <a:rPr lang="en-US" altLang="en-US"/>
              <a:t>Landfill liners are only guaranteed for about 20 years</a:t>
            </a:r>
          </a:p>
          <a:p>
            <a:pPr eaLnBrk="1" hangingPunct="1"/>
            <a:r>
              <a:rPr lang="en-US" altLang="en-US"/>
              <a:t>Landfills are permitted to leak a certain amount of gallons/acre</a:t>
            </a:r>
          </a:p>
          <a:p>
            <a:pPr eaLnBrk="1" hangingPunct="1"/>
            <a:r>
              <a:rPr lang="en-US" altLang="en-US"/>
              <a:t>It's easy </a:t>
            </a:r>
            <a:r>
              <a:rPr lang="en-US" altLang="en-US" u="sng"/>
              <a:t>not</a:t>
            </a:r>
            <a:r>
              <a:rPr lang="en-US" altLang="en-US"/>
              <a:t> to find leakage (underground or in air); testing is often inadequate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26">
            <a:extLst>
              <a:ext uri="{FF2B5EF4-FFF2-40B4-BE49-F238E27FC236}">
                <a16:creationId xmlns:a16="http://schemas.microsoft.com/office/drawing/2014/main" id="{E490D7E3-49B1-4FCE-83B2-080F3B4DDCBA}"/>
              </a:ext>
            </a:extLst>
          </p:cNvPr>
          <p:cNvSpPr>
            <a:spLocks noGrp="1" noChangeArrowheads="1"/>
          </p:cNvSpPr>
          <p:nvPr>
            <p:ph type="title"/>
          </p:nvPr>
        </p:nvSpPr>
        <p:spPr>
          <a:xfrm>
            <a:off x="685800" y="609600"/>
            <a:ext cx="7772400" cy="685800"/>
          </a:xfrm>
        </p:spPr>
        <p:txBody>
          <a:bodyPr/>
          <a:lstStyle/>
          <a:p>
            <a:pPr eaLnBrk="1" hangingPunct="1"/>
            <a:r>
              <a:rPr lang="en-US" altLang="en-US"/>
              <a:t>Landfill Gas: What it is…</a:t>
            </a:r>
          </a:p>
        </p:txBody>
      </p:sp>
      <p:sp>
        <p:nvSpPr>
          <p:cNvPr id="88067" name="Rectangle 1027">
            <a:extLst>
              <a:ext uri="{FF2B5EF4-FFF2-40B4-BE49-F238E27FC236}">
                <a16:creationId xmlns:a16="http://schemas.microsoft.com/office/drawing/2014/main" id="{BCAEF9AA-BD86-4D26-86F4-0A98BA972C5E}"/>
              </a:ext>
            </a:extLst>
          </p:cNvPr>
          <p:cNvSpPr>
            <a:spLocks noGrp="1" noChangeArrowheads="1"/>
          </p:cNvSpPr>
          <p:nvPr>
            <p:ph type="body" idx="1"/>
          </p:nvPr>
        </p:nvSpPr>
        <p:spPr>
          <a:xfrm>
            <a:off x="457200" y="1371600"/>
            <a:ext cx="8458200" cy="5486400"/>
          </a:xfrm>
        </p:spPr>
        <p:txBody>
          <a:bodyPr/>
          <a:lstStyle/>
          <a:p>
            <a:pPr eaLnBrk="1" hangingPunct="1"/>
            <a:r>
              <a:rPr lang="en-US" altLang="en-US" sz="2800"/>
              <a:t>Not simply “methane”</a:t>
            </a:r>
          </a:p>
          <a:p>
            <a:pPr eaLnBrk="1" hangingPunct="1"/>
            <a:r>
              <a:rPr lang="en-US" altLang="en-US" sz="2800"/>
              <a:t>About half methane, half CO</a:t>
            </a:r>
            <a:r>
              <a:rPr lang="en-US" altLang="en-US" sz="2400" baseline="-25000"/>
              <a:t>2</a:t>
            </a:r>
          </a:p>
          <a:p>
            <a:pPr eaLnBrk="1" hangingPunct="1"/>
            <a:r>
              <a:rPr lang="en-US" altLang="en-US" sz="2800"/>
              <a:t>Organics breaking down create the methane; methane helps the toxic chemicals escape</a:t>
            </a:r>
            <a:endParaRPr lang="en-US" altLang="en-US" sz="2400" baseline="-25000"/>
          </a:p>
          <a:p>
            <a:pPr eaLnBrk="1" hangingPunct="1"/>
            <a:r>
              <a:rPr lang="en-US" altLang="en-US" sz="2800"/>
              <a:t>Hundreds of toxic contaminants</a:t>
            </a:r>
          </a:p>
          <a:p>
            <a:pPr lvl="1" eaLnBrk="1" hangingPunct="1"/>
            <a:r>
              <a:rPr lang="en-US" altLang="en-US" sz="2400"/>
              <a:t>Halogenated compounds (trichloroethane, vinyl chloride, carbon tetrachloride and many more)</a:t>
            </a:r>
          </a:p>
          <a:p>
            <a:pPr lvl="1" eaLnBrk="1" hangingPunct="1"/>
            <a:r>
              <a:rPr lang="en-US" altLang="en-US" sz="2400"/>
              <a:t>Mercury (methylmercury – the really bad kind)</a:t>
            </a:r>
          </a:p>
          <a:p>
            <a:pPr lvl="1" eaLnBrk="1" hangingPunct="1"/>
            <a:r>
              <a:rPr lang="en-US" altLang="en-US" sz="2400"/>
              <a:t>Sulfur compounds (the stinky stuff)</a:t>
            </a:r>
          </a:p>
          <a:p>
            <a:pPr lvl="1" eaLnBrk="1" hangingPunct="1"/>
            <a:r>
              <a:rPr lang="en-US" altLang="en-US" sz="2400"/>
              <a:t>Tritium (radioactive)</a:t>
            </a:r>
          </a:p>
          <a:p>
            <a:pPr lvl="1" eaLnBrk="1" hangingPunct="1"/>
            <a:r>
              <a:rPr lang="en-US" altLang="en-US" sz="2400"/>
              <a:t>Other toxic organic compounds (benzene , toluene…)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a:extLst>
              <a:ext uri="{FF2B5EF4-FFF2-40B4-BE49-F238E27FC236}">
                <a16:creationId xmlns:a16="http://schemas.microsoft.com/office/drawing/2014/main" id="{8470BB4D-486B-4D8A-8304-1618181483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0" y="107950"/>
            <a:ext cx="7820025" cy="664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CB49688A-D5BB-40D7-8176-1C30148D2AA8}"/>
              </a:ext>
            </a:extLst>
          </p:cNvPr>
          <p:cNvSpPr>
            <a:spLocks noGrp="1" noChangeArrowheads="1"/>
          </p:cNvSpPr>
          <p:nvPr>
            <p:ph type="title"/>
          </p:nvPr>
        </p:nvSpPr>
        <p:spPr>
          <a:xfrm>
            <a:off x="685800" y="228600"/>
            <a:ext cx="7772400" cy="762000"/>
          </a:xfrm>
        </p:spPr>
        <p:txBody>
          <a:bodyPr/>
          <a:lstStyle/>
          <a:p>
            <a:pPr eaLnBrk="1" hangingPunct="1"/>
            <a:r>
              <a:rPr lang="en-US" altLang="en-US" sz="3800" b="1">
                <a:latin typeface="Arial" panose="020B0604020202020204" pitchFamily="34" charset="0"/>
              </a:rPr>
              <a:t>Landfill Health Impacts</a:t>
            </a:r>
          </a:p>
        </p:txBody>
      </p:sp>
      <p:sp>
        <p:nvSpPr>
          <p:cNvPr id="92163" name="Rectangle 3">
            <a:extLst>
              <a:ext uri="{FF2B5EF4-FFF2-40B4-BE49-F238E27FC236}">
                <a16:creationId xmlns:a16="http://schemas.microsoft.com/office/drawing/2014/main" id="{ADA146F7-0243-4084-89D0-A8AFB3D742D9}"/>
              </a:ext>
            </a:extLst>
          </p:cNvPr>
          <p:cNvSpPr>
            <a:spLocks noGrp="1" noChangeArrowheads="1"/>
          </p:cNvSpPr>
          <p:nvPr>
            <p:ph type="body" sz="half" idx="1"/>
          </p:nvPr>
        </p:nvSpPr>
        <p:spPr>
          <a:xfrm>
            <a:off x="304800" y="1295400"/>
            <a:ext cx="8534400" cy="4876800"/>
          </a:xfrm>
        </p:spPr>
        <p:txBody>
          <a:bodyPr/>
          <a:lstStyle/>
          <a:p>
            <a:pPr marL="0" indent="0" eaLnBrk="1" hangingPunct="1">
              <a:buFontTx/>
              <a:buNone/>
            </a:pPr>
            <a:r>
              <a:rPr lang="en-US" altLang="en-US" b="1"/>
              <a:t>A New York study of 38 landfills found that women living near solid waste landfills where gas is escaping have a four-fold increased chance of bladder cancer or leukemia.</a:t>
            </a:r>
            <a:endParaRPr lang="en-US" altLang="en-US" sz="2600" b="1"/>
          </a:p>
          <a:p>
            <a:pPr marL="0" indent="0" eaLnBrk="1" hangingPunct="1">
              <a:buFontTx/>
              <a:buNone/>
            </a:pPr>
            <a:endParaRPr lang="en-US" altLang="en-US" sz="2600"/>
          </a:p>
          <a:p>
            <a:pPr marL="0" indent="0" eaLnBrk="1" hangingPunct="1">
              <a:buFontTx/>
              <a:buNone/>
            </a:pPr>
            <a:r>
              <a:rPr lang="en-US" altLang="en-US" sz="2800">
                <a:hlinkClick r:id="rId3"/>
              </a:rPr>
              <a:t>“Investigation of Cancer Incidence and Residence Near 38 Landfills With Soil Gas Migration Conditions, New York State, 1980-1989</a:t>
            </a:r>
            <a:r>
              <a:rPr lang="en-US" altLang="en-US" sz="2800"/>
              <a:t>,” State of New York Department of Health, (Atlanta, Ga: Agency for Toxic Substances and Disease Registry, June, 1998). </a:t>
            </a:r>
            <a:endParaRPr lang="en-US" altLang="en-US" sz="26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2789C6-CC20-4F0E-8130-34E815C870F2}"/>
              </a:ext>
            </a:extLst>
          </p:cNvPr>
          <p:cNvPicPr>
            <a:picLocks noChangeAspect="1"/>
          </p:cNvPicPr>
          <p:nvPr/>
        </p:nvPicPr>
        <p:blipFill>
          <a:blip r:embed="rId3"/>
          <a:stretch>
            <a:fillRect/>
          </a:stretch>
        </p:blipFill>
        <p:spPr>
          <a:xfrm>
            <a:off x="100677" y="1958212"/>
            <a:ext cx="8987607" cy="4594988"/>
          </a:xfrm>
          <a:prstGeom prst="rect">
            <a:avLst/>
          </a:prstGeom>
        </p:spPr>
      </p:pic>
      <p:sp>
        <p:nvSpPr>
          <p:cNvPr id="4" name="Rectangle 1026">
            <a:extLst>
              <a:ext uri="{FF2B5EF4-FFF2-40B4-BE49-F238E27FC236}">
                <a16:creationId xmlns:a16="http://schemas.microsoft.com/office/drawing/2014/main" id="{8DBAC9A8-F706-4913-A816-23DE3217B8D9}"/>
              </a:ext>
            </a:extLst>
          </p:cNvPr>
          <p:cNvSpPr txBox="1">
            <a:spLocks noChangeArrowheads="1"/>
          </p:cNvSpPr>
          <p:nvPr/>
        </p:nvSpPr>
        <p:spPr bwMode="auto">
          <a:xfrm>
            <a:off x="152400" y="272143"/>
            <a:ext cx="88392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sz="3800" b="1" kern="0" dirty="0">
                <a:latin typeface="Arial" charset="0"/>
              </a:rPr>
              <a:t>Number of Commercial Operating Trash Incinerators in the U.S.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14704E1F-00B4-426E-99EC-12EAD40DBB1B}"/>
              </a:ext>
            </a:extLst>
          </p:cNvPr>
          <p:cNvSpPr>
            <a:spLocks noGrp="1" noChangeArrowheads="1"/>
          </p:cNvSpPr>
          <p:nvPr>
            <p:ph type="title"/>
          </p:nvPr>
        </p:nvSpPr>
        <p:spPr>
          <a:xfrm>
            <a:off x="381000" y="369888"/>
            <a:ext cx="8580438" cy="533400"/>
          </a:xfrm>
        </p:spPr>
        <p:txBody>
          <a:bodyPr/>
          <a:lstStyle/>
          <a:p>
            <a:pPr eaLnBrk="1" hangingPunct="1"/>
            <a:r>
              <a:rPr lang="en-US" altLang="en-US" b="1">
                <a:latin typeface="Arial" panose="020B0604020202020204" pitchFamily="34" charset="0"/>
              </a:rPr>
              <a:t>Landfilling vs. Incineration</a:t>
            </a:r>
          </a:p>
        </p:txBody>
      </p:sp>
      <p:graphicFrame>
        <p:nvGraphicFramePr>
          <p:cNvPr id="2" name="Table 1">
            <a:extLst>
              <a:ext uri="{FF2B5EF4-FFF2-40B4-BE49-F238E27FC236}">
                <a16:creationId xmlns:a16="http://schemas.microsoft.com/office/drawing/2014/main" id="{3D8AD554-9999-4466-AB95-154D9A0F4488}"/>
              </a:ext>
            </a:extLst>
          </p:cNvPr>
          <p:cNvGraphicFramePr>
            <a:graphicFrameLocks noGrp="1"/>
          </p:cNvGraphicFramePr>
          <p:nvPr/>
        </p:nvGraphicFramePr>
        <p:xfrm>
          <a:off x="76200" y="1058863"/>
          <a:ext cx="8991599" cy="5418138"/>
        </p:xfrm>
        <a:graphic>
          <a:graphicData uri="http://schemas.openxmlformats.org/drawingml/2006/table">
            <a:tbl>
              <a:tblPr firstRow="1" firstCol="1" bandRow="1">
                <a:tableStyleId>{5C22544A-7EE6-4342-B048-85BDC9FD1C3A}</a:tableStyleId>
              </a:tblPr>
              <a:tblGrid>
                <a:gridCol w="4005500">
                  <a:extLst>
                    <a:ext uri="{9D8B030D-6E8A-4147-A177-3AD203B41FA5}">
                      <a16:colId xmlns:a16="http://schemas.microsoft.com/office/drawing/2014/main" val="829704977"/>
                    </a:ext>
                  </a:extLst>
                </a:gridCol>
                <a:gridCol w="1827939">
                  <a:extLst>
                    <a:ext uri="{9D8B030D-6E8A-4147-A177-3AD203B41FA5}">
                      <a16:colId xmlns:a16="http://schemas.microsoft.com/office/drawing/2014/main" val="1549448317"/>
                    </a:ext>
                  </a:extLst>
                </a:gridCol>
                <a:gridCol w="1400026">
                  <a:extLst>
                    <a:ext uri="{9D8B030D-6E8A-4147-A177-3AD203B41FA5}">
                      <a16:colId xmlns:a16="http://schemas.microsoft.com/office/drawing/2014/main" val="3257323864"/>
                    </a:ext>
                  </a:extLst>
                </a:gridCol>
                <a:gridCol w="1758134">
                  <a:extLst>
                    <a:ext uri="{9D8B030D-6E8A-4147-A177-3AD203B41FA5}">
                      <a16:colId xmlns:a16="http://schemas.microsoft.com/office/drawing/2014/main" val="3808576701"/>
                    </a:ext>
                  </a:extLst>
                </a:gridCol>
              </a:tblGrid>
              <a:tr h="1119868">
                <a:tc>
                  <a:txBody>
                    <a:bodyPr/>
                    <a:lstStyle/>
                    <a:p>
                      <a:pPr marL="0" marR="0" algn="ctr">
                        <a:spcBef>
                          <a:spcPts val="0"/>
                        </a:spcBef>
                        <a:spcAft>
                          <a:spcPts val="0"/>
                        </a:spcAft>
                      </a:pPr>
                      <a:r>
                        <a:rPr lang="en-US" sz="2400">
                          <a:effectLst/>
                        </a:rPr>
                        <a:t>Pollutant (all data in tons)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400" dirty="0">
                          <a:effectLst/>
                        </a:rPr>
                        <a:t>Incinerators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400">
                          <a:effectLst/>
                        </a:rPr>
                        <a:t>Landfills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400" dirty="0">
                          <a:effectLst/>
                        </a:rPr>
                        <a:t>Incinerators are __ times as polluting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443120708"/>
                  </a:ext>
                </a:extLst>
              </a:tr>
              <a:tr h="404246">
                <a:tc>
                  <a:txBody>
                    <a:bodyPr/>
                    <a:lstStyle/>
                    <a:p>
                      <a:pPr marL="0" marR="0">
                        <a:spcBef>
                          <a:spcPts val="0"/>
                        </a:spcBef>
                        <a:spcAft>
                          <a:spcPts val="0"/>
                        </a:spcAft>
                      </a:pPr>
                      <a:r>
                        <a:rPr lang="en-US" sz="2400" u="sng" dirty="0">
                          <a:effectLst/>
                        </a:rPr>
                        <a:t>Greenhouse Gases (CO</a:t>
                      </a:r>
                      <a:r>
                        <a:rPr lang="en-US" sz="2400" u="sng" baseline="-25000" dirty="0">
                          <a:effectLst/>
                        </a:rPr>
                        <a:t>2</a:t>
                      </a:r>
                      <a:r>
                        <a:rPr lang="en-US" sz="2400" u="sng" dirty="0">
                          <a:effectLst/>
                        </a:rPr>
                        <a:t>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400" dirty="0">
                          <a:effectLst/>
                        </a:rPr>
                        <a:t>482,770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400" dirty="0">
                          <a:effectLst/>
                        </a:rPr>
                        <a:t>268,763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tabLst>
                          <a:tab pos="914400" algn="dec"/>
                        </a:tabLst>
                      </a:pPr>
                      <a:r>
                        <a:rPr lang="en-US" sz="2400" u="sng" dirty="0">
                          <a:effectLst/>
                        </a:rPr>
                        <a:t>1.8</a:t>
                      </a: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126483112"/>
                  </a:ext>
                </a:extLst>
              </a:tr>
              <a:tr h="381028">
                <a:tc>
                  <a:txBody>
                    <a:bodyPr/>
                    <a:lstStyle/>
                    <a:p>
                      <a:pPr marL="0" marR="0">
                        <a:spcBef>
                          <a:spcPts val="0"/>
                        </a:spcBef>
                        <a:spcAft>
                          <a:spcPts val="0"/>
                        </a:spcAft>
                      </a:pPr>
                      <a:r>
                        <a:rPr lang="en-US" sz="2400" u="sng" dirty="0">
                          <a:effectLst/>
                        </a:rPr>
                        <a:t>Health Damaging Pollution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400">
                          <a:effectLst/>
                        </a:rPr>
                        <a:t>1,975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400">
                          <a:effectLst/>
                        </a:rPr>
                        <a:t>1,236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tabLst>
                          <a:tab pos="914400" algn="dec"/>
                        </a:tabLst>
                      </a:pPr>
                      <a:r>
                        <a:rPr lang="en-US" sz="2400" u="sng" dirty="0">
                          <a:effectLst/>
                        </a:rPr>
                        <a:t>1.6</a:t>
                      </a: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24651005"/>
                  </a:ext>
                </a:extLst>
              </a:tr>
              <a:tr h="396889">
                <a:tc>
                  <a:txBody>
                    <a:bodyPr/>
                    <a:lstStyle/>
                    <a:p>
                      <a:pPr marL="0" marR="0">
                        <a:spcBef>
                          <a:spcPts val="0"/>
                        </a:spcBef>
                        <a:spcAft>
                          <a:spcPts val="0"/>
                        </a:spcAft>
                      </a:pPr>
                      <a:r>
                        <a:rPr lang="en-US" sz="2000" dirty="0">
                          <a:effectLst/>
                        </a:rPr>
                        <a:t>   Carbon Monoxide (CO)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400">
                          <a:effectLst/>
                        </a:rPr>
                        <a:t>119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400">
                          <a:effectLst/>
                        </a:rPr>
                        <a:t>22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tabLst>
                          <a:tab pos="914400" algn="dec"/>
                        </a:tabLst>
                      </a:pPr>
                      <a:r>
                        <a:rPr lang="en-US" sz="2400" dirty="0">
                          <a:effectLst/>
                        </a:rPr>
                        <a:t>5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187231813"/>
                  </a:ext>
                </a:extLst>
              </a:tr>
              <a:tr h="396889">
                <a:tc>
                  <a:txBody>
                    <a:bodyPr/>
                    <a:lstStyle/>
                    <a:p>
                      <a:pPr marL="0" marR="0">
                        <a:spcBef>
                          <a:spcPts val="0"/>
                        </a:spcBef>
                        <a:spcAft>
                          <a:spcPts val="0"/>
                        </a:spcAft>
                      </a:pPr>
                      <a:r>
                        <a:rPr lang="en-US" sz="2000" dirty="0">
                          <a:effectLst/>
                        </a:rPr>
                        <a:t>   Hydrochloric Acid (HCl)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400">
                          <a:effectLst/>
                        </a:rPr>
                        <a:t>17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400">
                          <a:effectLst/>
                        </a:rPr>
                        <a:t>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tabLst>
                          <a:tab pos="1033463" algn="dec"/>
                        </a:tabLst>
                      </a:pPr>
                      <a:r>
                        <a:rPr lang="en-US" sz="2400" dirty="0">
                          <a:effectLst/>
                        </a:rPr>
                        <a:t>21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753491554"/>
                  </a:ext>
                </a:extLst>
              </a:tr>
              <a:tr h="396889">
                <a:tc>
                  <a:txBody>
                    <a:bodyPr/>
                    <a:lstStyle/>
                    <a:p>
                      <a:pPr marL="0" marR="0">
                        <a:spcBef>
                          <a:spcPts val="0"/>
                        </a:spcBef>
                        <a:spcAft>
                          <a:spcPts val="0"/>
                        </a:spcAft>
                      </a:pPr>
                      <a:r>
                        <a:rPr lang="en-US" sz="2000" dirty="0">
                          <a:effectLst/>
                        </a:rPr>
                        <a:t>   Nitrogen Oxides (NOx)</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400">
                          <a:effectLst/>
                        </a:rPr>
                        <a:t>625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400" dirty="0">
                          <a:effectLst/>
                        </a:rPr>
                        <a:t>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tabLst>
                          <a:tab pos="1201738" algn="dec"/>
                        </a:tabLst>
                      </a:pPr>
                      <a:r>
                        <a:rPr lang="en-US" sz="2400" dirty="0">
                          <a:effectLst/>
                        </a:rPr>
                        <a:t>105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122259884"/>
                  </a:ext>
                </a:extLst>
              </a:tr>
              <a:tr h="409654">
                <a:tc>
                  <a:txBody>
                    <a:bodyPr/>
                    <a:lstStyle/>
                    <a:p>
                      <a:pPr marL="0" marR="0">
                        <a:spcBef>
                          <a:spcPts val="0"/>
                        </a:spcBef>
                        <a:spcAft>
                          <a:spcPts val="0"/>
                        </a:spcAft>
                      </a:pPr>
                      <a:r>
                        <a:rPr lang="en-US" sz="2000" dirty="0">
                          <a:effectLst/>
                        </a:rPr>
                        <a:t>   Particulate Matter (Condensable)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400" dirty="0">
                          <a:effectLst/>
                        </a:rPr>
                        <a:t>25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400">
                          <a:effectLst/>
                        </a:rPr>
                        <a:t>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tabLst>
                          <a:tab pos="1084263" algn="dec"/>
                        </a:tabLst>
                      </a:pPr>
                      <a:r>
                        <a:rPr lang="en-US" sz="2400" dirty="0">
                          <a:effectLst/>
                        </a:rPr>
                        <a:t>17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573667083"/>
                  </a:ext>
                </a:extLst>
              </a:tr>
              <a:tr h="396889">
                <a:tc>
                  <a:txBody>
                    <a:bodyPr/>
                    <a:lstStyle/>
                    <a:p>
                      <a:pPr marL="0" marR="0">
                        <a:spcBef>
                          <a:spcPts val="0"/>
                        </a:spcBef>
                        <a:spcAft>
                          <a:spcPts val="0"/>
                        </a:spcAft>
                      </a:pPr>
                      <a:r>
                        <a:rPr lang="en-US" sz="2000" dirty="0">
                          <a:effectLst/>
                        </a:rPr>
                        <a:t>   Particulate Matter (PM10)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400">
                          <a:effectLst/>
                        </a:rPr>
                        <a:t>26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400">
                          <a:effectLst/>
                        </a:rPr>
                        <a:t>17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tabLst>
                          <a:tab pos="914400" algn="dec"/>
                        </a:tabLst>
                      </a:pPr>
                      <a:r>
                        <a:rPr lang="en-US" sz="2400" dirty="0">
                          <a:effectLst/>
                        </a:rPr>
                        <a:t>1.6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13116368"/>
                  </a:ext>
                </a:extLst>
              </a:tr>
              <a:tr h="365787">
                <a:tc>
                  <a:txBody>
                    <a:bodyPr/>
                    <a:lstStyle/>
                    <a:p>
                      <a:pPr marL="0" marR="0">
                        <a:spcBef>
                          <a:spcPts val="0"/>
                        </a:spcBef>
                        <a:spcAft>
                          <a:spcPts val="0"/>
                        </a:spcAft>
                      </a:pPr>
                      <a:r>
                        <a:rPr lang="en-US" sz="2000" dirty="0">
                          <a:effectLst/>
                        </a:rPr>
                        <a:t>   Fine Particulate Matter (PM2.5)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400">
                          <a:effectLst/>
                        </a:rPr>
                        <a:t>17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400">
                          <a:effectLst/>
                        </a:rPr>
                        <a:t>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tabLst>
                          <a:tab pos="914400" algn="dec"/>
                        </a:tabLst>
                      </a:pPr>
                      <a:r>
                        <a:rPr lang="en-US" sz="2400" dirty="0">
                          <a:effectLst/>
                        </a:rPr>
                        <a:t>5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811829204"/>
                  </a:ext>
                </a:extLst>
              </a:tr>
              <a:tr h="396889">
                <a:tc>
                  <a:txBody>
                    <a:bodyPr/>
                    <a:lstStyle/>
                    <a:p>
                      <a:pPr marL="0" marR="0">
                        <a:spcBef>
                          <a:spcPts val="0"/>
                        </a:spcBef>
                        <a:spcAft>
                          <a:spcPts val="0"/>
                        </a:spcAft>
                      </a:pPr>
                      <a:r>
                        <a:rPr lang="en-US" sz="2000" dirty="0">
                          <a:effectLst/>
                        </a:rPr>
                        <a:t>   Sulfur Oxides (</a:t>
                      </a:r>
                      <a:r>
                        <a:rPr lang="en-US" sz="2000" dirty="0" err="1">
                          <a:effectLst/>
                        </a:rPr>
                        <a:t>SOx</a:t>
                      </a:r>
                      <a:r>
                        <a:rPr lang="en-US" sz="2000" dirty="0">
                          <a:effectLst/>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400">
                          <a:effectLst/>
                        </a:rPr>
                        <a:t>55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400">
                          <a:effectLst/>
                        </a:rPr>
                        <a:t>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tabLst>
                          <a:tab pos="1033463" algn="dec"/>
                        </a:tabLst>
                      </a:pPr>
                      <a:r>
                        <a:rPr lang="en-US" sz="2400" dirty="0">
                          <a:effectLst/>
                        </a:rPr>
                        <a:t>19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313646594"/>
                  </a:ext>
                </a:extLst>
              </a:tr>
              <a:tr h="365787">
                <a:tc>
                  <a:txBody>
                    <a:bodyPr/>
                    <a:lstStyle/>
                    <a:p>
                      <a:pPr marL="0" marR="0">
                        <a:spcBef>
                          <a:spcPts val="0"/>
                        </a:spcBef>
                        <a:spcAft>
                          <a:spcPts val="0"/>
                        </a:spcAft>
                      </a:pPr>
                      <a:r>
                        <a:rPr lang="en-US" sz="2000" dirty="0">
                          <a:effectLst/>
                        </a:rPr>
                        <a:t>   Total Suspended Particulate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400">
                          <a:effectLst/>
                        </a:rPr>
                        <a:t>2,178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400">
                          <a:effectLst/>
                        </a:rPr>
                        <a:t>2,486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tabLst>
                          <a:tab pos="914400" algn="dec"/>
                        </a:tabLst>
                      </a:pPr>
                      <a:r>
                        <a:rPr lang="en-US" sz="2400" dirty="0">
                          <a:effectLst/>
                        </a:rPr>
                        <a:t>0.88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091290234"/>
                  </a:ext>
                </a:extLst>
              </a:tr>
              <a:tr h="387323">
                <a:tc>
                  <a:txBody>
                    <a:bodyPr/>
                    <a:lstStyle/>
                    <a:p>
                      <a:pPr marL="0" marR="0">
                        <a:spcBef>
                          <a:spcPts val="0"/>
                        </a:spcBef>
                        <a:spcAft>
                          <a:spcPts val="0"/>
                        </a:spcAft>
                      </a:pPr>
                      <a:r>
                        <a:rPr lang="en-US" sz="2000" dirty="0">
                          <a:effectLst/>
                        </a:rPr>
                        <a:t>   Volatile Organic Compounds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400" dirty="0">
                          <a:effectLst/>
                        </a:rPr>
                        <a:t>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400">
                          <a:effectLst/>
                        </a:rPr>
                        <a:t>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tabLst>
                          <a:tab pos="914400" algn="dec"/>
                        </a:tabLst>
                      </a:pPr>
                      <a:r>
                        <a:rPr lang="en-US" sz="2400" dirty="0">
                          <a:effectLst/>
                        </a:rPr>
                        <a:t>0.34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221701154"/>
                  </a:ext>
                </a:extLst>
              </a:tr>
            </a:tbl>
          </a:graphicData>
        </a:graphic>
      </p:graphicFrame>
      <p:sp>
        <p:nvSpPr>
          <p:cNvPr id="98374" name="Rectangle 3">
            <a:extLst>
              <a:ext uri="{FF2B5EF4-FFF2-40B4-BE49-F238E27FC236}">
                <a16:creationId xmlns:a16="http://schemas.microsoft.com/office/drawing/2014/main" id="{193DCD05-5EDA-4D68-9FE9-54A2CB3CAB14}"/>
              </a:ext>
            </a:extLst>
          </p:cNvPr>
          <p:cNvSpPr>
            <a:spLocks noChangeArrowheads="1"/>
          </p:cNvSpPr>
          <p:nvPr/>
        </p:nvSpPr>
        <p:spPr bwMode="auto">
          <a:xfrm>
            <a:off x="0" y="6477000"/>
            <a:ext cx="914400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en-US" altLang="en-US" sz="1400">
                <a:solidFill>
                  <a:schemeClr val="tx2"/>
                </a:solidFill>
              </a:rPr>
              <a:t>Source: PA Dept of Environmental Protection </a:t>
            </a:r>
            <a:r>
              <a:rPr lang="en-US" altLang="en-US" sz="1400">
                <a:solidFill>
                  <a:schemeClr val="tx2"/>
                </a:solidFill>
                <a:hlinkClick r:id="rId3"/>
              </a:rPr>
              <a:t>Air Emissions Report</a:t>
            </a:r>
            <a:r>
              <a:rPr lang="en-US" altLang="en-US" sz="1400">
                <a:solidFill>
                  <a:schemeClr val="tx2"/>
                </a:solidFill>
              </a:rPr>
              <a:t>, 2017 data for southeast &amp; southcentral region facilities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027">
            <a:extLst>
              <a:ext uri="{FF2B5EF4-FFF2-40B4-BE49-F238E27FC236}">
                <a16:creationId xmlns:a16="http://schemas.microsoft.com/office/drawing/2014/main" id="{2EE015AB-4971-45F9-8A48-ECADD5DC4F4D}"/>
              </a:ext>
            </a:extLst>
          </p:cNvPr>
          <p:cNvSpPr>
            <a:spLocks noGrp="1" noChangeArrowheads="1"/>
          </p:cNvSpPr>
          <p:nvPr>
            <p:ph type="body" sz="half" idx="1"/>
          </p:nvPr>
        </p:nvSpPr>
        <p:spPr>
          <a:xfrm>
            <a:off x="152400" y="908277"/>
            <a:ext cx="8839200" cy="5819094"/>
          </a:xfrm>
        </p:spPr>
        <p:txBody>
          <a:bodyPr/>
          <a:lstStyle/>
          <a:p>
            <a:pPr eaLnBrk="1" hangingPunct="1"/>
            <a:r>
              <a:rPr lang="en-US" altLang="en-US" sz="2800" b="1" dirty="0"/>
              <a:t>Human health impacts</a:t>
            </a:r>
          </a:p>
          <a:p>
            <a:pPr lvl="1" eaLnBrk="1" hangingPunct="1"/>
            <a:r>
              <a:rPr lang="en-US" altLang="en-US" sz="2400" b="1" dirty="0"/>
              <a:t>Nitrogen Oxide emissions (asthma)</a:t>
            </a:r>
          </a:p>
          <a:p>
            <a:pPr lvl="1" eaLnBrk="1" hangingPunct="1"/>
            <a:r>
              <a:rPr lang="en-US" altLang="en-US" sz="2400" b="1" dirty="0"/>
              <a:t>Particulate emissions</a:t>
            </a:r>
          </a:p>
          <a:p>
            <a:pPr lvl="1" eaLnBrk="1" hangingPunct="1"/>
            <a:r>
              <a:rPr lang="en-US" altLang="en-US" sz="2400" b="1" dirty="0"/>
              <a:t>Toxic and Cancer-causing emissions</a:t>
            </a:r>
          </a:p>
          <a:p>
            <a:pPr eaLnBrk="1" hangingPunct="1"/>
            <a:r>
              <a:rPr lang="en-US" altLang="en-US" sz="2800" b="1" dirty="0"/>
              <a:t>Eutrophication</a:t>
            </a:r>
          </a:p>
          <a:p>
            <a:pPr eaLnBrk="1" hangingPunct="1"/>
            <a:r>
              <a:rPr lang="en-US" altLang="en-US" sz="2800" b="1" dirty="0"/>
              <a:t>Acidification (acid rain…)</a:t>
            </a:r>
          </a:p>
          <a:p>
            <a:pPr eaLnBrk="1" hangingPunct="1"/>
            <a:r>
              <a:rPr lang="en-US" altLang="en-US" sz="2800" b="1" dirty="0"/>
              <a:t>Ecosystem toxicity</a:t>
            </a:r>
          </a:p>
          <a:p>
            <a:pPr eaLnBrk="1" hangingPunct="1"/>
            <a:r>
              <a:rPr lang="en-US" altLang="en-US" sz="2800" b="1" dirty="0"/>
              <a:t>Ozone depletion</a:t>
            </a:r>
          </a:p>
          <a:p>
            <a:pPr eaLnBrk="1" hangingPunct="1"/>
            <a:r>
              <a:rPr lang="en-US" altLang="en-US" sz="2800" b="1" dirty="0"/>
              <a:t>Smog formation</a:t>
            </a:r>
          </a:p>
          <a:p>
            <a:pPr eaLnBrk="1" hangingPunct="1"/>
            <a:r>
              <a:rPr lang="en-US" altLang="en-US" sz="2800" b="1" dirty="0"/>
              <a:t>Global warming</a:t>
            </a:r>
          </a:p>
        </p:txBody>
      </p:sp>
      <p:sp>
        <p:nvSpPr>
          <p:cNvPr id="7" name="Rectangle 1026">
            <a:extLst>
              <a:ext uri="{FF2B5EF4-FFF2-40B4-BE49-F238E27FC236}">
                <a16:creationId xmlns:a16="http://schemas.microsoft.com/office/drawing/2014/main" id="{5EDE2EF1-CA75-4BC2-AA3B-61F3699275FB}"/>
              </a:ext>
            </a:extLst>
          </p:cNvPr>
          <p:cNvSpPr txBox="1">
            <a:spLocks noChangeArrowheads="1"/>
          </p:cNvSpPr>
          <p:nvPr/>
        </p:nvSpPr>
        <p:spPr bwMode="auto">
          <a:xfrm>
            <a:off x="685800" y="146277"/>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3800" b="1" kern="0" dirty="0">
                <a:latin typeface="Arial" pitchFamily="34" charset="0"/>
              </a:rPr>
              <a:t>How to Compare?</a:t>
            </a:r>
          </a:p>
        </p:txBody>
      </p:sp>
      <p:pic>
        <p:nvPicPr>
          <p:cNvPr id="106500" name="Picture 2" descr="Image result for hands in air question">
            <a:extLst>
              <a:ext uri="{FF2B5EF4-FFF2-40B4-BE49-F238E27FC236}">
                <a16:creationId xmlns:a16="http://schemas.microsoft.com/office/drawing/2014/main" id="{467113BD-199E-45EE-B9FF-CDCED3F790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950" y="4038600"/>
            <a:ext cx="43021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3666D65-E920-4BC5-B77A-272A68E92A1D}"/>
              </a:ext>
            </a:extLst>
          </p:cNvPr>
          <p:cNvSpPr/>
          <p:nvPr/>
        </p:nvSpPr>
        <p:spPr>
          <a:xfrm>
            <a:off x="5749925" y="959584"/>
            <a:ext cx="3394075" cy="1631216"/>
          </a:xfrm>
          <a:prstGeom prst="rect">
            <a:avLst/>
          </a:prstGeom>
        </p:spPr>
        <p:txBody>
          <a:bodyPr wrap="square">
            <a:spAutoFit/>
          </a:bodyPr>
          <a:lstStyle/>
          <a:p>
            <a:pPr eaLnBrk="1" hangingPunct="1"/>
            <a:r>
              <a:rPr lang="en-US" altLang="en-US" sz="2000" b="1" dirty="0"/>
              <a:t>Should also look at… </a:t>
            </a:r>
          </a:p>
          <a:p>
            <a:pPr marL="800100" lvl="1" indent="-342900" eaLnBrk="1" hangingPunct="1">
              <a:buFont typeface="Arial" panose="020B0604020202020204" pitchFamily="34" charset="0"/>
              <a:buChar char="•"/>
            </a:pPr>
            <a:r>
              <a:rPr lang="en-US" altLang="en-US" sz="2000" b="1" dirty="0"/>
              <a:t>Cost</a:t>
            </a:r>
          </a:p>
          <a:p>
            <a:pPr marL="800100" lvl="1" indent="-342900" eaLnBrk="1" hangingPunct="1">
              <a:buFont typeface="Arial" panose="020B0604020202020204" pitchFamily="34" charset="0"/>
              <a:buChar char="•"/>
            </a:pPr>
            <a:r>
              <a:rPr lang="en-US" altLang="en-US" sz="2000" b="1" dirty="0"/>
              <a:t>Jobs</a:t>
            </a:r>
          </a:p>
          <a:p>
            <a:pPr marL="800100" lvl="1" indent="-342900" eaLnBrk="1" hangingPunct="1">
              <a:buFont typeface="Arial" panose="020B0604020202020204" pitchFamily="34" charset="0"/>
              <a:buChar char="•"/>
            </a:pPr>
            <a:r>
              <a:rPr lang="en-US" altLang="en-US" sz="2000" b="1" dirty="0"/>
              <a:t>Population impacted</a:t>
            </a:r>
          </a:p>
          <a:p>
            <a:pPr marL="800100" lvl="1" indent="-342900" eaLnBrk="1" hangingPunct="1">
              <a:buFont typeface="Arial" panose="020B0604020202020204" pitchFamily="34" charset="0"/>
              <a:buChar char="•"/>
            </a:pPr>
            <a:r>
              <a:rPr lang="en-US" altLang="en-US" sz="2000" b="1" dirty="0"/>
              <a:t>Environmental justice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5B0D4223-D76B-4A53-A5B8-28663D59A4E7}"/>
              </a:ext>
            </a:extLst>
          </p:cNvPr>
          <p:cNvSpPr>
            <a:spLocks noGrp="1" noChangeArrowheads="1"/>
          </p:cNvSpPr>
          <p:nvPr>
            <p:ph type="title"/>
          </p:nvPr>
        </p:nvSpPr>
        <p:spPr>
          <a:xfrm>
            <a:off x="76200" y="152400"/>
            <a:ext cx="8915400" cy="762000"/>
          </a:xfrm>
        </p:spPr>
        <p:txBody>
          <a:bodyPr/>
          <a:lstStyle/>
          <a:p>
            <a:pPr eaLnBrk="1" hangingPunct="1"/>
            <a:r>
              <a:rPr lang="en-US" altLang="en-US" sz="3500" b="1">
                <a:latin typeface="Arial" panose="020B0604020202020204" pitchFamily="34" charset="0"/>
              </a:rPr>
              <a:t>Life Cycle Analysis on DC Waste Options</a:t>
            </a:r>
          </a:p>
        </p:txBody>
      </p:sp>
      <p:sp>
        <p:nvSpPr>
          <p:cNvPr id="47107" name="Rectangle 3">
            <a:extLst>
              <a:ext uri="{FF2B5EF4-FFF2-40B4-BE49-F238E27FC236}">
                <a16:creationId xmlns:a16="http://schemas.microsoft.com/office/drawing/2014/main" id="{06E7FD3A-2D45-4926-BF10-E9921A968A4F}"/>
              </a:ext>
            </a:extLst>
          </p:cNvPr>
          <p:cNvSpPr>
            <a:spLocks noGrp="1" noChangeArrowheads="1"/>
          </p:cNvSpPr>
          <p:nvPr>
            <p:ph type="body" sz="half" idx="1"/>
          </p:nvPr>
        </p:nvSpPr>
        <p:spPr>
          <a:xfrm>
            <a:off x="304800" y="1295400"/>
            <a:ext cx="8534400" cy="5562600"/>
          </a:xfrm>
        </p:spPr>
        <p:txBody>
          <a:bodyPr/>
          <a:lstStyle/>
          <a:p>
            <a:pPr marL="0" indent="0" eaLnBrk="1" hangingPunct="1">
              <a:buFontTx/>
              <a:buNone/>
            </a:pPr>
            <a:r>
              <a:rPr lang="en-US" altLang="en-US" sz="2800"/>
              <a:t>Analysis done by:</a:t>
            </a:r>
          </a:p>
          <a:p>
            <a:pPr marL="0" indent="0" eaLnBrk="1" hangingPunct="1">
              <a:buFontTx/>
              <a:buNone/>
            </a:pPr>
            <a:endParaRPr lang="en-US" altLang="en-US" sz="400" b="1"/>
          </a:p>
          <a:p>
            <a:pPr marL="0" indent="0" eaLnBrk="1" hangingPunct="1">
              <a:buFontTx/>
              <a:buNone/>
            </a:pPr>
            <a:r>
              <a:rPr lang="en-US" altLang="en-US" sz="2800"/>
              <a:t>Jeffrey Morris, Ph.D. (Economics)</a:t>
            </a:r>
          </a:p>
          <a:p>
            <a:pPr marL="0" indent="0" eaLnBrk="1" hangingPunct="1">
              <a:buFontTx/>
              <a:buNone/>
            </a:pPr>
            <a:r>
              <a:rPr lang="en-US" altLang="en-US" sz="2800"/>
              <a:t>Sound Resource Management Group</a:t>
            </a:r>
          </a:p>
          <a:p>
            <a:pPr marL="0" indent="0" eaLnBrk="1" hangingPunct="1">
              <a:buFontTx/>
              <a:buNone/>
            </a:pPr>
            <a:r>
              <a:rPr lang="en-US" altLang="en-US" sz="2800"/>
              <a:t>360-867-1033</a:t>
            </a:r>
          </a:p>
          <a:p>
            <a:pPr marL="0" indent="0" eaLnBrk="1" hangingPunct="1">
              <a:buFontTx/>
              <a:buNone/>
            </a:pPr>
            <a:r>
              <a:rPr lang="en-US" altLang="en-US" sz="2800"/>
              <a:t>jeff.morris@zerowaste.com</a:t>
            </a:r>
          </a:p>
          <a:p>
            <a:pPr marL="0" indent="0" eaLnBrk="1" hangingPunct="1">
              <a:buFontTx/>
              <a:buNone/>
            </a:pPr>
            <a:r>
              <a:rPr lang="en-US" altLang="en-US" sz="2800">
                <a:hlinkClick r:id="rId3"/>
              </a:rPr>
              <a:t>www.zerowaste.com</a:t>
            </a:r>
            <a:endParaRPr lang="en-US" altLang="en-US" sz="2800"/>
          </a:p>
          <a:p>
            <a:pPr marL="0" indent="0" eaLnBrk="1" hangingPunct="1">
              <a:buFontTx/>
              <a:buNone/>
            </a:pPr>
            <a:endParaRPr lang="en-US" altLang="en-US" sz="1000"/>
          </a:p>
          <a:p>
            <a:pPr marL="0" indent="0" eaLnBrk="1" hangingPunct="1">
              <a:buFontTx/>
              <a:buNone/>
            </a:pPr>
            <a:r>
              <a:rPr lang="en-US" altLang="en-US" sz="2800"/>
              <a:t>Dr. Morris authored several peer reviewed published studies on waste systems.</a:t>
            </a:r>
          </a:p>
          <a:p>
            <a:pPr marL="0" indent="0" eaLnBrk="1" hangingPunct="1">
              <a:buFontTx/>
              <a:buNone/>
            </a:pPr>
            <a:endParaRPr lang="en-US" altLang="en-US" sz="10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04800"/>
            <a:ext cx="9144000" cy="609600"/>
          </a:xfrm>
          <a:noFill/>
        </p:spPr>
        <p:txBody>
          <a:bodyPr rtlCol="0">
            <a:noAutofit/>
          </a:bodyPr>
          <a:lstStyle/>
          <a:p>
            <a:pPr eaLnBrk="1" fontAlgn="auto" hangingPunct="1">
              <a:spcAft>
                <a:spcPts val="0"/>
              </a:spcAft>
              <a:defRPr/>
            </a:pPr>
            <a:r>
              <a:rPr lang="en-US" sz="2500" b="1" dirty="0">
                <a:ln w="9525">
                  <a:noFill/>
                </a:ln>
                <a:latin typeface="Arial" panose="020B0604020202020204" pitchFamily="34" charset="0"/>
                <a:cs typeface="Arial" panose="020B0604020202020204" pitchFamily="34" charset="0"/>
              </a:rPr>
              <a:t>LCA Characteristics of WARM, MSW DST and MEBCalc    </a:t>
            </a:r>
          </a:p>
        </p:txBody>
      </p:sp>
      <p:sp>
        <p:nvSpPr>
          <p:cNvPr id="7" name="TextBox 6"/>
          <p:cNvSpPr txBox="1"/>
          <p:nvPr/>
        </p:nvSpPr>
        <p:spPr>
          <a:xfrm>
            <a:off x="218537" y="5943600"/>
            <a:ext cx="8686800" cy="553998"/>
          </a:xfrm>
          <a:prstGeom prst="rect">
            <a:avLst/>
          </a:prstGeom>
          <a:noFill/>
        </p:spPr>
        <p:txBody>
          <a:bodyPr wrap="square" rtlCol="0">
            <a:spAutoFit/>
          </a:bodyPr>
          <a:lstStyle/>
          <a:p>
            <a:r>
              <a:rPr lang="en-US" sz="1000" dirty="0"/>
              <a:t>Additional Comparison of WARM &amp; MSW DST: H. Scott Matthews (Carnegie Mellon University), Cynthia J. Manson (Industrial Economics, Inc.), </a:t>
            </a:r>
            <a:r>
              <a:rPr lang="en-US" sz="1000" i="1" dirty="0"/>
              <a:t>Comparative Analysis of EPA Life Cycle Models: Differences between MSW-DST and WARM in Examining Waste Management Options</a:t>
            </a:r>
            <a:r>
              <a:rPr lang="en-US" sz="1000" dirty="0"/>
              <a:t>, prepared for EPA Office of Resource Conservation and Recovery, Internal Review Draft-Do Not Distribute, 11-12-2009. </a:t>
            </a:r>
            <a:r>
              <a:rPr lang="en-US" sz="900" dirty="0"/>
              <a:t> </a:t>
            </a:r>
            <a:endParaRPr lang="en-US" sz="900" dirty="0">
              <a:latin typeface="+mn-lt"/>
            </a:endParaRPr>
          </a:p>
        </p:txBody>
      </p:sp>
      <p:graphicFrame>
        <p:nvGraphicFramePr>
          <p:cNvPr id="3" name="Table 2"/>
          <p:cNvGraphicFramePr>
            <a:graphicFrameLocks noGrp="1"/>
          </p:cNvGraphicFramePr>
          <p:nvPr>
            <p:extLst/>
          </p:nvPr>
        </p:nvGraphicFramePr>
        <p:xfrm>
          <a:off x="904337" y="1085850"/>
          <a:ext cx="7249063" cy="4933950"/>
        </p:xfrm>
        <a:graphic>
          <a:graphicData uri="http://schemas.openxmlformats.org/drawingml/2006/table">
            <a:tbl>
              <a:tblPr>
                <a:tableStyleId>{5C22544A-7EE6-4342-B048-85BDC9FD1C3A}</a:tableStyleId>
              </a:tblPr>
              <a:tblGrid>
                <a:gridCol w="36576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534063">
                  <a:extLst>
                    <a:ext uri="{9D8B030D-6E8A-4147-A177-3AD203B41FA5}">
                      <a16:colId xmlns:a16="http://schemas.microsoft.com/office/drawing/2014/main" val="20003"/>
                    </a:ext>
                  </a:extLst>
                </a:gridCol>
              </a:tblGrid>
              <a:tr h="182880">
                <a:tc>
                  <a:txBody>
                    <a:bodyPr/>
                    <a:lstStyle/>
                    <a:p>
                      <a:pPr algn="l" fontAlgn="b"/>
                      <a:endParaRPr lang="en-US" sz="2000" b="0" i="0" u="none" strike="noStrike" dirty="0">
                        <a:solidFill>
                          <a:srgbClr val="000000"/>
                        </a:solidFill>
                        <a:effectLst/>
                        <a:latin typeface="Calibri"/>
                      </a:endParaRPr>
                    </a:p>
                  </a:txBody>
                  <a:tcPr marL="3810" marR="3810" marT="3810" marB="0" anchor="b">
                    <a:solidFill>
                      <a:schemeClr val="bg2"/>
                    </a:solidFill>
                  </a:tcPr>
                </a:tc>
                <a:tc gridSpan="3">
                  <a:txBody>
                    <a:bodyPr/>
                    <a:lstStyle/>
                    <a:p>
                      <a:pPr algn="ctr" fontAlgn="b"/>
                      <a:r>
                        <a:rPr lang="en-US" sz="2000" b="1" u="none" strike="noStrike" dirty="0">
                          <a:effectLst/>
                        </a:rPr>
                        <a:t>LCA Model</a:t>
                      </a:r>
                      <a:endParaRPr lang="en-US" sz="2000" b="1" i="0" u="none" strike="noStrike" dirty="0">
                        <a:solidFill>
                          <a:srgbClr val="000000"/>
                        </a:solidFill>
                        <a:effectLst/>
                        <a:latin typeface="Calibri"/>
                      </a:endParaRPr>
                    </a:p>
                  </a:txBody>
                  <a:tcPr marL="3810" marR="3810" marT="3810" marB="0" anchor="b">
                    <a:solidFill>
                      <a:schemeClr val="bg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82880">
                <a:tc>
                  <a:txBody>
                    <a:bodyPr/>
                    <a:lstStyle/>
                    <a:p>
                      <a:pPr algn="ctr" fontAlgn="b"/>
                      <a:r>
                        <a:rPr lang="en-US" sz="2000" b="1" u="none" strike="noStrike" dirty="0">
                          <a:effectLst/>
                        </a:rPr>
                        <a:t>Features</a:t>
                      </a:r>
                      <a:endParaRPr lang="en-US" sz="2000" b="1" i="0" u="none" strike="noStrike" dirty="0">
                        <a:solidFill>
                          <a:srgbClr val="000000"/>
                        </a:solidFill>
                        <a:effectLst/>
                        <a:latin typeface="Calibri"/>
                      </a:endParaRPr>
                    </a:p>
                  </a:txBody>
                  <a:tcPr marL="3810" marR="3810" marT="3810" marB="0" anchor="b">
                    <a:solidFill>
                      <a:schemeClr val="bg2"/>
                    </a:solidFill>
                  </a:tcPr>
                </a:tc>
                <a:tc>
                  <a:txBody>
                    <a:bodyPr/>
                    <a:lstStyle/>
                    <a:p>
                      <a:pPr algn="ctr" fontAlgn="b"/>
                      <a:r>
                        <a:rPr lang="en-US" sz="2000" b="1" u="none" strike="noStrike" dirty="0">
                          <a:effectLst/>
                        </a:rPr>
                        <a:t>WARM</a:t>
                      </a:r>
                      <a:endParaRPr lang="en-US" sz="2000" b="1" i="0" u="none" strike="noStrike" dirty="0">
                        <a:solidFill>
                          <a:srgbClr val="000000"/>
                        </a:solidFill>
                        <a:effectLst/>
                        <a:latin typeface="Calibri"/>
                      </a:endParaRPr>
                    </a:p>
                  </a:txBody>
                  <a:tcPr marL="3810" marR="3810" marT="3810" marB="0" anchor="b">
                    <a:solidFill>
                      <a:schemeClr val="bg2"/>
                    </a:solidFill>
                  </a:tcPr>
                </a:tc>
                <a:tc>
                  <a:txBody>
                    <a:bodyPr/>
                    <a:lstStyle/>
                    <a:p>
                      <a:pPr algn="ctr" fontAlgn="b"/>
                      <a:r>
                        <a:rPr lang="en-US" sz="2000" b="1" u="none" strike="noStrike" dirty="0">
                          <a:effectLst/>
                        </a:rPr>
                        <a:t>MSW DST</a:t>
                      </a:r>
                      <a:endParaRPr lang="en-US" sz="2000" b="1" i="0" u="none" strike="noStrike" dirty="0">
                        <a:solidFill>
                          <a:srgbClr val="000000"/>
                        </a:solidFill>
                        <a:effectLst/>
                        <a:latin typeface="Calibri"/>
                      </a:endParaRPr>
                    </a:p>
                  </a:txBody>
                  <a:tcPr marL="3810" marR="3810" marT="3810" marB="0" anchor="b">
                    <a:solidFill>
                      <a:schemeClr val="bg2"/>
                    </a:solidFill>
                  </a:tcPr>
                </a:tc>
                <a:tc>
                  <a:txBody>
                    <a:bodyPr/>
                    <a:lstStyle/>
                    <a:p>
                      <a:pPr algn="ctr" fontAlgn="b"/>
                      <a:r>
                        <a:rPr lang="en-US" sz="2000" b="1" u="none" strike="noStrike" dirty="0">
                          <a:effectLst/>
                        </a:rPr>
                        <a:t>MEBCalc</a:t>
                      </a:r>
                      <a:endParaRPr lang="en-US" sz="2000" b="1" i="0" u="none" strike="noStrike" dirty="0">
                        <a:solidFill>
                          <a:srgbClr val="000000"/>
                        </a:solidFill>
                        <a:effectLst/>
                        <a:latin typeface="Calibri"/>
                      </a:endParaRPr>
                    </a:p>
                  </a:txBody>
                  <a:tcPr marL="3810" marR="3810" marT="3810" marB="0" anchor="b">
                    <a:solidFill>
                      <a:schemeClr val="bg2"/>
                    </a:solidFill>
                  </a:tcPr>
                </a:tc>
                <a:extLst>
                  <a:ext uri="{0D108BD9-81ED-4DB2-BD59-A6C34878D82A}">
                    <a16:rowId xmlns:a16="http://schemas.microsoft.com/office/drawing/2014/main" val="10001"/>
                  </a:ext>
                </a:extLst>
              </a:tr>
              <a:tr h="182880">
                <a:tc>
                  <a:txBody>
                    <a:bodyPr/>
                    <a:lstStyle/>
                    <a:p>
                      <a:pPr algn="l" fontAlgn="b"/>
                      <a:r>
                        <a:rPr lang="en-US" sz="2000" u="sng" strike="noStrike" dirty="0">
                          <a:effectLst/>
                        </a:rPr>
                        <a:t>Impacts included in model</a:t>
                      </a:r>
                      <a:endParaRPr lang="en-US" sz="2000" b="0" i="0" u="sng" strike="noStrike" dirty="0">
                        <a:solidFill>
                          <a:srgbClr val="000000"/>
                        </a:solidFill>
                        <a:effectLst/>
                        <a:latin typeface="Calibri"/>
                      </a:endParaRPr>
                    </a:p>
                  </a:txBody>
                  <a:tcPr marL="3810" marR="3810" marT="3810" marB="0" anchor="b">
                    <a:solidFill>
                      <a:schemeClr val="bg2"/>
                    </a:solidFill>
                  </a:tcPr>
                </a:tc>
                <a:tc>
                  <a:txBody>
                    <a:bodyPr/>
                    <a:lstStyle/>
                    <a:p>
                      <a:pPr algn="l" fontAlgn="b"/>
                      <a:endParaRPr lang="en-US" sz="2000" b="0" i="0" u="none" strike="noStrike" dirty="0">
                        <a:solidFill>
                          <a:srgbClr val="000000"/>
                        </a:solidFill>
                        <a:effectLst/>
                        <a:latin typeface="Calibri"/>
                      </a:endParaRPr>
                    </a:p>
                  </a:txBody>
                  <a:tcPr marL="3810" marR="3810" marT="3810" marB="0" anchor="b">
                    <a:solidFill>
                      <a:schemeClr val="bg2"/>
                    </a:solidFill>
                  </a:tcPr>
                </a:tc>
                <a:tc>
                  <a:txBody>
                    <a:bodyPr/>
                    <a:lstStyle/>
                    <a:p>
                      <a:pPr algn="l" fontAlgn="b"/>
                      <a:endParaRPr lang="en-US" sz="2000" b="0" i="0" u="none" strike="noStrike" dirty="0">
                        <a:solidFill>
                          <a:srgbClr val="000000"/>
                        </a:solidFill>
                        <a:effectLst/>
                        <a:latin typeface="Calibri"/>
                      </a:endParaRPr>
                    </a:p>
                  </a:txBody>
                  <a:tcPr marL="3810" marR="3810" marT="3810" marB="0" anchor="b">
                    <a:solidFill>
                      <a:schemeClr val="bg2"/>
                    </a:solidFill>
                  </a:tcPr>
                </a:tc>
                <a:tc>
                  <a:txBody>
                    <a:bodyPr/>
                    <a:lstStyle/>
                    <a:p>
                      <a:pPr algn="l" fontAlgn="b"/>
                      <a:endParaRPr lang="en-US" sz="2000" b="0" i="0" u="none" strike="noStrike" dirty="0">
                        <a:solidFill>
                          <a:srgbClr val="000000"/>
                        </a:solidFill>
                        <a:effectLst/>
                        <a:latin typeface="Calibri"/>
                      </a:endParaRPr>
                    </a:p>
                  </a:txBody>
                  <a:tcPr marL="3810" marR="3810" marT="3810" marB="0" anchor="b">
                    <a:solidFill>
                      <a:schemeClr val="bg2"/>
                    </a:solidFill>
                  </a:tcPr>
                </a:tc>
                <a:extLst>
                  <a:ext uri="{0D108BD9-81ED-4DB2-BD59-A6C34878D82A}">
                    <a16:rowId xmlns:a16="http://schemas.microsoft.com/office/drawing/2014/main" val="10002"/>
                  </a:ext>
                </a:extLst>
              </a:tr>
              <a:tr h="182880">
                <a:tc>
                  <a:txBody>
                    <a:bodyPr/>
                    <a:lstStyle/>
                    <a:p>
                      <a:pPr algn="l" fontAlgn="b"/>
                      <a:r>
                        <a:rPr lang="en-US" sz="2000" u="none" strike="noStrike" dirty="0">
                          <a:effectLst/>
                        </a:rPr>
                        <a:t>  -Climate change</a:t>
                      </a:r>
                      <a:endParaRPr lang="en-US" sz="2000" b="0" i="0" u="none" strike="noStrike" dirty="0">
                        <a:solidFill>
                          <a:srgbClr val="000000"/>
                        </a:solidFill>
                        <a:effectLst/>
                        <a:latin typeface="Calibri"/>
                      </a:endParaRPr>
                    </a:p>
                  </a:txBody>
                  <a:tcPr marL="3810" marR="3810" marT="3810" marB="0" anchor="b">
                    <a:solidFill>
                      <a:schemeClr val="bg2"/>
                    </a:solidFill>
                  </a:tcPr>
                </a:tc>
                <a:tc>
                  <a:txBody>
                    <a:bodyPr/>
                    <a:lstStyle/>
                    <a:p>
                      <a:pPr algn="ctr" fontAlgn="b"/>
                      <a:r>
                        <a:rPr lang="en-US" sz="2000" u="none" strike="noStrike" dirty="0">
                          <a:effectLst/>
                        </a:rPr>
                        <a:t>✔</a:t>
                      </a:r>
                      <a:endParaRPr lang="en-US" sz="2000" b="0" i="0" u="none" strike="noStrike" dirty="0">
                        <a:solidFill>
                          <a:srgbClr val="000000"/>
                        </a:solidFill>
                        <a:effectLst/>
                        <a:latin typeface="Calibri"/>
                      </a:endParaRPr>
                    </a:p>
                  </a:txBody>
                  <a:tcPr marL="3810" marR="3810" marT="3810" marB="0" anchor="b">
                    <a:solidFill>
                      <a:schemeClr val="bg2"/>
                    </a:solidFill>
                  </a:tcPr>
                </a:tc>
                <a:tc>
                  <a:txBody>
                    <a:bodyPr/>
                    <a:lstStyle/>
                    <a:p>
                      <a:pPr algn="ctr" fontAlgn="b"/>
                      <a:r>
                        <a:rPr lang="en-US" sz="2000" u="none" strike="noStrike" dirty="0">
                          <a:effectLst/>
                        </a:rPr>
                        <a:t>✔</a:t>
                      </a:r>
                      <a:endParaRPr lang="en-US" sz="2000" b="0" i="0" u="none" strike="noStrike" dirty="0">
                        <a:solidFill>
                          <a:srgbClr val="000000"/>
                        </a:solidFill>
                        <a:effectLst/>
                        <a:latin typeface="Calibri"/>
                      </a:endParaRPr>
                    </a:p>
                  </a:txBody>
                  <a:tcPr marL="3810" marR="3810" marT="3810" marB="0" anchor="b">
                    <a:solidFill>
                      <a:schemeClr val="bg2"/>
                    </a:solidFill>
                  </a:tcPr>
                </a:tc>
                <a:tc>
                  <a:txBody>
                    <a:bodyPr/>
                    <a:lstStyle/>
                    <a:p>
                      <a:pPr algn="ctr" fontAlgn="b"/>
                      <a:r>
                        <a:rPr lang="en-US" sz="2000" u="none" strike="noStrike" dirty="0">
                          <a:effectLst/>
                        </a:rPr>
                        <a:t>✔</a:t>
                      </a:r>
                      <a:endParaRPr lang="en-US" sz="2000" b="0" i="0" u="none" strike="noStrike" dirty="0">
                        <a:solidFill>
                          <a:srgbClr val="000000"/>
                        </a:solidFill>
                        <a:effectLst/>
                        <a:latin typeface="Calibri"/>
                      </a:endParaRPr>
                    </a:p>
                  </a:txBody>
                  <a:tcPr marL="3810" marR="3810" marT="3810" marB="0" anchor="b">
                    <a:solidFill>
                      <a:schemeClr val="bg2"/>
                    </a:solidFill>
                  </a:tcPr>
                </a:tc>
                <a:extLst>
                  <a:ext uri="{0D108BD9-81ED-4DB2-BD59-A6C34878D82A}">
                    <a16:rowId xmlns:a16="http://schemas.microsoft.com/office/drawing/2014/main" val="10003"/>
                  </a:ext>
                </a:extLst>
              </a:tr>
              <a:tr h="182880">
                <a:tc>
                  <a:txBody>
                    <a:bodyPr/>
                    <a:lstStyle/>
                    <a:p>
                      <a:pPr algn="l" fontAlgn="b"/>
                      <a:r>
                        <a:rPr lang="en-US" sz="2000" u="none" strike="noStrike" dirty="0">
                          <a:effectLst/>
                        </a:rPr>
                        <a:t>  -Human health (respiratory)</a:t>
                      </a:r>
                      <a:endParaRPr lang="en-US" sz="2000" b="0" i="0" u="none" strike="noStrike" dirty="0">
                        <a:solidFill>
                          <a:srgbClr val="000000"/>
                        </a:solidFill>
                        <a:effectLst/>
                        <a:latin typeface="Calibri"/>
                      </a:endParaRPr>
                    </a:p>
                  </a:txBody>
                  <a:tcPr marL="3810" marR="3810" marT="3810" marB="0" anchor="b">
                    <a:solidFill>
                      <a:schemeClr val="bg2"/>
                    </a:solidFill>
                  </a:tcPr>
                </a:tc>
                <a:tc>
                  <a:txBody>
                    <a:bodyPr/>
                    <a:lstStyle/>
                    <a:p>
                      <a:pPr algn="ctr" fontAlgn="b"/>
                      <a:endParaRPr lang="en-US" sz="2000" b="0" i="0" u="none" strike="noStrike">
                        <a:solidFill>
                          <a:srgbClr val="000000"/>
                        </a:solidFill>
                        <a:effectLst/>
                        <a:latin typeface="Calibri"/>
                      </a:endParaRPr>
                    </a:p>
                  </a:txBody>
                  <a:tcPr marL="3810" marR="3810" marT="3810" marB="0" anchor="b">
                    <a:solidFill>
                      <a:schemeClr val="bg2"/>
                    </a:solidFill>
                  </a:tcPr>
                </a:tc>
                <a:tc>
                  <a:txBody>
                    <a:bodyPr/>
                    <a:lstStyle/>
                    <a:p>
                      <a:pPr algn="ctr" fontAlgn="b"/>
                      <a:r>
                        <a:rPr lang="en-US" sz="2000" u="none" strike="noStrike">
                          <a:effectLst/>
                        </a:rPr>
                        <a:t>limited</a:t>
                      </a:r>
                      <a:endParaRPr lang="en-US" sz="2000" b="0" i="0" u="none" strike="noStrike">
                        <a:solidFill>
                          <a:srgbClr val="000000"/>
                        </a:solidFill>
                        <a:effectLst/>
                        <a:latin typeface="Calibri"/>
                      </a:endParaRPr>
                    </a:p>
                  </a:txBody>
                  <a:tcPr marL="3810" marR="3810" marT="3810" marB="0" anchor="b">
                    <a:solidFill>
                      <a:schemeClr val="bg2"/>
                    </a:solidFill>
                  </a:tcPr>
                </a:tc>
                <a:tc>
                  <a:txBody>
                    <a:bodyPr/>
                    <a:lstStyle/>
                    <a:p>
                      <a:pPr algn="ctr" fontAlgn="b"/>
                      <a:r>
                        <a:rPr lang="en-US" sz="2000" u="none" strike="noStrike" dirty="0">
                          <a:effectLst/>
                        </a:rPr>
                        <a:t>✔</a:t>
                      </a:r>
                      <a:endParaRPr lang="en-US" sz="2000" b="0" i="0" u="none" strike="noStrike" dirty="0">
                        <a:solidFill>
                          <a:srgbClr val="000000"/>
                        </a:solidFill>
                        <a:effectLst/>
                        <a:latin typeface="Calibri"/>
                      </a:endParaRPr>
                    </a:p>
                  </a:txBody>
                  <a:tcPr marL="3810" marR="3810" marT="3810" marB="0" anchor="b">
                    <a:solidFill>
                      <a:schemeClr val="bg2"/>
                    </a:solidFill>
                  </a:tcPr>
                </a:tc>
                <a:extLst>
                  <a:ext uri="{0D108BD9-81ED-4DB2-BD59-A6C34878D82A}">
                    <a16:rowId xmlns:a16="http://schemas.microsoft.com/office/drawing/2014/main" val="10004"/>
                  </a:ext>
                </a:extLst>
              </a:tr>
              <a:tr h="182880">
                <a:tc>
                  <a:txBody>
                    <a:bodyPr/>
                    <a:lstStyle/>
                    <a:p>
                      <a:pPr algn="l" fontAlgn="b"/>
                      <a:r>
                        <a:rPr lang="en-US" sz="2000" u="none" strike="noStrike" dirty="0">
                          <a:effectLst/>
                        </a:rPr>
                        <a:t>  -Human health (toxic chemicals)</a:t>
                      </a:r>
                      <a:endParaRPr lang="en-US" sz="2000" b="0" i="0" u="none" strike="noStrike" dirty="0">
                        <a:solidFill>
                          <a:srgbClr val="000000"/>
                        </a:solidFill>
                        <a:effectLst/>
                        <a:latin typeface="Calibri"/>
                      </a:endParaRPr>
                    </a:p>
                  </a:txBody>
                  <a:tcPr marL="3810" marR="3810" marT="3810" marB="0" anchor="b">
                    <a:solidFill>
                      <a:schemeClr val="bg2"/>
                    </a:solidFill>
                  </a:tcPr>
                </a:tc>
                <a:tc>
                  <a:txBody>
                    <a:bodyPr/>
                    <a:lstStyle/>
                    <a:p>
                      <a:pPr algn="ctr" fontAlgn="b"/>
                      <a:endParaRPr lang="en-US" sz="2000" b="0" i="0" u="none" strike="noStrike">
                        <a:solidFill>
                          <a:srgbClr val="000000"/>
                        </a:solidFill>
                        <a:effectLst/>
                        <a:latin typeface="Calibri"/>
                      </a:endParaRPr>
                    </a:p>
                  </a:txBody>
                  <a:tcPr marL="3810" marR="3810" marT="3810" marB="0" anchor="b">
                    <a:solidFill>
                      <a:schemeClr val="bg2"/>
                    </a:solidFill>
                  </a:tcPr>
                </a:tc>
                <a:tc>
                  <a:txBody>
                    <a:bodyPr/>
                    <a:lstStyle/>
                    <a:p>
                      <a:pPr algn="ctr" fontAlgn="b"/>
                      <a:r>
                        <a:rPr lang="en-US" sz="2000" u="none" strike="noStrike">
                          <a:effectLst/>
                        </a:rPr>
                        <a:t>limited</a:t>
                      </a:r>
                      <a:endParaRPr lang="en-US" sz="2000" b="0" i="0" u="none" strike="noStrike">
                        <a:solidFill>
                          <a:srgbClr val="000000"/>
                        </a:solidFill>
                        <a:effectLst/>
                        <a:latin typeface="Calibri"/>
                      </a:endParaRPr>
                    </a:p>
                  </a:txBody>
                  <a:tcPr marL="3810" marR="3810" marT="3810" marB="0" anchor="b">
                    <a:solidFill>
                      <a:schemeClr val="bg2"/>
                    </a:solidFill>
                  </a:tcPr>
                </a:tc>
                <a:tc>
                  <a:txBody>
                    <a:bodyPr/>
                    <a:lstStyle/>
                    <a:p>
                      <a:pPr algn="ctr" fontAlgn="b"/>
                      <a:r>
                        <a:rPr lang="en-US" sz="2000" u="none" strike="noStrike" dirty="0">
                          <a:effectLst/>
                        </a:rPr>
                        <a:t>✔</a:t>
                      </a:r>
                      <a:endParaRPr lang="en-US" sz="2000" b="0" i="0" u="none" strike="noStrike" dirty="0">
                        <a:solidFill>
                          <a:srgbClr val="000000"/>
                        </a:solidFill>
                        <a:effectLst/>
                        <a:latin typeface="Calibri"/>
                      </a:endParaRPr>
                    </a:p>
                  </a:txBody>
                  <a:tcPr marL="3810" marR="3810" marT="3810" marB="0" anchor="b">
                    <a:solidFill>
                      <a:schemeClr val="bg2"/>
                    </a:solidFill>
                  </a:tcPr>
                </a:tc>
                <a:extLst>
                  <a:ext uri="{0D108BD9-81ED-4DB2-BD59-A6C34878D82A}">
                    <a16:rowId xmlns:a16="http://schemas.microsoft.com/office/drawing/2014/main" val="10005"/>
                  </a:ext>
                </a:extLst>
              </a:tr>
              <a:tr h="182880">
                <a:tc>
                  <a:txBody>
                    <a:bodyPr/>
                    <a:lstStyle/>
                    <a:p>
                      <a:pPr algn="l" fontAlgn="b"/>
                      <a:r>
                        <a:rPr lang="en-US" sz="2000" u="none" strike="noStrike" dirty="0">
                          <a:effectLst/>
                        </a:rPr>
                        <a:t>  -Human health (carcinogens)</a:t>
                      </a:r>
                      <a:endParaRPr lang="en-US" sz="2000" b="0" i="0" u="none" strike="noStrike" dirty="0">
                        <a:solidFill>
                          <a:srgbClr val="000000"/>
                        </a:solidFill>
                        <a:effectLst/>
                        <a:latin typeface="Calibri"/>
                      </a:endParaRPr>
                    </a:p>
                  </a:txBody>
                  <a:tcPr marL="3810" marR="3810" marT="3810" marB="0" anchor="b">
                    <a:solidFill>
                      <a:schemeClr val="bg2"/>
                    </a:solidFill>
                  </a:tcPr>
                </a:tc>
                <a:tc>
                  <a:txBody>
                    <a:bodyPr/>
                    <a:lstStyle/>
                    <a:p>
                      <a:pPr algn="ctr" fontAlgn="b"/>
                      <a:endParaRPr lang="en-US" sz="2000" b="0" i="0" u="none" strike="noStrike">
                        <a:solidFill>
                          <a:srgbClr val="000000"/>
                        </a:solidFill>
                        <a:effectLst/>
                        <a:latin typeface="Calibri"/>
                      </a:endParaRPr>
                    </a:p>
                  </a:txBody>
                  <a:tcPr marL="3810" marR="3810" marT="3810" marB="0" anchor="b">
                    <a:solidFill>
                      <a:schemeClr val="bg2"/>
                    </a:solidFill>
                  </a:tcPr>
                </a:tc>
                <a:tc>
                  <a:txBody>
                    <a:bodyPr/>
                    <a:lstStyle/>
                    <a:p>
                      <a:pPr algn="ctr" fontAlgn="b"/>
                      <a:r>
                        <a:rPr lang="en-US" sz="2000" u="none" strike="noStrike">
                          <a:effectLst/>
                        </a:rPr>
                        <a:t>limited</a:t>
                      </a:r>
                      <a:endParaRPr lang="en-US" sz="2000" b="0" i="0" u="none" strike="noStrike">
                        <a:solidFill>
                          <a:srgbClr val="000000"/>
                        </a:solidFill>
                        <a:effectLst/>
                        <a:latin typeface="Calibri"/>
                      </a:endParaRPr>
                    </a:p>
                  </a:txBody>
                  <a:tcPr marL="3810" marR="3810" marT="3810" marB="0" anchor="b">
                    <a:solidFill>
                      <a:schemeClr val="bg2"/>
                    </a:solidFill>
                  </a:tcPr>
                </a:tc>
                <a:tc>
                  <a:txBody>
                    <a:bodyPr/>
                    <a:lstStyle/>
                    <a:p>
                      <a:pPr algn="ctr" fontAlgn="b"/>
                      <a:r>
                        <a:rPr lang="en-US" sz="2000" u="none" strike="noStrike" dirty="0">
                          <a:effectLst/>
                        </a:rPr>
                        <a:t>✔</a:t>
                      </a:r>
                      <a:endParaRPr lang="en-US" sz="2000" b="0" i="0" u="none" strike="noStrike" dirty="0">
                        <a:solidFill>
                          <a:srgbClr val="000000"/>
                        </a:solidFill>
                        <a:effectLst/>
                        <a:latin typeface="Calibri"/>
                      </a:endParaRPr>
                    </a:p>
                  </a:txBody>
                  <a:tcPr marL="3810" marR="3810" marT="3810" marB="0" anchor="b">
                    <a:solidFill>
                      <a:schemeClr val="bg2"/>
                    </a:solidFill>
                  </a:tcPr>
                </a:tc>
                <a:extLst>
                  <a:ext uri="{0D108BD9-81ED-4DB2-BD59-A6C34878D82A}">
                    <a16:rowId xmlns:a16="http://schemas.microsoft.com/office/drawing/2014/main" val="10006"/>
                  </a:ext>
                </a:extLst>
              </a:tr>
              <a:tr h="182880">
                <a:tc>
                  <a:txBody>
                    <a:bodyPr/>
                    <a:lstStyle/>
                    <a:p>
                      <a:pPr algn="l" fontAlgn="b"/>
                      <a:r>
                        <a:rPr lang="en-US" sz="2000" u="none" strike="noStrike" dirty="0">
                          <a:effectLst/>
                        </a:rPr>
                        <a:t>  -Eutrophication</a:t>
                      </a:r>
                      <a:endParaRPr lang="en-US" sz="2000" b="0" i="0" u="none" strike="noStrike" dirty="0">
                        <a:solidFill>
                          <a:srgbClr val="000000"/>
                        </a:solidFill>
                        <a:effectLst/>
                        <a:latin typeface="Calibri"/>
                      </a:endParaRPr>
                    </a:p>
                  </a:txBody>
                  <a:tcPr marL="3810" marR="3810" marT="3810" marB="0" anchor="b">
                    <a:solidFill>
                      <a:schemeClr val="bg2"/>
                    </a:solidFill>
                  </a:tcPr>
                </a:tc>
                <a:tc>
                  <a:txBody>
                    <a:bodyPr/>
                    <a:lstStyle/>
                    <a:p>
                      <a:pPr algn="ctr" fontAlgn="b"/>
                      <a:endParaRPr lang="en-US" sz="2000" b="0" i="0" u="none" strike="noStrike" dirty="0">
                        <a:solidFill>
                          <a:srgbClr val="000000"/>
                        </a:solidFill>
                        <a:effectLst/>
                        <a:latin typeface="Calibri"/>
                      </a:endParaRPr>
                    </a:p>
                  </a:txBody>
                  <a:tcPr marL="3810" marR="3810" marT="3810" marB="0" anchor="b">
                    <a:solidFill>
                      <a:schemeClr val="bg2"/>
                    </a:solidFill>
                  </a:tcPr>
                </a:tc>
                <a:tc>
                  <a:txBody>
                    <a:bodyPr/>
                    <a:lstStyle/>
                    <a:p>
                      <a:pPr algn="ctr" fontAlgn="b"/>
                      <a:r>
                        <a:rPr lang="en-US" sz="2000" u="none" strike="noStrike">
                          <a:effectLst/>
                        </a:rPr>
                        <a:t>limited</a:t>
                      </a:r>
                      <a:endParaRPr lang="en-US" sz="2000" b="0" i="0" u="none" strike="noStrike">
                        <a:solidFill>
                          <a:srgbClr val="000000"/>
                        </a:solidFill>
                        <a:effectLst/>
                        <a:latin typeface="Calibri"/>
                      </a:endParaRPr>
                    </a:p>
                  </a:txBody>
                  <a:tcPr marL="3810" marR="3810" marT="3810" marB="0" anchor="b">
                    <a:solidFill>
                      <a:schemeClr val="bg2"/>
                    </a:solidFill>
                  </a:tcPr>
                </a:tc>
                <a:tc>
                  <a:txBody>
                    <a:bodyPr/>
                    <a:lstStyle/>
                    <a:p>
                      <a:pPr algn="ctr" fontAlgn="b"/>
                      <a:r>
                        <a:rPr lang="en-US" sz="2000" u="none" strike="noStrike" dirty="0">
                          <a:effectLst/>
                        </a:rPr>
                        <a:t>✔</a:t>
                      </a:r>
                      <a:endParaRPr lang="en-US" sz="2000" b="0" i="0" u="none" strike="noStrike" dirty="0">
                        <a:solidFill>
                          <a:srgbClr val="000000"/>
                        </a:solidFill>
                        <a:effectLst/>
                        <a:latin typeface="Calibri"/>
                      </a:endParaRPr>
                    </a:p>
                  </a:txBody>
                  <a:tcPr marL="3810" marR="3810" marT="3810" marB="0" anchor="b">
                    <a:solidFill>
                      <a:schemeClr val="bg2"/>
                    </a:solidFill>
                  </a:tcPr>
                </a:tc>
                <a:extLst>
                  <a:ext uri="{0D108BD9-81ED-4DB2-BD59-A6C34878D82A}">
                    <a16:rowId xmlns:a16="http://schemas.microsoft.com/office/drawing/2014/main" val="10007"/>
                  </a:ext>
                </a:extLst>
              </a:tr>
              <a:tr h="182880">
                <a:tc>
                  <a:txBody>
                    <a:bodyPr/>
                    <a:lstStyle/>
                    <a:p>
                      <a:pPr algn="l" fontAlgn="b"/>
                      <a:r>
                        <a:rPr lang="en-US" sz="2000" u="none" strike="noStrike" dirty="0">
                          <a:effectLst/>
                        </a:rPr>
                        <a:t>  -Acidification</a:t>
                      </a:r>
                      <a:endParaRPr lang="en-US" sz="2000" b="0" i="0" u="none" strike="noStrike" dirty="0">
                        <a:solidFill>
                          <a:srgbClr val="000000"/>
                        </a:solidFill>
                        <a:effectLst/>
                        <a:latin typeface="Calibri"/>
                      </a:endParaRPr>
                    </a:p>
                  </a:txBody>
                  <a:tcPr marL="3810" marR="3810" marT="3810" marB="0" anchor="b">
                    <a:solidFill>
                      <a:schemeClr val="bg2"/>
                    </a:solidFill>
                  </a:tcPr>
                </a:tc>
                <a:tc>
                  <a:txBody>
                    <a:bodyPr/>
                    <a:lstStyle/>
                    <a:p>
                      <a:pPr algn="ctr" fontAlgn="b"/>
                      <a:endParaRPr lang="en-US" sz="2000" b="0" i="0" u="none" strike="noStrike">
                        <a:solidFill>
                          <a:srgbClr val="000000"/>
                        </a:solidFill>
                        <a:effectLst/>
                        <a:latin typeface="Calibri"/>
                      </a:endParaRPr>
                    </a:p>
                  </a:txBody>
                  <a:tcPr marL="3810" marR="3810" marT="3810" marB="0" anchor="b">
                    <a:solidFill>
                      <a:schemeClr val="bg2"/>
                    </a:solidFill>
                  </a:tcPr>
                </a:tc>
                <a:tc>
                  <a:txBody>
                    <a:bodyPr/>
                    <a:lstStyle/>
                    <a:p>
                      <a:pPr algn="ctr" fontAlgn="b"/>
                      <a:r>
                        <a:rPr lang="en-US" sz="2000" u="none" strike="noStrike">
                          <a:effectLst/>
                        </a:rPr>
                        <a:t>limited</a:t>
                      </a:r>
                      <a:endParaRPr lang="en-US" sz="2000" b="0" i="0" u="none" strike="noStrike">
                        <a:solidFill>
                          <a:srgbClr val="000000"/>
                        </a:solidFill>
                        <a:effectLst/>
                        <a:latin typeface="Calibri"/>
                      </a:endParaRPr>
                    </a:p>
                  </a:txBody>
                  <a:tcPr marL="3810" marR="3810" marT="3810" marB="0" anchor="b">
                    <a:solidFill>
                      <a:schemeClr val="bg2"/>
                    </a:solidFill>
                  </a:tcPr>
                </a:tc>
                <a:tc>
                  <a:txBody>
                    <a:bodyPr/>
                    <a:lstStyle/>
                    <a:p>
                      <a:pPr algn="ctr" fontAlgn="b"/>
                      <a:r>
                        <a:rPr lang="en-US" sz="2000" u="none" strike="noStrike" dirty="0">
                          <a:effectLst/>
                        </a:rPr>
                        <a:t>✔</a:t>
                      </a:r>
                      <a:endParaRPr lang="en-US" sz="2000" b="0" i="0" u="none" strike="noStrike" dirty="0">
                        <a:solidFill>
                          <a:srgbClr val="000000"/>
                        </a:solidFill>
                        <a:effectLst/>
                        <a:latin typeface="Calibri"/>
                      </a:endParaRPr>
                    </a:p>
                  </a:txBody>
                  <a:tcPr marL="3810" marR="3810" marT="3810" marB="0" anchor="b">
                    <a:solidFill>
                      <a:schemeClr val="bg2"/>
                    </a:solidFill>
                  </a:tcPr>
                </a:tc>
                <a:extLst>
                  <a:ext uri="{0D108BD9-81ED-4DB2-BD59-A6C34878D82A}">
                    <a16:rowId xmlns:a16="http://schemas.microsoft.com/office/drawing/2014/main" val="10008"/>
                  </a:ext>
                </a:extLst>
              </a:tr>
              <a:tr h="182880">
                <a:tc>
                  <a:txBody>
                    <a:bodyPr/>
                    <a:lstStyle/>
                    <a:p>
                      <a:pPr algn="l" fontAlgn="b"/>
                      <a:r>
                        <a:rPr lang="en-US" sz="2000" u="none" strike="noStrike" dirty="0">
                          <a:effectLst/>
                        </a:rPr>
                        <a:t>  -Eco-toxicity</a:t>
                      </a:r>
                      <a:endParaRPr lang="en-US" sz="2000" b="0" i="0" u="none" strike="noStrike" dirty="0">
                        <a:solidFill>
                          <a:srgbClr val="000000"/>
                        </a:solidFill>
                        <a:effectLst/>
                        <a:latin typeface="Calibri"/>
                      </a:endParaRPr>
                    </a:p>
                  </a:txBody>
                  <a:tcPr marL="3810" marR="3810" marT="3810" marB="0" anchor="b">
                    <a:solidFill>
                      <a:schemeClr val="bg2"/>
                    </a:solidFill>
                  </a:tcPr>
                </a:tc>
                <a:tc>
                  <a:txBody>
                    <a:bodyPr/>
                    <a:lstStyle/>
                    <a:p>
                      <a:pPr algn="ctr" fontAlgn="b"/>
                      <a:endParaRPr lang="en-US" sz="2000" b="0" i="0" u="none" strike="noStrike">
                        <a:solidFill>
                          <a:srgbClr val="000000"/>
                        </a:solidFill>
                        <a:effectLst/>
                        <a:latin typeface="Calibri"/>
                      </a:endParaRPr>
                    </a:p>
                  </a:txBody>
                  <a:tcPr marL="3810" marR="3810" marT="3810" marB="0" anchor="b">
                    <a:solidFill>
                      <a:schemeClr val="bg2"/>
                    </a:solidFill>
                  </a:tcPr>
                </a:tc>
                <a:tc>
                  <a:txBody>
                    <a:bodyPr/>
                    <a:lstStyle/>
                    <a:p>
                      <a:pPr algn="ctr" fontAlgn="b"/>
                      <a:r>
                        <a:rPr lang="en-US" sz="2000" u="none" strike="noStrike">
                          <a:effectLst/>
                        </a:rPr>
                        <a:t>limited</a:t>
                      </a:r>
                      <a:endParaRPr lang="en-US" sz="2000" b="0" i="0" u="none" strike="noStrike">
                        <a:solidFill>
                          <a:srgbClr val="000000"/>
                        </a:solidFill>
                        <a:effectLst/>
                        <a:latin typeface="Calibri"/>
                      </a:endParaRPr>
                    </a:p>
                  </a:txBody>
                  <a:tcPr marL="3810" marR="3810" marT="3810" marB="0" anchor="b">
                    <a:solidFill>
                      <a:schemeClr val="bg2"/>
                    </a:solidFill>
                  </a:tcPr>
                </a:tc>
                <a:tc>
                  <a:txBody>
                    <a:bodyPr/>
                    <a:lstStyle/>
                    <a:p>
                      <a:pPr algn="ctr" fontAlgn="b"/>
                      <a:r>
                        <a:rPr lang="en-US" sz="2000" u="none" strike="noStrike" dirty="0">
                          <a:effectLst/>
                        </a:rPr>
                        <a:t>✔</a:t>
                      </a:r>
                      <a:endParaRPr lang="en-US" sz="2000" b="0" i="0" u="none" strike="noStrike" dirty="0">
                        <a:solidFill>
                          <a:srgbClr val="000000"/>
                        </a:solidFill>
                        <a:effectLst/>
                        <a:latin typeface="Calibri"/>
                      </a:endParaRPr>
                    </a:p>
                  </a:txBody>
                  <a:tcPr marL="3810" marR="3810" marT="3810" marB="0" anchor="b">
                    <a:solidFill>
                      <a:schemeClr val="bg2"/>
                    </a:solidFill>
                  </a:tcPr>
                </a:tc>
                <a:extLst>
                  <a:ext uri="{0D108BD9-81ED-4DB2-BD59-A6C34878D82A}">
                    <a16:rowId xmlns:a16="http://schemas.microsoft.com/office/drawing/2014/main" val="10009"/>
                  </a:ext>
                </a:extLst>
              </a:tr>
              <a:tr h="182880">
                <a:tc>
                  <a:txBody>
                    <a:bodyPr/>
                    <a:lstStyle/>
                    <a:p>
                      <a:pPr algn="l" fontAlgn="b"/>
                      <a:r>
                        <a:rPr lang="en-US" sz="2000" u="none" strike="noStrike" dirty="0">
                          <a:effectLst/>
                        </a:rPr>
                        <a:t>  -Ozone depletion</a:t>
                      </a:r>
                      <a:endParaRPr lang="en-US" sz="2000" b="0" i="0" u="none" strike="noStrike" dirty="0">
                        <a:solidFill>
                          <a:srgbClr val="000000"/>
                        </a:solidFill>
                        <a:effectLst/>
                        <a:latin typeface="Calibri"/>
                      </a:endParaRPr>
                    </a:p>
                  </a:txBody>
                  <a:tcPr marL="3810" marR="3810" marT="3810" marB="0" anchor="b">
                    <a:solidFill>
                      <a:schemeClr val="bg2"/>
                    </a:solidFill>
                  </a:tcPr>
                </a:tc>
                <a:tc>
                  <a:txBody>
                    <a:bodyPr/>
                    <a:lstStyle/>
                    <a:p>
                      <a:pPr algn="ctr" fontAlgn="b"/>
                      <a:endParaRPr lang="en-US" sz="2000" b="0" i="0" u="none" strike="noStrike">
                        <a:solidFill>
                          <a:srgbClr val="000000"/>
                        </a:solidFill>
                        <a:effectLst/>
                        <a:latin typeface="Calibri"/>
                      </a:endParaRPr>
                    </a:p>
                  </a:txBody>
                  <a:tcPr marL="3810" marR="3810" marT="3810" marB="0" anchor="b">
                    <a:solidFill>
                      <a:schemeClr val="bg2"/>
                    </a:solidFill>
                  </a:tcPr>
                </a:tc>
                <a:tc>
                  <a:txBody>
                    <a:bodyPr/>
                    <a:lstStyle/>
                    <a:p>
                      <a:pPr algn="ctr" fontAlgn="b"/>
                      <a:endParaRPr lang="en-US" sz="2000" b="0" i="0" u="none" strike="noStrike">
                        <a:solidFill>
                          <a:srgbClr val="000000"/>
                        </a:solidFill>
                        <a:effectLst/>
                        <a:latin typeface="Calibri"/>
                      </a:endParaRPr>
                    </a:p>
                  </a:txBody>
                  <a:tcPr marL="3810" marR="3810" marT="3810" marB="0" anchor="b">
                    <a:solidFill>
                      <a:schemeClr val="bg2"/>
                    </a:solidFill>
                  </a:tcPr>
                </a:tc>
                <a:tc>
                  <a:txBody>
                    <a:bodyPr/>
                    <a:lstStyle/>
                    <a:p>
                      <a:pPr algn="ctr" fontAlgn="b"/>
                      <a:r>
                        <a:rPr lang="en-US" sz="2000" u="none" strike="noStrike" dirty="0">
                          <a:effectLst/>
                        </a:rPr>
                        <a:t>✔</a:t>
                      </a:r>
                      <a:endParaRPr lang="en-US" sz="2000" b="0" i="0" u="none" strike="noStrike" dirty="0">
                        <a:solidFill>
                          <a:srgbClr val="000000"/>
                        </a:solidFill>
                        <a:effectLst/>
                        <a:latin typeface="Calibri"/>
                      </a:endParaRPr>
                    </a:p>
                  </a:txBody>
                  <a:tcPr marL="3810" marR="3810" marT="3810" marB="0" anchor="b">
                    <a:solidFill>
                      <a:schemeClr val="bg2"/>
                    </a:solidFill>
                  </a:tcPr>
                </a:tc>
                <a:extLst>
                  <a:ext uri="{0D108BD9-81ED-4DB2-BD59-A6C34878D82A}">
                    <a16:rowId xmlns:a16="http://schemas.microsoft.com/office/drawing/2014/main" val="10010"/>
                  </a:ext>
                </a:extLst>
              </a:tr>
              <a:tr h="182880">
                <a:tc>
                  <a:txBody>
                    <a:bodyPr/>
                    <a:lstStyle/>
                    <a:p>
                      <a:pPr algn="l" fontAlgn="b"/>
                      <a:r>
                        <a:rPr lang="en-US" sz="2000" u="none" strike="noStrike" dirty="0">
                          <a:effectLst/>
                        </a:rPr>
                        <a:t>  -Smog formation</a:t>
                      </a:r>
                      <a:endParaRPr lang="en-US" sz="2000" b="0" i="0" u="none" strike="noStrike" dirty="0">
                        <a:solidFill>
                          <a:srgbClr val="000000"/>
                        </a:solidFill>
                        <a:effectLst/>
                        <a:latin typeface="Calibri"/>
                      </a:endParaRPr>
                    </a:p>
                  </a:txBody>
                  <a:tcPr marL="3810" marR="3810" marT="3810" marB="0" anchor="b">
                    <a:solidFill>
                      <a:schemeClr val="bg2"/>
                    </a:solidFill>
                  </a:tcPr>
                </a:tc>
                <a:tc>
                  <a:txBody>
                    <a:bodyPr/>
                    <a:lstStyle/>
                    <a:p>
                      <a:pPr algn="ctr" fontAlgn="b"/>
                      <a:endParaRPr lang="en-US" sz="2000" b="0" i="0" u="none" strike="noStrike">
                        <a:solidFill>
                          <a:srgbClr val="000000"/>
                        </a:solidFill>
                        <a:effectLst/>
                        <a:latin typeface="Calibri"/>
                      </a:endParaRPr>
                    </a:p>
                  </a:txBody>
                  <a:tcPr marL="3810" marR="3810" marT="3810" marB="0" anchor="b">
                    <a:solidFill>
                      <a:schemeClr val="bg2"/>
                    </a:solidFill>
                  </a:tcPr>
                </a:tc>
                <a:tc>
                  <a:txBody>
                    <a:bodyPr/>
                    <a:lstStyle/>
                    <a:p>
                      <a:pPr algn="ctr" fontAlgn="b"/>
                      <a:r>
                        <a:rPr lang="en-US" sz="2000" u="none" strike="noStrike">
                          <a:effectLst/>
                        </a:rPr>
                        <a:t>limited</a:t>
                      </a:r>
                      <a:endParaRPr lang="en-US" sz="2000" b="0" i="0" u="none" strike="noStrike">
                        <a:solidFill>
                          <a:srgbClr val="000000"/>
                        </a:solidFill>
                        <a:effectLst/>
                        <a:latin typeface="Calibri"/>
                      </a:endParaRPr>
                    </a:p>
                  </a:txBody>
                  <a:tcPr marL="3810" marR="3810" marT="3810" marB="0" anchor="b">
                    <a:solidFill>
                      <a:schemeClr val="bg2"/>
                    </a:solidFill>
                  </a:tcPr>
                </a:tc>
                <a:tc>
                  <a:txBody>
                    <a:bodyPr/>
                    <a:lstStyle/>
                    <a:p>
                      <a:pPr algn="ctr" fontAlgn="b"/>
                      <a:r>
                        <a:rPr lang="en-US" sz="2000" u="none" strike="noStrike" dirty="0">
                          <a:effectLst/>
                        </a:rPr>
                        <a:t>✔</a:t>
                      </a:r>
                      <a:endParaRPr lang="en-US" sz="2000" b="0" i="0" u="none" strike="noStrike" dirty="0">
                        <a:solidFill>
                          <a:srgbClr val="000000"/>
                        </a:solidFill>
                        <a:effectLst/>
                        <a:latin typeface="Calibri"/>
                      </a:endParaRPr>
                    </a:p>
                  </a:txBody>
                  <a:tcPr marL="3810" marR="3810" marT="3810" marB="0" anchor="b">
                    <a:solidFill>
                      <a:schemeClr val="bg2"/>
                    </a:solidFill>
                  </a:tcPr>
                </a:tc>
                <a:extLst>
                  <a:ext uri="{0D108BD9-81ED-4DB2-BD59-A6C34878D82A}">
                    <a16:rowId xmlns:a16="http://schemas.microsoft.com/office/drawing/2014/main" val="10011"/>
                  </a:ext>
                </a:extLst>
              </a:tr>
              <a:tr h="182880">
                <a:tc>
                  <a:txBody>
                    <a:bodyPr/>
                    <a:lstStyle/>
                    <a:p>
                      <a:pPr algn="l" fontAlgn="b"/>
                      <a:r>
                        <a:rPr lang="en-US" sz="2000" u="sng" strike="noStrike" dirty="0">
                          <a:effectLst/>
                        </a:rPr>
                        <a:t>Monetized Environmental Score</a:t>
                      </a:r>
                      <a:endParaRPr lang="en-US" sz="2000" b="0" i="0" u="sng" strike="noStrike" dirty="0">
                        <a:solidFill>
                          <a:srgbClr val="000000"/>
                        </a:solidFill>
                        <a:effectLst/>
                        <a:latin typeface="Calibri"/>
                      </a:endParaRPr>
                    </a:p>
                  </a:txBody>
                  <a:tcPr marL="3810" marR="3810" marT="3810" marB="0" anchor="b">
                    <a:solidFill>
                      <a:schemeClr val="bg2"/>
                    </a:solidFill>
                  </a:tcPr>
                </a:tc>
                <a:tc>
                  <a:txBody>
                    <a:bodyPr/>
                    <a:lstStyle/>
                    <a:p>
                      <a:pPr algn="ctr" fontAlgn="b"/>
                      <a:endParaRPr lang="en-US" sz="2000" b="0" i="0" u="none" strike="noStrike">
                        <a:solidFill>
                          <a:srgbClr val="000000"/>
                        </a:solidFill>
                        <a:effectLst/>
                        <a:latin typeface="Calibri"/>
                      </a:endParaRPr>
                    </a:p>
                  </a:txBody>
                  <a:tcPr marL="3810" marR="3810" marT="3810" marB="0" anchor="b">
                    <a:solidFill>
                      <a:schemeClr val="bg2"/>
                    </a:solidFill>
                  </a:tcPr>
                </a:tc>
                <a:tc>
                  <a:txBody>
                    <a:bodyPr/>
                    <a:lstStyle/>
                    <a:p>
                      <a:pPr algn="ctr" fontAlgn="b"/>
                      <a:endParaRPr lang="en-US" sz="2000" b="0" i="0" u="none" strike="noStrike">
                        <a:solidFill>
                          <a:srgbClr val="000000"/>
                        </a:solidFill>
                        <a:effectLst/>
                        <a:latin typeface="Calibri"/>
                      </a:endParaRPr>
                    </a:p>
                  </a:txBody>
                  <a:tcPr marL="3810" marR="3810" marT="3810" marB="0" anchor="b">
                    <a:solidFill>
                      <a:schemeClr val="bg2"/>
                    </a:solidFill>
                  </a:tcPr>
                </a:tc>
                <a:tc>
                  <a:txBody>
                    <a:bodyPr/>
                    <a:lstStyle/>
                    <a:p>
                      <a:pPr algn="ctr" fontAlgn="b"/>
                      <a:r>
                        <a:rPr lang="en-US" sz="2000" u="none" strike="noStrike" dirty="0">
                          <a:effectLst/>
                        </a:rPr>
                        <a:t>✔</a:t>
                      </a:r>
                      <a:endParaRPr lang="en-US" sz="2000" b="0" i="0" u="none" strike="noStrike" dirty="0">
                        <a:solidFill>
                          <a:srgbClr val="000000"/>
                        </a:solidFill>
                        <a:effectLst/>
                        <a:latin typeface="Calibri"/>
                      </a:endParaRPr>
                    </a:p>
                  </a:txBody>
                  <a:tcPr marL="3810" marR="3810" marT="3810" marB="0" anchor="b">
                    <a:solidFill>
                      <a:schemeClr val="bg2"/>
                    </a:solidFill>
                  </a:tcPr>
                </a:tc>
                <a:extLst>
                  <a:ext uri="{0D108BD9-81ED-4DB2-BD59-A6C34878D82A}">
                    <a16:rowId xmlns:a16="http://schemas.microsoft.com/office/drawing/2014/main" val="10012"/>
                  </a:ext>
                </a:extLst>
              </a:tr>
              <a:tr h="182880">
                <a:tc>
                  <a:txBody>
                    <a:bodyPr/>
                    <a:lstStyle/>
                    <a:p>
                      <a:pPr algn="l" fontAlgn="b"/>
                      <a:r>
                        <a:rPr lang="en-US" sz="2000" u="sng" strike="noStrike" dirty="0">
                          <a:effectLst/>
                        </a:rPr>
                        <a:t>Energy Impacts Included</a:t>
                      </a:r>
                      <a:endParaRPr lang="en-US" sz="2000" b="0" i="0" u="sng" strike="noStrike" dirty="0">
                        <a:solidFill>
                          <a:srgbClr val="000000"/>
                        </a:solidFill>
                        <a:effectLst/>
                        <a:latin typeface="Calibri"/>
                      </a:endParaRPr>
                    </a:p>
                  </a:txBody>
                  <a:tcPr marL="3810" marR="3810" marT="3810" marB="0" anchor="b">
                    <a:solidFill>
                      <a:schemeClr val="bg2"/>
                    </a:solidFill>
                  </a:tcPr>
                </a:tc>
                <a:tc>
                  <a:txBody>
                    <a:bodyPr/>
                    <a:lstStyle/>
                    <a:p>
                      <a:pPr algn="ctr" fontAlgn="b"/>
                      <a:r>
                        <a:rPr lang="en-US" sz="2000" u="none" strike="noStrike" dirty="0">
                          <a:effectLst/>
                        </a:rPr>
                        <a:t>✔</a:t>
                      </a:r>
                      <a:endParaRPr lang="en-US" sz="2000" b="0" i="0" u="none" strike="noStrike" dirty="0">
                        <a:solidFill>
                          <a:srgbClr val="000000"/>
                        </a:solidFill>
                        <a:effectLst/>
                        <a:latin typeface="Calibri"/>
                      </a:endParaRPr>
                    </a:p>
                  </a:txBody>
                  <a:tcPr marL="3810" marR="3810" marT="3810" marB="0" anchor="b">
                    <a:solidFill>
                      <a:schemeClr val="bg2"/>
                    </a:solidFill>
                  </a:tcPr>
                </a:tc>
                <a:tc>
                  <a:txBody>
                    <a:bodyPr/>
                    <a:lstStyle/>
                    <a:p>
                      <a:pPr algn="ctr" fontAlgn="b"/>
                      <a:r>
                        <a:rPr lang="en-US" sz="2000" u="none" strike="noStrike" dirty="0">
                          <a:effectLst/>
                        </a:rPr>
                        <a:t>✔</a:t>
                      </a:r>
                      <a:endParaRPr lang="en-US" sz="2000" b="0" i="0" u="none" strike="noStrike" dirty="0">
                        <a:solidFill>
                          <a:srgbClr val="000000"/>
                        </a:solidFill>
                        <a:effectLst/>
                        <a:latin typeface="Calibri"/>
                      </a:endParaRPr>
                    </a:p>
                  </a:txBody>
                  <a:tcPr marL="3810" marR="3810" marT="3810" marB="0" anchor="b">
                    <a:solidFill>
                      <a:schemeClr val="bg2"/>
                    </a:solidFill>
                  </a:tcPr>
                </a:tc>
                <a:tc>
                  <a:txBody>
                    <a:bodyPr/>
                    <a:lstStyle/>
                    <a:p>
                      <a:pPr algn="ctr" fontAlgn="b"/>
                      <a:r>
                        <a:rPr lang="en-US" sz="2000" u="none" strike="noStrike" dirty="0">
                          <a:effectLst/>
                        </a:rPr>
                        <a:t>limited</a:t>
                      </a:r>
                      <a:endParaRPr lang="en-US" sz="2000" b="0" i="0" u="none" strike="noStrike" dirty="0">
                        <a:solidFill>
                          <a:srgbClr val="000000"/>
                        </a:solidFill>
                        <a:effectLst/>
                        <a:latin typeface="Calibri"/>
                      </a:endParaRPr>
                    </a:p>
                  </a:txBody>
                  <a:tcPr marL="3810" marR="3810" marT="3810" marB="0" anchor="b">
                    <a:solidFill>
                      <a:schemeClr val="bg2"/>
                    </a:solidFill>
                  </a:tcPr>
                </a:tc>
                <a:extLst>
                  <a:ext uri="{0D108BD9-81ED-4DB2-BD59-A6C34878D82A}">
                    <a16:rowId xmlns:a16="http://schemas.microsoft.com/office/drawing/2014/main" val="10013"/>
                  </a:ext>
                </a:extLst>
              </a:tr>
              <a:tr h="182880">
                <a:tc>
                  <a:txBody>
                    <a:bodyPr/>
                    <a:lstStyle/>
                    <a:p>
                      <a:pPr algn="l" fontAlgn="b"/>
                      <a:r>
                        <a:rPr lang="en-US" sz="2000" u="sng" strike="noStrike" dirty="0">
                          <a:effectLst/>
                        </a:rPr>
                        <a:t># of MSW Materials Included</a:t>
                      </a:r>
                      <a:endParaRPr lang="en-US" sz="2000" b="0" i="0" u="sng" strike="noStrike" dirty="0">
                        <a:solidFill>
                          <a:srgbClr val="000000"/>
                        </a:solidFill>
                        <a:effectLst/>
                        <a:latin typeface="Calibri"/>
                      </a:endParaRPr>
                    </a:p>
                  </a:txBody>
                  <a:tcPr marL="3810" marR="3810" marT="3810" marB="0" anchor="b">
                    <a:solidFill>
                      <a:schemeClr val="bg2"/>
                    </a:solidFill>
                  </a:tcPr>
                </a:tc>
                <a:tc>
                  <a:txBody>
                    <a:bodyPr/>
                    <a:lstStyle/>
                    <a:p>
                      <a:pPr algn="ctr" fontAlgn="b"/>
                      <a:r>
                        <a:rPr lang="en-US" sz="2000" u="none" strike="noStrike">
                          <a:effectLst/>
                        </a:rPr>
                        <a:t>54</a:t>
                      </a:r>
                      <a:endParaRPr lang="en-US" sz="2000" b="0" i="0" u="none" strike="noStrike">
                        <a:solidFill>
                          <a:srgbClr val="000000"/>
                        </a:solidFill>
                        <a:effectLst/>
                        <a:latin typeface="Calibri"/>
                      </a:endParaRPr>
                    </a:p>
                  </a:txBody>
                  <a:tcPr marL="3810" marR="3810" marT="3810" marB="0" anchor="b">
                    <a:solidFill>
                      <a:schemeClr val="bg2"/>
                    </a:solidFill>
                  </a:tcPr>
                </a:tc>
                <a:tc>
                  <a:txBody>
                    <a:bodyPr/>
                    <a:lstStyle/>
                    <a:p>
                      <a:pPr algn="ctr" fontAlgn="b"/>
                      <a:r>
                        <a:rPr lang="en-US" sz="2000" u="none" strike="noStrike">
                          <a:effectLst/>
                        </a:rPr>
                        <a:t>~30</a:t>
                      </a:r>
                      <a:endParaRPr lang="en-US" sz="2000" b="0" i="0" u="none" strike="noStrike">
                        <a:solidFill>
                          <a:srgbClr val="000000"/>
                        </a:solidFill>
                        <a:effectLst/>
                        <a:latin typeface="Calibri"/>
                      </a:endParaRPr>
                    </a:p>
                  </a:txBody>
                  <a:tcPr marL="3810" marR="3810" marT="3810" marB="0" anchor="b">
                    <a:solidFill>
                      <a:schemeClr val="bg2"/>
                    </a:solidFill>
                  </a:tcPr>
                </a:tc>
                <a:tc>
                  <a:txBody>
                    <a:bodyPr/>
                    <a:lstStyle/>
                    <a:p>
                      <a:pPr algn="ctr" fontAlgn="b"/>
                      <a:r>
                        <a:rPr lang="en-US" sz="2000" u="none" strike="noStrike" dirty="0">
                          <a:effectLst/>
                        </a:rPr>
                        <a:t>27</a:t>
                      </a:r>
                      <a:endParaRPr lang="en-US" sz="2000" b="0" i="0" u="none" strike="noStrike" dirty="0">
                        <a:solidFill>
                          <a:srgbClr val="000000"/>
                        </a:solidFill>
                        <a:effectLst/>
                        <a:latin typeface="Calibri"/>
                      </a:endParaRPr>
                    </a:p>
                  </a:txBody>
                  <a:tcPr marL="3810" marR="3810" marT="3810" marB="0" anchor="b">
                    <a:solidFill>
                      <a:schemeClr val="bg2"/>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1107507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27">
            <a:extLst>
              <a:ext uri="{FF2B5EF4-FFF2-40B4-BE49-F238E27FC236}">
                <a16:creationId xmlns:a16="http://schemas.microsoft.com/office/drawing/2014/main" id="{1F9E8040-70DA-4EA1-90BE-760AB2854C75}"/>
              </a:ext>
            </a:extLst>
          </p:cNvPr>
          <p:cNvSpPr>
            <a:spLocks noGrp="1" noChangeArrowheads="1"/>
          </p:cNvSpPr>
          <p:nvPr>
            <p:ph type="body" sz="half" idx="1"/>
          </p:nvPr>
        </p:nvSpPr>
        <p:spPr>
          <a:xfrm>
            <a:off x="152400" y="539750"/>
            <a:ext cx="8839200" cy="6096000"/>
          </a:xfrm>
        </p:spPr>
        <p:txBody>
          <a:bodyPr/>
          <a:lstStyle/>
          <a:p>
            <a:pPr eaLnBrk="1" hangingPunct="1"/>
            <a:r>
              <a:rPr lang="en-US" altLang="en-US" sz="2800" b="1"/>
              <a:t>U.S. EPA</a:t>
            </a:r>
          </a:p>
          <a:p>
            <a:pPr lvl="1" eaLnBrk="1" hangingPunct="1"/>
            <a:r>
              <a:rPr lang="en-US" altLang="en-US" sz="2200"/>
              <a:t>National Emissions Inventory</a:t>
            </a:r>
          </a:p>
          <a:p>
            <a:pPr lvl="1" eaLnBrk="1" hangingPunct="1"/>
            <a:r>
              <a:rPr lang="en-US" altLang="en-US" sz="2200"/>
              <a:t>Emissions &amp; Generation Resource Integrated Database  (eGRID)</a:t>
            </a:r>
          </a:p>
          <a:p>
            <a:pPr lvl="1" eaLnBrk="1" hangingPunct="1"/>
            <a:r>
              <a:rPr lang="en-US" altLang="en-US" sz="2200"/>
              <a:t>FLIGHT (Greenhouse gas inventory)</a:t>
            </a:r>
          </a:p>
          <a:p>
            <a:pPr lvl="1" eaLnBrk="1" hangingPunct="1"/>
            <a:r>
              <a:rPr lang="en-US" altLang="en-US" sz="2200"/>
              <a:t>Landfill Methane Outreach Program database</a:t>
            </a:r>
          </a:p>
          <a:p>
            <a:pPr eaLnBrk="1" hangingPunct="1"/>
            <a:r>
              <a:rPr lang="en-US" altLang="en-US" sz="2800" b="1"/>
              <a:t>U.S. Energy Information Administration</a:t>
            </a:r>
          </a:p>
          <a:p>
            <a:pPr lvl="1" eaLnBrk="1" hangingPunct="1"/>
            <a:r>
              <a:rPr lang="en-US" altLang="en-US" sz="2200"/>
              <a:t>Form 860 database (Annual Electric Generator data)</a:t>
            </a:r>
          </a:p>
          <a:p>
            <a:pPr lvl="1" eaLnBrk="1" hangingPunct="1"/>
            <a:r>
              <a:rPr lang="en-US" altLang="en-US" sz="2200"/>
              <a:t>Form 923 database (Annual Electric Utility Data)</a:t>
            </a:r>
          </a:p>
          <a:p>
            <a:pPr eaLnBrk="1" hangingPunct="1"/>
            <a:r>
              <a:rPr lang="en-US" altLang="en-US" sz="2800" b="1"/>
              <a:t>Virginia Department of Environmental Quality</a:t>
            </a:r>
          </a:p>
          <a:p>
            <a:pPr eaLnBrk="1" hangingPunct="1"/>
            <a:r>
              <a:rPr lang="en-US" altLang="en-US" sz="2800" b="1"/>
              <a:t>DC Department of</a:t>
            </a:r>
            <a:br>
              <a:rPr lang="en-US" altLang="en-US" sz="2800" b="1"/>
            </a:br>
            <a:r>
              <a:rPr lang="en-US" altLang="en-US" sz="2800" b="1"/>
              <a:t>Public Works</a:t>
            </a:r>
          </a:p>
          <a:p>
            <a:pPr eaLnBrk="1" hangingPunct="1"/>
            <a:r>
              <a:rPr lang="en-US" altLang="en-US" sz="2800" b="1"/>
              <a:t>Energy Recovery Council</a:t>
            </a:r>
          </a:p>
          <a:p>
            <a:pPr eaLnBrk="1" hangingPunct="1"/>
            <a:r>
              <a:rPr lang="en-US" altLang="en-US" sz="2800" b="1"/>
              <a:t>Sound Resource</a:t>
            </a:r>
            <a:br>
              <a:rPr lang="en-US" altLang="en-US" sz="2800" b="1"/>
            </a:br>
            <a:r>
              <a:rPr lang="en-US" altLang="en-US" sz="2800" b="1"/>
              <a:t>Management Group</a:t>
            </a:r>
            <a:endParaRPr lang="en-US" altLang="en-US" sz="2400" b="1"/>
          </a:p>
        </p:txBody>
      </p:sp>
      <p:sp>
        <p:nvSpPr>
          <p:cNvPr id="7" name="Rectangle 1026">
            <a:extLst>
              <a:ext uri="{FF2B5EF4-FFF2-40B4-BE49-F238E27FC236}">
                <a16:creationId xmlns:a16="http://schemas.microsoft.com/office/drawing/2014/main" id="{687A1D7D-2B9B-4BF3-8665-408C4F05B15E}"/>
              </a:ext>
            </a:extLst>
          </p:cNvPr>
          <p:cNvSpPr txBox="1">
            <a:spLocks noChangeArrowheads="1"/>
          </p:cNvSpPr>
          <p:nvPr/>
        </p:nvSpPr>
        <p:spPr bwMode="auto">
          <a:xfrm>
            <a:off x="685800" y="157163"/>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sz="3800" b="1" kern="0" dirty="0">
                <a:latin typeface="Arial" pitchFamily="34" charset="0"/>
              </a:rPr>
              <a:t>Data Sources</a:t>
            </a:r>
          </a:p>
        </p:txBody>
      </p:sp>
      <p:pic>
        <p:nvPicPr>
          <p:cNvPr id="31748" name="Picture 2" descr="https://geospock.com/wp-content/uploads/2017/04/big_data_matrix.jpg">
            <a:extLst>
              <a:ext uri="{FF2B5EF4-FFF2-40B4-BE49-F238E27FC236}">
                <a16:creationId xmlns:a16="http://schemas.microsoft.com/office/drawing/2014/main" id="{2566530A-AECC-48B2-8C69-38AC11BC1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5650" y="4648200"/>
            <a:ext cx="457835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D8F4FD-5744-4E61-8EEA-6F467884FE70}"/>
              </a:ext>
            </a:extLst>
          </p:cNvPr>
          <p:cNvGraphicFramePr>
            <a:graphicFrameLocks noGrp="1"/>
          </p:cNvGraphicFramePr>
          <p:nvPr/>
        </p:nvGraphicFramePr>
        <p:xfrm>
          <a:off x="304800" y="1155700"/>
          <a:ext cx="8534400" cy="5092703"/>
        </p:xfrm>
        <a:graphic>
          <a:graphicData uri="http://schemas.openxmlformats.org/drawingml/2006/table">
            <a:tbl>
              <a:tblPr>
                <a:tableStyleId>{5C22544A-7EE6-4342-B048-85BDC9FD1C3A}</a:tableStyleId>
              </a:tblPr>
              <a:tblGrid>
                <a:gridCol w="6110430">
                  <a:extLst>
                    <a:ext uri="{9D8B030D-6E8A-4147-A177-3AD203B41FA5}">
                      <a16:colId xmlns:a16="http://schemas.microsoft.com/office/drawing/2014/main" val="20000"/>
                    </a:ext>
                  </a:extLst>
                </a:gridCol>
                <a:gridCol w="1211985">
                  <a:extLst>
                    <a:ext uri="{9D8B030D-6E8A-4147-A177-3AD203B41FA5}">
                      <a16:colId xmlns:a16="http://schemas.microsoft.com/office/drawing/2014/main" val="20001"/>
                    </a:ext>
                  </a:extLst>
                </a:gridCol>
                <a:gridCol w="1211985">
                  <a:extLst>
                    <a:ext uri="{9D8B030D-6E8A-4147-A177-3AD203B41FA5}">
                      <a16:colId xmlns:a16="http://schemas.microsoft.com/office/drawing/2014/main" val="20002"/>
                    </a:ext>
                  </a:extLst>
                </a:gridCol>
              </a:tblGrid>
              <a:tr h="500417">
                <a:tc>
                  <a:txBody>
                    <a:bodyPr/>
                    <a:lstStyle/>
                    <a:p>
                      <a:pPr algn="l" fontAlgn="b"/>
                      <a:r>
                        <a:rPr lang="en-US" sz="2000" b="1" u="none" strike="noStrike" dirty="0">
                          <a:solidFill>
                            <a:srgbClr val="FF0000"/>
                          </a:solidFill>
                          <a:effectLst/>
                          <a:latin typeface="Arial" panose="020B0604020202020204" pitchFamily="34" charset="0"/>
                          <a:cs typeface="Arial" panose="020B0604020202020204" pitchFamily="34" charset="0"/>
                        </a:rPr>
                        <a:t>Covanta Fairfax</a:t>
                      </a:r>
                      <a:endParaRPr lang="en-US" sz="2000" b="1" i="0" u="none" strike="noStrike" dirty="0">
                        <a:solidFill>
                          <a:srgbClr val="FF0000"/>
                        </a:solidFill>
                        <a:effectLst/>
                        <a:latin typeface="Arial" panose="020B0604020202020204" pitchFamily="34" charset="0"/>
                        <a:cs typeface="Arial" panose="020B0604020202020204" pitchFamily="34" charset="0"/>
                      </a:endParaRPr>
                    </a:p>
                  </a:txBody>
                  <a:tcPr marL="0" marR="0" marT="0" marB="0" anchor="b"/>
                </a:tc>
                <a:tc>
                  <a:txBody>
                    <a:bodyPr/>
                    <a:lstStyle/>
                    <a:p>
                      <a:pPr algn="l" fontAlgn="b"/>
                      <a:r>
                        <a:rPr lang="en-US" sz="2000" b="1" u="none" strike="noStrike" dirty="0">
                          <a:solidFill>
                            <a:srgbClr val="FF0000"/>
                          </a:solidFill>
                          <a:effectLst/>
                          <a:latin typeface="Arial" panose="020B0604020202020204" pitchFamily="34" charset="0"/>
                          <a:cs typeface="Arial" panose="020B0604020202020204" pitchFamily="34" charset="0"/>
                        </a:rPr>
                        <a:t>  222,937 </a:t>
                      </a:r>
                      <a:endParaRPr lang="en-US" sz="2000" b="1" i="0" u="none" strike="noStrike" dirty="0">
                        <a:solidFill>
                          <a:srgbClr val="FF0000"/>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r>
                        <a:rPr lang="en-US" sz="2000" b="1" u="none" strike="noStrike" dirty="0">
                          <a:solidFill>
                            <a:srgbClr val="FF0000"/>
                          </a:solidFill>
                          <a:effectLst/>
                          <a:latin typeface="Arial" panose="020B0604020202020204" pitchFamily="34" charset="0"/>
                          <a:cs typeface="Arial" panose="020B0604020202020204" pitchFamily="34" charset="0"/>
                        </a:rPr>
                        <a:t>27%</a:t>
                      </a:r>
                      <a:endParaRPr lang="en-US" sz="2000" b="1" i="0" u="none" strike="noStrike" dirty="0">
                        <a:solidFill>
                          <a:srgbClr val="FF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0000"/>
                  </a:ext>
                </a:extLst>
              </a:tr>
              <a:tr h="500417">
                <a:tc>
                  <a:txBody>
                    <a:bodyPr/>
                    <a:lstStyle/>
                    <a:p>
                      <a:pPr algn="l" fontAlgn="b"/>
                      <a:r>
                        <a:rPr lang="en-US" sz="2000" b="1" u="none" strike="noStrike" dirty="0" err="1">
                          <a:effectLst/>
                          <a:latin typeface="Arial" panose="020B0604020202020204" pitchFamily="34" charset="0"/>
                          <a:cs typeface="Arial" panose="020B0604020202020204" pitchFamily="34" charset="0"/>
                        </a:rPr>
                        <a:t>Shoosmith</a:t>
                      </a:r>
                      <a:r>
                        <a:rPr lang="en-US" sz="2000" b="1" u="none" strike="noStrike" dirty="0">
                          <a:effectLst/>
                          <a:latin typeface="Arial" panose="020B0604020202020204" pitchFamily="34" charset="0"/>
                          <a:cs typeface="Arial" panose="020B0604020202020204" pitchFamily="34" charset="0"/>
                        </a:rPr>
                        <a:t> Sanitary Landfill</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l" fontAlgn="b"/>
                      <a:r>
                        <a:rPr lang="en-US" sz="2000" b="1" u="none" strike="noStrike" dirty="0">
                          <a:effectLst/>
                          <a:latin typeface="Arial" panose="020B0604020202020204" pitchFamily="34" charset="0"/>
                          <a:cs typeface="Arial" panose="020B0604020202020204" pitchFamily="34" charset="0"/>
                        </a:rPr>
                        <a:t>  221,415 </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r>
                        <a:rPr lang="en-US" sz="2000" b="1" u="none" strike="noStrike" dirty="0">
                          <a:effectLst/>
                          <a:latin typeface="Arial" panose="020B0604020202020204" pitchFamily="34" charset="0"/>
                          <a:cs typeface="Arial" panose="020B0604020202020204" pitchFamily="34" charset="0"/>
                        </a:rPr>
                        <a:t>27%</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0001"/>
                  </a:ext>
                </a:extLst>
              </a:tr>
              <a:tr h="500417">
                <a:tc>
                  <a:txBody>
                    <a:bodyPr/>
                    <a:lstStyle/>
                    <a:p>
                      <a:pPr algn="l" fontAlgn="b"/>
                      <a:r>
                        <a:rPr lang="en-US" sz="2000" b="1" u="none" strike="noStrike" dirty="0">
                          <a:effectLst/>
                          <a:latin typeface="Arial" panose="020B0604020202020204" pitchFamily="34" charset="0"/>
                          <a:cs typeface="Arial" panose="020B0604020202020204" pitchFamily="34" charset="0"/>
                        </a:rPr>
                        <a:t>Middle Peninsula Landfill and Recycling Facility</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l" fontAlgn="b"/>
                      <a:r>
                        <a:rPr lang="en-US" sz="2000" b="1" u="none" strike="noStrike">
                          <a:effectLst/>
                          <a:latin typeface="Arial" panose="020B0604020202020204" pitchFamily="34" charset="0"/>
                          <a:cs typeface="Arial" panose="020B0604020202020204" pitchFamily="34" charset="0"/>
                        </a:rPr>
                        <a:t>  190,323 </a:t>
                      </a:r>
                      <a:endParaRPr lang="en-US" sz="2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r>
                        <a:rPr lang="en-US" sz="2000" b="1" u="none" strike="noStrike">
                          <a:effectLst/>
                          <a:latin typeface="Arial" panose="020B0604020202020204" pitchFamily="34" charset="0"/>
                          <a:cs typeface="Arial" panose="020B0604020202020204" pitchFamily="34" charset="0"/>
                        </a:rPr>
                        <a:t>23%</a:t>
                      </a:r>
                      <a:endParaRPr lang="en-US" sz="2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0002"/>
                  </a:ext>
                </a:extLst>
              </a:tr>
              <a:tr h="500417">
                <a:tc>
                  <a:txBody>
                    <a:bodyPr/>
                    <a:lstStyle/>
                    <a:p>
                      <a:pPr algn="l" fontAlgn="b"/>
                      <a:r>
                        <a:rPr lang="en-US" sz="2000" b="1" u="none" strike="noStrike" dirty="0">
                          <a:effectLst/>
                          <a:latin typeface="Arial" panose="020B0604020202020204" pitchFamily="34" charset="0"/>
                          <a:cs typeface="Arial" panose="020B0604020202020204" pitchFamily="34" charset="0"/>
                        </a:rPr>
                        <a:t>BFI Old Dominion Landfill</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l" fontAlgn="b"/>
                      <a:r>
                        <a:rPr lang="en-US" sz="2000" b="1" u="none" strike="noStrike">
                          <a:effectLst/>
                          <a:latin typeface="Arial" panose="020B0604020202020204" pitchFamily="34" charset="0"/>
                          <a:cs typeface="Arial" panose="020B0604020202020204" pitchFamily="34" charset="0"/>
                        </a:rPr>
                        <a:t>  118,785 </a:t>
                      </a:r>
                      <a:endParaRPr lang="en-US" sz="2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r>
                        <a:rPr lang="en-US" sz="2000" b="1" u="none" strike="noStrike">
                          <a:effectLst/>
                          <a:latin typeface="Arial" panose="020B0604020202020204" pitchFamily="34" charset="0"/>
                          <a:cs typeface="Arial" panose="020B0604020202020204" pitchFamily="34" charset="0"/>
                        </a:rPr>
                        <a:t>14%</a:t>
                      </a:r>
                      <a:endParaRPr lang="en-US" sz="2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0003"/>
                  </a:ext>
                </a:extLst>
              </a:tr>
              <a:tr h="588950">
                <a:tc>
                  <a:txBody>
                    <a:bodyPr/>
                    <a:lstStyle/>
                    <a:p>
                      <a:pPr algn="l" fontAlgn="b"/>
                      <a:r>
                        <a:rPr lang="en-US" sz="2000" b="1" u="none" strike="noStrike" dirty="0">
                          <a:effectLst/>
                          <a:latin typeface="Arial" panose="020B0604020202020204" pitchFamily="34" charset="0"/>
                          <a:cs typeface="Arial" panose="020B0604020202020204" pitchFamily="34" charset="0"/>
                        </a:rPr>
                        <a:t>Tri City Regional Disposal and Recycling Services</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l" fontAlgn="b"/>
                      <a:r>
                        <a:rPr lang="en-US" sz="2000" b="1" u="none" strike="noStrike">
                          <a:effectLst/>
                          <a:latin typeface="Arial" panose="020B0604020202020204" pitchFamily="34" charset="0"/>
                          <a:cs typeface="Arial" panose="020B0604020202020204" pitchFamily="34" charset="0"/>
                        </a:rPr>
                        <a:t>    36,898 </a:t>
                      </a:r>
                      <a:endParaRPr lang="en-US" sz="2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r>
                        <a:rPr lang="en-US" sz="2000" b="1" u="none" strike="noStrike">
                          <a:effectLst/>
                          <a:latin typeface="Arial" panose="020B0604020202020204" pitchFamily="34" charset="0"/>
                          <a:cs typeface="Arial" panose="020B0604020202020204" pitchFamily="34" charset="0"/>
                        </a:rPr>
                        <a:t>4%</a:t>
                      </a:r>
                      <a:endParaRPr lang="en-US" sz="2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0004"/>
                  </a:ext>
                </a:extLst>
              </a:tr>
              <a:tr h="500417">
                <a:tc>
                  <a:txBody>
                    <a:bodyPr/>
                    <a:lstStyle/>
                    <a:p>
                      <a:pPr algn="l" fontAlgn="b"/>
                      <a:r>
                        <a:rPr lang="en-US" sz="2000" b="1" u="none" strike="noStrike" dirty="0">
                          <a:effectLst/>
                          <a:latin typeface="Arial" panose="020B0604020202020204" pitchFamily="34" charset="0"/>
                          <a:cs typeface="Arial" panose="020B0604020202020204" pitchFamily="34" charset="0"/>
                        </a:rPr>
                        <a:t>King George Landfill &amp; Recycling Center</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l" fontAlgn="b"/>
                      <a:r>
                        <a:rPr lang="en-US" sz="2000" b="1" u="none" strike="noStrike">
                          <a:effectLst/>
                          <a:latin typeface="Arial" panose="020B0604020202020204" pitchFamily="34" charset="0"/>
                          <a:cs typeface="Arial" panose="020B0604020202020204" pitchFamily="34" charset="0"/>
                        </a:rPr>
                        <a:t>    20,002 </a:t>
                      </a:r>
                      <a:endParaRPr lang="en-US" sz="2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r>
                        <a:rPr lang="en-US" sz="2000" b="1" u="none" strike="noStrike">
                          <a:effectLst/>
                          <a:latin typeface="Arial" panose="020B0604020202020204" pitchFamily="34" charset="0"/>
                          <a:cs typeface="Arial" panose="020B0604020202020204" pitchFamily="34" charset="0"/>
                        </a:rPr>
                        <a:t>2%</a:t>
                      </a:r>
                      <a:endParaRPr lang="en-US" sz="2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0005"/>
                  </a:ext>
                </a:extLst>
              </a:tr>
              <a:tr h="500417">
                <a:tc>
                  <a:txBody>
                    <a:bodyPr/>
                    <a:lstStyle/>
                    <a:p>
                      <a:pPr algn="l" fontAlgn="b"/>
                      <a:r>
                        <a:rPr lang="en-US" sz="2000" b="1" u="none" strike="noStrike" dirty="0">
                          <a:solidFill>
                            <a:srgbClr val="FF0000"/>
                          </a:solidFill>
                          <a:effectLst/>
                          <a:latin typeface="Arial" panose="020B0604020202020204" pitchFamily="34" charset="0"/>
                          <a:cs typeface="Arial" panose="020B0604020202020204" pitchFamily="34" charset="0"/>
                        </a:rPr>
                        <a:t>Covanta Alexandria Arlington</a:t>
                      </a:r>
                      <a:endParaRPr lang="en-US" sz="2000" b="1" i="0" u="none" strike="noStrike" dirty="0">
                        <a:solidFill>
                          <a:srgbClr val="FF0000"/>
                        </a:solidFill>
                        <a:effectLst/>
                        <a:latin typeface="Arial" panose="020B0604020202020204" pitchFamily="34" charset="0"/>
                        <a:cs typeface="Arial" panose="020B0604020202020204" pitchFamily="34" charset="0"/>
                      </a:endParaRPr>
                    </a:p>
                  </a:txBody>
                  <a:tcPr marL="0" marR="0" marT="0" marB="0" anchor="b"/>
                </a:tc>
                <a:tc>
                  <a:txBody>
                    <a:bodyPr/>
                    <a:lstStyle/>
                    <a:p>
                      <a:pPr algn="l" fontAlgn="b"/>
                      <a:r>
                        <a:rPr lang="en-US" sz="2000" b="1" u="none" strike="noStrike" dirty="0">
                          <a:solidFill>
                            <a:srgbClr val="FF0000"/>
                          </a:solidFill>
                          <a:effectLst/>
                          <a:latin typeface="Arial" panose="020B0604020202020204" pitchFamily="34" charset="0"/>
                          <a:cs typeface="Arial" panose="020B0604020202020204" pitchFamily="34" charset="0"/>
                        </a:rPr>
                        <a:t>    16,690 </a:t>
                      </a:r>
                      <a:endParaRPr lang="en-US" sz="2000" b="1" i="0" u="none" strike="noStrike" dirty="0">
                        <a:solidFill>
                          <a:srgbClr val="FF0000"/>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r>
                        <a:rPr lang="en-US" sz="2000" b="1" u="none" strike="noStrike" dirty="0">
                          <a:solidFill>
                            <a:srgbClr val="FF0000"/>
                          </a:solidFill>
                          <a:effectLst/>
                          <a:latin typeface="Arial" panose="020B0604020202020204" pitchFamily="34" charset="0"/>
                          <a:cs typeface="Arial" panose="020B0604020202020204" pitchFamily="34" charset="0"/>
                        </a:rPr>
                        <a:t>2%</a:t>
                      </a:r>
                      <a:endParaRPr lang="en-US" sz="2000" b="1" i="0" u="none" strike="noStrike" dirty="0">
                        <a:solidFill>
                          <a:srgbClr val="FF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0006"/>
                  </a:ext>
                </a:extLst>
              </a:tr>
              <a:tr h="500417">
                <a:tc>
                  <a:txBody>
                    <a:bodyPr/>
                    <a:lstStyle/>
                    <a:p>
                      <a:pPr algn="l" fontAlgn="b"/>
                      <a:r>
                        <a:rPr lang="en-US" sz="2000" b="1" u="none" strike="noStrike">
                          <a:effectLst/>
                          <a:latin typeface="Arial" panose="020B0604020202020204" pitchFamily="34" charset="0"/>
                          <a:cs typeface="Arial" panose="020B0604020202020204" pitchFamily="34" charset="0"/>
                        </a:rPr>
                        <a:t>King and Queen Sanitary Landfill</a:t>
                      </a:r>
                      <a:endParaRPr lang="en-US" sz="2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l" fontAlgn="b"/>
                      <a:r>
                        <a:rPr lang="en-US" sz="2000" b="1" u="none" strike="noStrike">
                          <a:effectLst/>
                          <a:latin typeface="Arial" panose="020B0604020202020204" pitchFamily="34" charset="0"/>
                          <a:cs typeface="Arial" panose="020B0604020202020204" pitchFamily="34" charset="0"/>
                        </a:rPr>
                        <a:t>          267 </a:t>
                      </a:r>
                      <a:endParaRPr lang="en-US" sz="2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r>
                        <a:rPr lang="en-US" sz="2000" b="1" u="none" strike="noStrike">
                          <a:effectLst/>
                          <a:latin typeface="Arial" panose="020B0604020202020204" pitchFamily="34" charset="0"/>
                          <a:cs typeface="Arial" panose="020B0604020202020204" pitchFamily="34" charset="0"/>
                        </a:rPr>
                        <a:t>0%</a:t>
                      </a:r>
                      <a:endParaRPr lang="en-US" sz="2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0007"/>
                  </a:ext>
                </a:extLst>
              </a:tr>
              <a:tr h="500417">
                <a:tc>
                  <a:txBody>
                    <a:bodyPr/>
                    <a:lstStyle/>
                    <a:p>
                      <a:pPr algn="l" fontAlgn="b"/>
                      <a:r>
                        <a:rPr lang="en-US" sz="2000" b="1" u="none" strike="noStrike">
                          <a:effectLst/>
                          <a:latin typeface="Arial" panose="020B0604020202020204" pitchFamily="34" charset="0"/>
                          <a:cs typeface="Arial" panose="020B0604020202020204" pitchFamily="34" charset="0"/>
                        </a:rPr>
                        <a:t>Charles City County Landfill</a:t>
                      </a:r>
                      <a:endParaRPr lang="en-US" sz="2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l" fontAlgn="b"/>
                      <a:r>
                        <a:rPr lang="en-US" sz="2000" b="1" u="none" strike="noStrike">
                          <a:effectLst/>
                          <a:latin typeface="Arial" panose="020B0604020202020204" pitchFamily="34" charset="0"/>
                          <a:cs typeface="Arial" panose="020B0604020202020204" pitchFamily="34" charset="0"/>
                        </a:rPr>
                        <a:t>            18 </a:t>
                      </a:r>
                      <a:endParaRPr lang="en-US" sz="2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r>
                        <a:rPr lang="en-US" sz="2000" b="1" u="none" strike="noStrike">
                          <a:effectLst/>
                          <a:latin typeface="Arial" panose="020B0604020202020204" pitchFamily="34" charset="0"/>
                          <a:cs typeface="Arial" panose="020B0604020202020204" pitchFamily="34" charset="0"/>
                        </a:rPr>
                        <a:t>0%</a:t>
                      </a:r>
                      <a:endParaRPr lang="en-US" sz="2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0008"/>
                  </a:ext>
                </a:extLst>
              </a:tr>
              <a:tr h="500417">
                <a:tc>
                  <a:txBody>
                    <a:bodyPr/>
                    <a:lstStyle/>
                    <a:p>
                      <a:pPr algn="l" fontAlgn="b"/>
                      <a:r>
                        <a:rPr lang="en-US" sz="2000" b="1" i="0" u="none" strike="noStrike" dirty="0">
                          <a:solidFill>
                            <a:srgbClr val="000000"/>
                          </a:solidFill>
                          <a:effectLst/>
                          <a:latin typeface="Arial" panose="020B0604020202020204" pitchFamily="34" charset="0"/>
                          <a:cs typeface="Arial" panose="020B0604020202020204" pitchFamily="34" charset="0"/>
                        </a:rPr>
                        <a:t>Total:</a:t>
                      </a:r>
                    </a:p>
                  </a:txBody>
                  <a:tcPr marL="0" marR="0" marT="0" marB="0" anchor="b"/>
                </a:tc>
                <a:tc>
                  <a:txBody>
                    <a:bodyPr/>
                    <a:lstStyle/>
                    <a:p>
                      <a:pPr algn="l" fontAlgn="b"/>
                      <a:r>
                        <a:rPr lang="en-US" sz="2000" b="1" u="none" strike="noStrike">
                          <a:effectLst/>
                          <a:latin typeface="Arial" panose="020B0604020202020204" pitchFamily="34" charset="0"/>
                          <a:cs typeface="Arial" panose="020B0604020202020204" pitchFamily="34" charset="0"/>
                        </a:rPr>
                        <a:t>  827,335 </a:t>
                      </a:r>
                      <a:endParaRPr lang="en-US" sz="2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l" fontAlgn="b"/>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0009"/>
                  </a:ext>
                </a:extLst>
              </a:tr>
            </a:tbl>
          </a:graphicData>
        </a:graphic>
      </p:graphicFrame>
      <p:sp>
        <p:nvSpPr>
          <p:cNvPr id="27696" name="Rectangle 2">
            <a:extLst>
              <a:ext uri="{FF2B5EF4-FFF2-40B4-BE49-F238E27FC236}">
                <a16:creationId xmlns:a16="http://schemas.microsoft.com/office/drawing/2014/main" id="{B64B2490-B136-4273-9504-F837253A0115}"/>
              </a:ext>
            </a:extLst>
          </p:cNvPr>
          <p:cNvSpPr>
            <a:spLocks noGrp="1" noChangeArrowheads="1"/>
          </p:cNvSpPr>
          <p:nvPr>
            <p:ph type="title"/>
          </p:nvPr>
        </p:nvSpPr>
        <p:spPr>
          <a:xfrm>
            <a:off x="0" y="381000"/>
            <a:ext cx="9144000" cy="533400"/>
          </a:xfrm>
        </p:spPr>
        <p:txBody>
          <a:bodyPr/>
          <a:lstStyle/>
          <a:p>
            <a:pPr eaLnBrk="1" hangingPunct="1"/>
            <a:r>
              <a:rPr lang="en-US" altLang="en-US" sz="3600" b="1">
                <a:latin typeface="Arial" panose="020B0604020202020204" pitchFamily="34" charset="0"/>
              </a:rPr>
              <a:t>Where DC’s waste went (to VA) in 2016:</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4CD72166-CFA9-4825-937E-4C6744131E80}"/>
              </a:ext>
            </a:extLst>
          </p:cNvPr>
          <p:cNvSpPr>
            <a:spLocks noGrp="1" noChangeArrowheads="1"/>
          </p:cNvSpPr>
          <p:nvPr>
            <p:ph type="title"/>
          </p:nvPr>
        </p:nvSpPr>
        <p:spPr>
          <a:xfrm>
            <a:off x="0" y="381000"/>
            <a:ext cx="9144000" cy="533400"/>
          </a:xfrm>
        </p:spPr>
        <p:txBody>
          <a:bodyPr/>
          <a:lstStyle/>
          <a:p>
            <a:pPr eaLnBrk="1" hangingPunct="1"/>
            <a:r>
              <a:rPr lang="en-US" altLang="en-US" sz="3600" b="1">
                <a:latin typeface="Arial" panose="020B0604020202020204" pitchFamily="34" charset="0"/>
              </a:rPr>
              <a:t>Where DC’s waste went (to VA) in 2016:</a:t>
            </a:r>
          </a:p>
        </p:txBody>
      </p:sp>
      <p:pic>
        <p:nvPicPr>
          <p:cNvPr id="48131" name="Picture 3">
            <a:extLst>
              <a:ext uri="{FF2B5EF4-FFF2-40B4-BE49-F238E27FC236}">
                <a16:creationId xmlns:a16="http://schemas.microsoft.com/office/drawing/2014/main" id="{816B24AE-7CCC-404F-87AE-B6CDC7D579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0" y="990600"/>
            <a:ext cx="6159500"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64463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D4C94144-04AC-4A84-B985-F53C482C8014}"/>
              </a:ext>
            </a:extLst>
          </p:cNvPr>
          <p:cNvSpPr>
            <a:spLocks noGrp="1" noChangeArrowheads="1"/>
          </p:cNvSpPr>
          <p:nvPr>
            <p:ph type="title"/>
          </p:nvPr>
        </p:nvSpPr>
        <p:spPr>
          <a:xfrm>
            <a:off x="0" y="381000"/>
            <a:ext cx="9144000" cy="1143000"/>
          </a:xfrm>
        </p:spPr>
        <p:txBody>
          <a:bodyPr/>
          <a:lstStyle/>
          <a:p>
            <a:pPr eaLnBrk="1" hangingPunct="1"/>
            <a:r>
              <a:rPr lang="en-US" altLang="en-US" sz="3600" b="1">
                <a:latin typeface="Arial" panose="020B0604020202020204" pitchFamily="34" charset="0"/>
              </a:rPr>
              <a:t>Facilities in Focus for 2017</a:t>
            </a:r>
            <a:br>
              <a:rPr lang="en-US" altLang="en-US" sz="3600" b="1">
                <a:latin typeface="Arial" panose="020B0604020202020204" pitchFamily="34" charset="0"/>
              </a:rPr>
            </a:br>
            <a:r>
              <a:rPr lang="en-US" altLang="en-US" sz="3600" b="1">
                <a:latin typeface="Arial" panose="020B0604020202020204" pitchFamily="34" charset="0"/>
              </a:rPr>
              <a:t>&amp; This Presentation</a:t>
            </a:r>
          </a:p>
        </p:txBody>
      </p:sp>
      <p:graphicFrame>
        <p:nvGraphicFramePr>
          <p:cNvPr id="3" name="Table 2">
            <a:extLst>
              <a:ext uri="{FF2B5EF4-FFF2-40B4-BE49-F238E27FC236}">
                <a16:creationId xmlns:a16="http://schemas.microsoft.com/office/drawing/2014/main" id="{47FFE92F-9B8E-4B0E-86F2-77C10188AF36}"/>
              </a:ext>
            </a:extLst>
          </p:cNvPr>
          <p:cNvGraphicFramePr>
            <a:graphicFrameLocks noGrp="1"/>
          </p:cNvGraphicFramePr>
          <p:nvPr/>
        </p:nvGraphicFramePr>
        <p:xfrm>
          <a:off x="304800" y="1981200"/>
          <a:ext cx="8686801" cy="2724149"/>
        </p:xfrm>
        <a:graphic>
          <a:graphicData uri="http://schemas.openxmlformats.org/drawingml/2006/table">
            <a:tbl>
              <a:tblPr>
                <a:tableStyleId>{5C22544A-7EE6-4342-B048-85BDC9FD1C3A}</a:tableStyleId>
              </a:tblPr>
              <a:tblGrid>
                <a:gridCol w="19812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981201">
                  <a:extLst>
                    <a:ext uri="{9D8B030D-6E8A-4147-A177-3AD203B41FA5}">
                      <a16:colId xmlns:a16="http://schemas.microsoft.com/office/drawing/2014/main" val="20004"/>
                    </a:ext>
                  </a:extLst>
                </a:gridCol>
              </a:tblGrid>
              <a:tr h="1097376">
                <a:tc>
                  <a:txBody>
                    <a:bodyPr/>
                    <a:lstStyle/>
                    <a:p>
                      <a:pPr algn="l" fontAlgn="b"/>
                      <a:r>
                        <a:rPr lang="en-US" sz="1800" b="1" u="none" strike="noStrike" dirty="0">
                          <a:effectLst/>
                          <a:latin typeface="Arial" panose="020B0604020202020204" pitchFamily="34" charset="0"/>
                          <a:cs typeface="Arial" panose="020B0604020202020204" pitchFamily="34" charset="0"/>
                        </a:rPr>
                        <a:t>Facility Name</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l" fontAlgn="b"/>
                      <a:r>
                        <a:rPr lang="en-US" sz="1800" b="1" u="none" strike="noStrike" dirty="0">
                          <a:effectLst/>
                          <a:latin typeface="Arial" panose="020B0604020202020204" pitchFamily="34" charset="0"/>
                          <a:cs typeface="Arial" panose="020B0604020202020204" pitchFamily="34" charset="0"/>
                        </a:rPr>
                        <a:t>Type</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l" fontAlgn="b"/>
                      <a:r>
                        <a:rPr lang="en-US" sz="1800" b="1" u="none" strike="noStrike" dirty="0">
                          <a:effectLst/>
                          <a:latin typeface="Arial" panose="020B0604020202020204" pitchFamily="34" charset="0"/>
                          <a:cs typeface="Arial" panose="020B0604020202020204" pitchFamily="34" charset="0"/>
                        </a:rPr>
                        <a:t>Average Distance from DC Transfer Stations (mi)</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l" fontAlgn="b"/>
                      <a:r>
                        <a:rPr lang="en-US" sz="1800" b="1" u="none" strike="noStrike" dirty="0">
                          <a:effectLst/>
                          <a:latin typeface="Arial" panose="020B0604020202020204" pitchFamily="34" charset="0"/>
                          <a:cs typeface="Arial" panose="020B0604020202020204" pitchFamily="34" charset="0"/>
                        </a:rPr>
                        <a:t>Annual Precipitation (inches)</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l" fontAlgn="b"/>
                      <a:r>
                        <a:rPr lang="en-US" sz="1800" b="1" u="none" strike="noStrike" dirty="0">
                          <a:effectLst/>
                          <a:latin typeface="Arial" panose="020B0604020202020204" pitchFamily="34" charset="0"/>
                          <a:cs typeface="Arial" panose="020B0604020202020204" pitchFamily="34" charset="0"/>
                        </a:rPr>
                        <a:t>Years of Life Remaining</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0000"/>
                  </a:ext>
                </a:extLst>
              </a:tr>
              <a:tr h="381033">
                <a:tc>
                  <a:txBody>
                    <a:bodyPr/>
                    <a:lstStyle/>
                    <a:p>
                      <a:pPr algn="l" fontAlgn="b"/>
                      <a:r>
                        <a:rPr lang="en-US" sz="1800" u="none" strike="noStrike" dirty="0">
                          <a:solidFill>
                            <a:srgbClr val="FF0000"/>
                          </a:solidFill>
                          <a:effectLst/>
                          <a:latin typeface="Arial" panose="020B0604020202020204" pitchFamily="34" charset="0"/>
                          <a:cs typeface="Arial" panose="020B0604020202020204" pitchFamily="34" charset="0"/>
                        </a:rPr>
                        <a:t>Covanta Fairfax</a:t>
                      </a:r>
                      <a:endParaRPr lang="en-US" sz="1800" b="0" i="0" u="none" strike="noStrike" dirty="0">
                        <a:solidFill>
                          <a:srgbClr val="FF0000"/>
                        </a:solidFill>
                        <a:effectLst/>
                        <a:latin typeface="Arial" panose="020B0604020202020204" pitchFamily="34" charset="0"/>
                        <a:cs typeface="Arial" panose="020B0604020202020204" pitchFamily="34" charset="0"/>
                      </a:endParaRPr>
                    </a:p>
                  </a:txBody>
                  <a:tcPr marL="0" marR="0" marT="0" marB="0" anchor="b"/>
                </a:tc>
                <a:tc>
                  <a:txBody>
                    <a:bodyPr/>
                    <a:lstStyle/>
                    <a:p>
                      <a:pPr algn="l" fontAlgn="b"/>
                      <a:r>
                        <a:rPr lang="en-US" sz="1800" u="none" strike="noStrike" dirty="0">
                          <a:solidFill>
                            <a:srgbClr val="FF0000"/>
                          </a:solidFill>
                          <a:effectLst/>
                          <a:latin typeface="Arial" panose="020B0604020202020204" pitchFamily="34" charset="0"/>
                          <a:cs typeface="Arial" panose="020B0604020202020204" pitchFamily="34" charset="0"/>
                        </a:rPr>
                        <a:t>Incinerator</a:t>
                      </a:r>
                      <a:endParaRPr lang="en-US" sz="1800" b="0" i="0" u="none" strike="noStrike" dirty="0">
                        <a:solidFill>
                          <a:srgbClr val="FF0000"/>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r>
                        <a:rPr lang="en-US" sz="1800" u="none" strike="noStrike" dirty="0">
                          <a:solidFill>
                            <a:srgbClr val="FF0000"/>
                          </a:solidFill>
                          <a:effectLst/>
                          <a:latin typeface="Arial" panose="020B0604020202020204" pitchFamily="34" charset="0"/>
                          <a:cs typeface="Arial" panose="020B0604020202020204" pitchFamily="34" charset="0"/>
                        </a:rPr>
                        <a:t>26</a:t>
                      </a:r>
                      <a:endParaRPr lang="en-US" sz="1800" b="0" i="0" u="none" strike="noStrike" dirty="0">
                        <a:solidFill>
                          <a:srgbClr val="FF0000"/>
                        </a:solidFill>
                        <a:effectLst/>
                        <a:latin typeface="Arial" panose="020B0604020202020204" pitchFamily="34" charset="0"/>
                        <a:cs typeface="Arial" panose="020B0604020202020204" pitchFamily="34" charset="0"/>
                      </a:endParaRPr>
                    </a:p>
                  </a:txBody>
                  <a:tcPr marL="0" marR="0" marT="0" marB="0" anchor="b"/>
                </a:tc>
                <a:tc>
                  <a:txBody>
                    <a:bodyPr/>
                    <a:lstStyle/>
                    <a:p>
                      <a:pPr algn="l" fontAlgn="b"/>
                      <a:r>
                        <a:rPr lang="en-US" sz="1800" u="none" strike="noStrike" dirty="0">
                          <a:solidFill>
                            <a:srgbClr val="FF0000"/>
                          </a:solidFill>
                          <a:effectLst/>
                          <a:latin typeface="Arial" panose="020B0604020202020204" pitchFamily="34" charset="0"/>
                          <a:cs typeface="Arial" panose="020B0604020202020204" pitchFamily="34" charset="0"/>
                        </a:rPr>
                        <a:t> </a:t>
                      </a:r>
                      <a:endParaRPr lang="en-US" sz="1800" b="0" i="0" u="none" strike="noStrike" dirty="0">
                        <a:solidFill>
                          <a:srgbClr val="FF0000"/>
                        </a:solidFill>
                        <a:effectLst/>
                        <a:latin typeface="Arial" panose="020B0604020202020204" pitchFamily="34" charset="0"/>
                        <a:cs typeface="Arial" panose="020B0604020202020204" pitchFamily="34" charset="0"/>
                      </a:endParaRPr>
                    </a:p>
                  </a:txBody>
                  <a:tcPr marL="0" marR="0" marT="0" marB="0" anchor="b"/>
                </a:tc>
                <a:tc>
                  <a:txBody>
                    <a:bodyPr/>
                    <a:lstStyle/>
                    <a:p>
                      <a:pPr algn="l" fontAlgn="b"/>
                      <a:r>
                        <a:rPr lang="en-US" sz="1800" u="none" strike="noStrike" dirty="0">
                          <a:solidFill>
                            <a:srgbClr val="FF0000"/>
                          </a:solidFill>
                          <a:effectLst/>
                          <a:latin typeface="Arial" panose="020B0604020202020204" pitchFamily="34" charset="0"/>
                          <a:cs typeface="Arial" panose="020B0604020202020204" pitchFamily="34" charset="0"/>
                        </a:rPr>
                        <a:t>13</a:t>
                      </a:r>
                      <a:r>
                        <a:rPr lang="en-US" sz="1800" u="none" strike="noStrike" baseline="0" dirty="0">
                          <a:solidFill>
                            <a:srgbClr val="FF0000"/>
                          </a:solidFill>
                          <a:effectLst/>
                          <a:latin typeface="Arial" panose="020B0604020202020204" pitchFamily="34" charset="0"/>
                          <a:cs typeface="Arial" panose="020B0604020202020204" pitchFamily="34" charset="0"/>
                        </a:rPr>
                        <a:t> (if it lives to 40)</a:t>
                      </a:r>
                      <a:endParaRPr lang="en-US" sz="1800" b="0" i="0" u="none" strike="noStrike" dirty="0">
                        <a:solidFill>
                          <a:srgbClr val="FF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0001"/>
                  </a:ext>
                </a:extLst>
              </a:tr>
              <a:tr h="311435">
                <a:tc>
                  <a:txBody>
                    <a:bodyPr/>
                    <a:lstStyle/>
                    <a:p>
                      <a:pPr algn="l" fontAlgn="b"/>
                      <a:r>
                        <a:rPr lang="en-US" sz="1800" u="none" strike="noStrike">
                          <a:effectLst/>
                          <a:latin typeface="Arial" panose="020B0604020202020204" pitchFamily="34" charset="0"/>
                          <a:cs typeface="Arial" panose="020B0604020202020204" pitchFamily="34" charset="0"/>
                        </a:rPr>
                        <a:t>King George</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l" fontAlgn="b"/>
                      <a:r>
                        <a:rPr lang="en-US" sz="1800" u="none" strike="noStrike">
                          <a:effectLst/>
                          <a:latin typeface="Arial" panose="020B0604020202020204" pitchFamily="34" charset="0"/>
                          <a:cs typeface="Arial" panose="020B0604020202020204" pitchFamily="34" charset="0"/>
                        </a:rPr>
                        <a:t>Landfill</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r>
                        <a:rPr lang="en-US" sz="1800" u="none" strike="noStrike" dirty="0">
                          <a:effectLst/>
                          <a:latin typeface="Arial" panose="020B0604020202020204" pitchFamily="34" charset="0"/>
                          <a:cs typeface="Arial" panose="020B0604020202020204" pitchFamily="34" charset="0"/>
                        </a:rPr>
                        <a:t>68</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r>
                        <a:rPr lang="en-US" sz="1800" u="none" strike="noStrike">
                          <a:effectLst/>
                          <a:latin typeface="Arial" panose="020B0604020202020204" pitchFamily="34" charset="0"/>
                          <a:cs typeface="Arial" panose="020B0604020202020204" pitchFamily="34" charset="0"/>
                        </a:rPr>
                        <a:t>42.8</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r>
                        <a:rPr lang="en-US" sz="1800" u="none" strike="noStrike" dirty="0">
                          <a:effectLst/>
                          <a:latin typeface="Arial" panose="020B0604020202020204" pitchFamily="34" charset="0"/>
                          <a:cs typeface="Arial" panose="020B0604020202020204" pitchFamily="34" charset="0"/>
                        </a:rPr>
                        <a:t>11</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0002"/>
                  </a:ext>
                </a:extLst>
              </a:tr>
              <a:tr h="311435">
                <a:tc>
                  <a:txBody>
                    <a:bodyPr/>
                    <a:lstStyle/>
                    <a:p>
                      <a:pPr algn="l" fontAlgn="b"/>
                      <a:r>
                        <a:rPr lang="en-US" sz="1800" u="none" strike="noStrike">
                          <a:effectLst/>
                          <a:latin typeface="Arial" panose="020B0604020202020204" pitchFamily="34" charset="0"/>
                          <a:cs typeface="Arial" panose="020B0604020202020204" pitchFamily="34" charset="0"/>
                        </a:rPr>
                        <a:t>King &amp; Queen</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l" fontAlgn="b"/>
                      <a:r>
                        <a:rPr lang="en-US" sz="1800" u="none" strike="noStrike">
                          <a:effectLst/>
                          <a:latin typeface="Arial" panose="020B0604020202020204" pitchFamily="34" charset="0"/>
                          <a:cs typeface="Arial" panose="020B0604020202020204" pitchFamily="34" charset="0"/>
                        </a:rPr>
                        <a:t>Landfill</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r>
                        <a:rPr lang="en-US" sz="1800" u="none" strike="noStrike" dirty="0">
                          <a:effectLst/>
                          <a:latin typeface="Arial" panose="020B0604020202020204" pitchFamily="34" charset="0"/>
                          <a:cs typeface="Arial" panose="020B0604020202020204" pitchFamily="34" charset="0"/>
                        </a:rPr>
                        <a:t>122</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r>
                        <a:rPr lang="en-US" sz="1800" u="none" strike="noStrike">
                          <a:effectLst/>
                          <a:latin typeface="Arial" panose="020B0604020202020204" pitchFamily="34" charset="0"/>
                          <a:cs typeface="Arial" panose="020B0604020202020204" pitchFamily="34" charset="0"/>
                        </a:rPr>
                        <a:t>45.4</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r>
                        <a:rPr lang="en-US" sz="1800" u="none" strike="noStrike">
                          <a:effectLst/>
                          <a:latin typeface="Arial" panose="020B0604020202020204" pitchFamily="34" charset="0"/>
                          <a:cs typeface="Arial" panose="020B0604020202020204" pitchFamily="34" charset="0"/>
                        </a:rPr>
                        <a:t>26</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0003"/>
                  </a:ext>
                </a:extLst>
              </a:tr>
              <a:tr h="311435">
                <a:tc>
                  <a:txBody>
                    <a:bodyPr/>
                    <a:lstStyle/>
                    <a:p>
                      <a:pPr algn="l" fontAlgn="b"/>
                      <a:r>
                        <a:rPr lang="en-US" sz="1800" u="none" strike="noStrike">
                          <a:effectLst/>
                          <a:latin typeface="Arial" panose="020B0604020202020204" pitchFamily="34" charset="0"/>
                          <a:cs typeface="Arial" panose="020B0604020202020204" pitchFamily="34" charset="0"/>
                        </a:rPr>
                        <a:t>Middle Peninsula</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l" fontAlgn="b"/>
                      <a:r>
                        <a:rPr lang="en-US" sz="1800" u="none" strike="noStrike">
                          <a:effectLst/>
                          <a:latin typeface="Arial" panose="020B0604020202020204" pitchFamily="34" charset="0"/>
                          <a:cs typeface="Arial" panose="020B0604020202020204" pitchFamily="34" charset="0"/>
                        </a:rPr>
                        <a:t>Landfill</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r>
                        <a:rPr lang="en-US" sz="1800" u="none" strike="noStrike" dirty="0">
                          <a:effectLst/>
                          <a:latin typeface="Arial" panose="020B0604020202020204" pitchFamily="34" charset="0"/>
                          <a:cs typeface="Arial" panose="020B0604020202020204" pitchFamily="34" charset="0"/>
                        </a:rPr>
                        <a:t>130</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r>
                        <a:rPr lang="en-US" sz="1800" u="none" strike="noStrike">
                          <a:effectLst/>
                          <a:latin typeface="Arial" panose="020B0604020202020204" pitchFamily="34" charset="0"/>
                          <a:cs typeface="Arial" panose="020B0604020202020204" pitchFamily="34" charset="0"/>
                        </a:rPr>
                        <a:t>45.4</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r>
                        <a:rPr lang="en-US" sz="1800" u="none" strike="noStrike">
                          <a:effectLst/>
                          <a:latin typeface="Arial" panose="020B0604020202020204" pitchFamily="34" charset="0"/>
                          <a:cs typeface="Arial" panose="020B0604020202020204" pitchFamily="34" charset="0"/>
                        </a:rPr>
                        <a:t>73</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0004"/>
                  </a:ext>
                </a:extLst>
              </a:tr>
              <a:tr h="311435">
                <a:tc>
                  <a:txBody>
                    <a:bodyPr/>
                    <a:lstStyle/>
                    <a:p>
                      <a:pPr algn="l" fontAlgn="b"/>
                      <a:r>
                        <a:rPr lang="en-US" sz="1800" u="none" strike="noStrike">
                          <a:effectLst/>
                          <a:latin typeface="Arial" panose="020B0604020202020204" pitchFamily="34" charset="0"/>
                          <a:cs typeface="Arial" panose="020B0604020202020204" pitchFamily="34" charset="0"/>
                        </a:rPr>
                        <a:t>Charles City</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l" fontAlgn="b"/>
                      <a:r>
                        <a:rPr lang="en-US" sz="1800" u="none" strike="noStrike">
                          <a:effectLst/>
                          <a:latin typeface="Arial" panose="020B0604020202020204" pitchFamily="34" charset="0"/>
                          <a:cs typeface="Arial" panose="020B0604020202020204" pitchFamily="34" charset="0"/>
                        </a:rPr>
                        <a:t>Landfill</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r>
                        <a:rPr lang="en-US" sz="1800" u="none" strike="noStrike" dirty="0">
                          <a:effectLst/>
                          <a:latin typeface="Arial" panose="020B0604020202020204" pitchFamily="34" charset="0"/>
                          <a:cs typeface="Arial" panose="020B0604020202020204" pitchFamily="34" charset="0"/>
                        </a:rPr>
                        <a:t>130</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r>
                        <a:rPr lang="en-US" sz="1800" u="none" strike="noStrike" dirty="0">
                          <a:effectLst/>
                          <a:latin typeface="Arial" panose="020B0604020202020204" pitchFamily="34" charset="0"/>
                          <a:cs typeface="Arial" panose="020B0604020202020204" pitchFamily="34" charset="0"/>
                        </a:rPr>
                        <a:t>46.3</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tc>
                <a:tc>
                  <a:txBody>
                    <a:bodyPr/>
                    <a:lstStyle/>
                    <a:p>
                      <a:pPr algn="r" fontAlgn="b"/>
                      <a:r>
                        <a:rPr lang="en-US" sz="1800" u="none" strike="noStrike" dirty="0">
                          <a:effectLst/>
                          <a:latin typeface="Arial" panose="020B0604020202020204" pitchFamily="34" charset="0"/>
                          <a:cs typeface="Arial" panose="020B0604020202020204" pitchFamily="34" charset="0"/>
                        </a:rPr>
                        <a:t>74</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tc>
                <a:extLst>
                  <a:ext uri="{0D108BD9-81ED-4DB2-BD59-A6C34878D82A}">
                    <a16:rowId xmlns:a16="http://schemas.microsoft.com/office/drawing/2014/main" val="10005"/>
                  </a:ext>
                </a:extLst>
              </a:tr>
            </a:tbl>
          </a:graphicData>
        </a:graphic>
      </p:graphicFrame>
      <p:sp>
        <p:nvSpPr>
          <p:cNvPr id="5" name="Rectangle 1027">
            <a:extLst>
              <a:ext uri="{FF2B5EF4-FFF2-40B4-BE49-F238E27FC236}">
                <a16:creationId xmlns:a16="http://schemas.microsoft.com/office/drawing/2014/main" id="{122B2C2C-671F-47AB-B6FB-7462E98AB425}"/>
              </a:ext>
            </a:extLst>
          </p:cNvPr>
          <p:cNvSpPr txBox="1">
            <a:spLocks noChangeArrowheads="1"/>
          </p:cNvSpPr>
          <p:nvPr/>
        </p:nvSpPr>
        <p:spPr>
          <a:xfrm>
            <a:off x="152400" y="5867400"/>
            <a:ext cx="8839200" cy="990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defRPr/>
            </a:pPr>
            <a:r>
              <a:rPr lang="en-US" sz="2400" b="1" kern="0" dirty="0">
                <a:latin typeface="Arial" panose="020B0604020202020204" pitchFamily="34" charset="0"/>
                <a:cs typeface="Arial" panose="020B0604020202020204" pitchFamily="34" charset="0"/>
              </a:rPr>
              <a:t>[“Other 3 Landfills” in future slides refers to the last three above, which are all about the same distance from DC.]</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B39A9CA7-5D12-4F11-A059-9AA6518DA2B6}"/>
              </a:ext>
            </a:extLst>
          </p:cNvPr>
          <p:cNvSpPr>
            <a:spLocks noGrp="1" noChangeArrowheads="1"/>
          </p:cNvSpPr>
          <p:nvPr>
            <p:ph type="title"/>
          </p:nvPr>
        </p:nvSpPr>
        <p:spPr>
          <a:xfrm>
            <a:off x="0" y="228600"/>
            <a:ext cx="9144000" cy="1143000"/>
          </a:xfrm>
        </p:spPr>
        <p:txBody>
          <a:bodyPr/>
          <a:lstStyle/>
          <a:p>
            <a:pPr eaLnBrk="1" hangingPunct="1"/>
            <a:r>
              <a:rPr lang="en-US" altLang="en-US" sz="3600" b="1">
                <a:latin typeface="Arial" panose="020B0604020202020204" pitchFamily="34" charset="0"/>
              </a:rPr>
              <a:t>Covanta Fairfax Reported Emissions (2014)</a:t>
            </a:r>
          </a:p>
        </p:txBody>
      </p:sp>
      <p:graphicFrame>
        <p:nvGraphicFramePr>
          <p:cNvPr id="2" name="Table 1">
            <a:extLst>
              <a:ext uri="{FF2B5EF4-FFF2-40B4-BE49-F238E27FC236}">
                <a16:creationId xmlns:a16="http://schemas.microsoft.com/office/drawing/2014/main" id="{D5F9FD1D-6C96-4F6A-AED4-13C72E9D8A21}"/>
              </a:ext>
            </a:extLst>
          </p:cNvPr>
          <p:cNvGraphicFramePr>
            <a:graphicFrameLocks noGrp="1"/>
          </p:cNvGraphicFramePr>
          <p:nvPr/>
        </p:nvGraphicFramePr>
        <p:xfrm>
          <a:off x="762000" y="1524000"/>
          <a:ext cx="7620000" cy="5124450"/>
        </p:xfrm>
        <a:graphic>
          <a:graphicData uri="http://schemas.openxmlformats.org/drawingml/2006/table">
            <a:tbl>
              <a:tblPr>
                <a:tableStyleId>{5C22544A-7EE6-4342-B048-85BDC9FD1C3A}</a:tableStyleId>
              </a:tblPr>
              <a:tblGrid>
                <a:gridCol w="4192530">
                  <a:extLst>
                    <a:ext uri="{9D8B030D-6E8A-4147-A177-3AD203B41FA5}">
                      <a16:colId xmlns:a16="http://schemas.microsoft.com/office/drawing/2014/main" val="20000"/>
                    </a:ext>
                  </a:extLst>
                </a:gridCol>
                <a:gridCol w="3427470">
                  <a:extLst>
                    <a:ext uri="{9D8B030D-6E8A-4147-A177-3AD203B41FA5}">
                      <a16:colId xmlns:a16="http://schemas.microsoft.com/office/drawing/2014/main" val="20001"/>
                    </a:ext>
                  </a:extLst>
                </a:gridCol>
              </a:tblGrid>
              <a:tr h="335280">
                <a:tc>
                  <a:txBody>
                    <a:bodyPr/>
                    <a:lstStyle/>
                    <a:p>
                      <a:pPr algn="l" fontAlgn="b"/>
                      <a:r>
                        <a:rPr lang="en-US" sz="2200" b="1" u="none" strike="noStrike" dirty="0">
                          <a:effectLst/>
                          <a:latin typeface="Arial" panose="020B0604020202020204" pitchFamily="34" charset="0"/>
                          <a:cs typeface="Arial" panose="020B0604020202020204" pitchFamily="34" charset="0"/>
                        </a:rPr>
                        <a:t>Global Warming Pollutants</a:t>
                      </a:r>
                      <a:endParaRPr lang="en-US" sz="22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r>
                        <a:rPr lang="en-US" sz="2200" b="1" u="none" strike="noStrike" dirty="0">
                          <a:effectLst/>
                          <a:latin typeface="Arial" panose="020B0604020202020204" pitchFamily="34" charset="0"/>
                          <a:cs typeface="Arial" panose="020B0604020202020204" pitchFamily="34" charset="0"/>
                        </a:rPr>
                        <a:t>Pounds released (2014)</a:t>
                      </a:r>
                      <a:endParaRPr lang="en-US" sz="22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0000"/>
                  </a:ext>
                </a:extLst>
              </a:tr>
              <a:tr h="335280">
                <a:tc>
                  <a:txBody>
                    <a:bodyPr/>
                    <a:lstStyle/>
                    <a:p>
                      <a:pPr algn="l" fontAlgn="b"/>
                      <a:r>
                        <a:rPr lang="en-US" sz="2200" u="none" strike="noStrike" dirty="0">
                          <a:effectLst/>
                          <a:latin typeface="Arial" panose="020B0604020202020204" pitchFamily="34" charset="0"/>
                          <a:cs typeface="Arial" panose="020B0604020202020204" pitchFamily="34" charset="0"/>
                        </a:rPr>
                        <a:t>Carbon Dioxide (CO2)</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2200" u="none" strike="noStrike" dirty="0">
                          <a:effectLst/>
                          <a:latin typeface="Arial" panose="020B0604020202020204" pitchFamily="34" charset="0"/>
                          <a:cs typeface="Arial" panose="020B0604020202020204" pitchFamily="34" charset="0"/>
                        </a:rPr>
                        <a:t>2,169,540,876</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0001"/>
                  </a:ext>
                </a:extLst>
              </a:tr>
              <a:tr h="335280">
                <a:tc>
                  <a:txBody>
                    <a:bodyPr/>
                    <a:lstStyle/>
                    <a:p>
                      <a:pPr algn="l" fontAlgn="b"/>
                      <a:r>
                        <a:rPr lang="en-US" sz="2200" u="none" strike="noStrike" dirty="0">
                          <a:effectLst/>
                          <a:latin typeface="Arial" panose="020B0604020202020204" pitchFamily="34" charset="0"/>
                          <a:cs typeface="Arial" panose="020B0604020202020204" pitchFamily="34" charset="0"/>
                        </a:rPr>
                        <a:t>Methane (CH4)</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2200" u="none" strike="noStrike" dirty="0">
                          <a:effectLst/>
                          <a:latin typeface="Arial" panose="020B0604020202020204" pitchFamily="34" charset="0"/>
                          <a:cs typeface="Arial" panose="020B0604020202020204" pitchFamily="34" charset="0"/>
                        </a:rPr>
                        <a:t>762,927</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0002"/>
                  </a:ext>
                </a:extLst>
              </a:tr>
              <a:tr h="335280">
                <a:tc>
                  <a:txBody>
                    <a:bodyPr/>
                    <a:lstStyle/>
                    <a:p>
                      <a:pPr algn="l" fontAlgn="b"/>
                      <a:r>
                        <a:rPr lang="en-US" sz="2200" u="none" strike="noStrike" dirty="0">
                          <a:effectLst/>
                          <a:latin typeface="Arial" panose="020B0604020202020204" pitchFamily="34" charset="0"/>
                          <a:cs typeface="Arial" panose="020B0604020202020204" pitchFamily="34" charset="0"/>
                        </a:rPr>
                        <a:t>Nitrous Oxide (N2O)</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2200" u="none" strike="noStrike" dirty="0">
                          <a:effectLst/>
                          <a:latin typeface="Arial" panose="020B0604020202020204" pitchFamily="34" charset="0"/>
                          <a:cs typeface="Arial" panose="020B0604020202020204" pitchFamily="34" charset="0"/>
                        </a:rPr>
                        <a:t>100,130</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0003"/>
                  </a:ext>
                </a:extLst>
              </a:tr>
              <a:tr h="335280">
                <a:tc>
                  <a:txBody>
                    <a:bodyPr/>
                    <a:lstStyle/>
                    <a:p>
                      <a:pPr algn="l" fontAlgn="b"/>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0004"/>
                  </a:ext>
                </a:extLst>
              </a:tr>
              <a:tr h="335280">
                <a:tc>
                  <a:txBody>
                    <a:bodyPr/>
                    <a:lstStyle/>
                    <a:p>
                      <a:pPr algn="l" fontAlgn="b"/>
                      <a:r>
                        <a:rPr lang="en-US" sz="2200" b="1" u="none" strike="noStrike" dirty="0">
                          <a:effectLst/>
                          <a:latin typeface="Arial" panose="020B0604020202020204" pitchFamily="34" charset="0"/>
                          <a:cs typeface="Arial" panose="020B0604020202020204" pitchFamily="34" charset="0"/>
                        </a:rPr>
                        <a:t>Health Damaging Pollutants</a:t>
                      </a:r>
                      <a:endParaRPr lang="en-US" sz="22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r>
                        <a:rPr lang="en-US" sz="2200" b="1" u="none" strike="noStrike" dirty="0">
                          <a:effectLst/>
                          <a:latin typeface="Arial" panose="020B0604020202020204" pitchFamily="34" charset="0"/>
                          <a:cs typeface="Arial" panose="020B0604020202020204" pitchFamily="34" charset="0"/>
                        </a:rPr>
                        <a:t>Pounds released (2014)</a:t>
                      </a:r>
                      <a:endParaRPr lang="en-US" sz="22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0005"/>
                  </a:ext>
                </a:extLst>
              </a:tr>
              <a:tr h="335280">
                <a:tc>
                  <a:txBody>
                    <a:bodyPr/>
                    <a:lstStyle/>
                    <a:p>
                      <a:pPr algn="l" fontAlgn="b"/>
                      <a:r>
                        <a:rPr lang="en-US" sz="2200" u="none" strike="noStrike" dirty="0">
                          <a:effectLst/>
                          <a:latin typeface="Arial" panose="020B0604020202020204" pitchFamily="34" charset="0"/>
                          <a:cs typeface="Arial" panose="020B0604020202020204" pitchFamily="34" charset="0"/>
                        </a:rPr>
                        <a:t>Carbon Monoxide</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2200" u="none" strike="noStrike" dirty="0">
                          <a:effectLst/>
                          <a:latin typeface="Arial" panose="020B0604020202020204" pitchFamily="34" charset="0"/>
                          <a:cs typeface="Arial" panose="020B0604020202020204" pitchFamily="34" charset="0"/>
                        </a:rPr>
                        <a:t>11,319 </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0006"/>
                  </a:ext>
                </a:extLst>
              </a:tr>
              <a:tr h="335280">
                <a:tc>
                  <a:txBody>
                    <a:bodyPr/>
                    <a:lstStyle/>
                    <a:p>
                      <a:pPr algn="l" fontAlgn="b"/>
                      <a:r>
                        <a:rPr lang="en-US" sz="2200" u="none" strike="noStrike" dirty="0">
                          <a:effectLst/>
                          <a:latin typeface="Arial" panose="020B0604020202020204" pitchFamily="34" charset="0"/>
                          <a:cs typeface="Arial" panose="020B0604020202020204" pitchFamily="34" charset="0"/>
                        </a:rPr>
                        <a:t>Hydrochloric Acid</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2200" u="none" strike="noStrike" dirty="0">
                          <a:effectLst/>
                          <a:latin typeface="Arial" panose="020B0604020202020204" pitchFamily="34" charset="0"/>
                          <a:cs typeface="Arial" panose="020B0604020202020204" pitchFamily="34" charset="0"/>
                        </a:rPr>
                        <a:t>57,408 </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0007"/>
                  </a:ext>
                </a:extLst>
              </a:tr>
              <a:tr h="335280">
                <a:tc>
                  <a:txBody>
                    <a:bodyPr/>
                    <a:lstStyle/>
                    <a:p>
                      <a:pPr algn="l" fontAlgn="b"/>
                      <a:r>
                        <a:rPr lang="en-US" sz="2200" u="none" strike="noStrike" dirty="0">
                          <a:effectLst/>
                          <a:latin typeface="Arial" panose="020B0604020202020204" pitchFamily="34" charset="0"/>
                          <a:cs typeface="Arial" panose="020B0604020202020204" pitchFamily="34" charset="0"/>
                        </a:rPr>
                        <a:t>Hydrofluoric Acid</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2200" u="none" strike="noStrike" dirty="0">
                          <a:effectLst/>
                          <a:latin typeface="Arial" panose="020B0604020202020204" pitchFamily="34" charset="0"/>
                          <a:cs typeface="Arial" panose="020B0604020202020204" pitchFamily="34" charset="0"/>
                        </a:rPr>
                        <a:t>1,385 </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0008"/>
                  </a:ext>
                </a:extLst>
              </a:tr>
              <a:tr h="335280">
                <a:tc>
                  <a:txBody>
                    <a:bodyPr/>
                    <a:lstStyle/>
                    <a:p>
                      <a:pPr algn="l" fontAlgn="b"/>
                      <a:r>
                        <a:rPr lang="en-US" sz="2200" u="none" strike="noStrike" dirty="0">
                          <a:effectLst/>
                          <a:latin typeface="Arial" panose="020B0604020202020204" pitchFamily="34" charset="0"/>
                          <a:cs typeface="Arial" panose="020B0604020202020204" pitchFamily="34" charset="0"/>
                        </a:rPr>
                        <a:t>Lead</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2200" u="none" strike="noStrike" dirty="0">
                          <a:effectLst/>
                          <a:latin typeface="Arial" panose="020B0604020202020204" pitchFamily="34" charset="0"/>
                          <a:cs typeface="Arial" panose="020B0604020202020204" pitchFamily="34" charset="0"/>
                        </a:rPr>
                        <a:t>68 </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0009"/>
                  </a:ext>
                </a:extLst>
              </a:tr>
              <a:tr h="335280">
                <a:tc>
                  <a:txBody>
                    <a:bodyPr/>
                    <a:lstStyle/>
                    <a:p>
                      <a:pPr algn="l" fontAlgn="b"/>
                      <a:r>
                        <a:rPr lang="en-US" sz="2200" u="none" strike="noStrike" dirty="0">
                          <a:effectLst/>
                          <a:latin typeface="Arial" panose="020B0604020202020204" pitchFamily="34" charset="0"/>
                          <a:cs typeface="Arial" panose="020B0604020202020204" pitchFamily="34" charset="0"/>
                        </a:rPr>
                        <a:t>Nitrogen Oxides (NOx)</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2200" u="none" strike="noStrike" dirty="0">
                          <a:effectLst/>
                          <a:latin typeface="Arial" panose="020B0604020202020204" pitchFamily="34" charset="0"/>
                          <a:cs typeface="Arial" panose="020B0604020202020204" pitchFamily="34" charset="0"/>
                        </a:rPr>
                        <a:t>3,398,301 </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0010"/>
                  </a:ext>
                </a:extLst>
              </a:tr>
              <a:tr h="335280">
                <a:tc>
                  <a:txBody>
                    <a:bodyPr/>
                    <a:lstStyle/>
                    <a:p>
                      <a:pPr algn="l" fontAlgn="b"/>
                      <a:r>
                        <a:rPr lang="en-US" sz="2200" u="none" strike="noStrike" dirty="0">
                          <a:effectLst/>
                          <a:latin typeface="Arial" panose="020B0604020202020204" pitchFamily="34" charset="0"/>
                          <a:cs typeface="Arial" panose="020B0604020202020204" pitchFamily="34" charset="0"/>
                        </a:rPr>
                        <a:t>Particulate Matter (PM10)</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2200" u="none" strike="noStrike" dirty="0">
                          <a:effectLst/>
                          <a:latin typeface="Arial" panose="020B0604020202020204" pitchFamily="34" charset="0"/>
                          <a:cs typeface="Arial" panose="020B0604020202020204" pitchFamily="34" charset="0"/>
                        </a:rPr>
                        <a:t>14,709 </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0011"/>
                  </a:ext>
                </a:extLst>
              </a:tr>
              <a:tr h="335280">
                <a:tc>
                  <a:txBody>
                    <a:bodyPr/>
                    <a:lstStyle/>
                    <a:p>
                      <a:pPr algn="l" fontAlgn="b"/>
                      <a:r>
                        <a:rPr lang="en-US" sz="2200" u="none" strike="noStrike" dirty="0">
                          <a:effectLst/>
                          <a:latin typeface="Arial" panose="020B0604020202020204" pitchFamily="34" charset="0"/>
                          <a:cs typeface="Arial" panose="020B0604020202020204" pitchFamily="34" charset="0"/>
                        </a:rPr>
                        <a:t>Fine Particulate Matter (PM2.5)</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2200" u="none" strike="noStrike" dirty="0">
                          <a:effectLst/>
                          <a:latin typeface="Arial" panose="020B0604020202020204" pitchFamily="34" charset="0"/>
                          <a:cs typeface="Arial" panose="020B0604020202020204" pitchFamily="34" charset="0"/>
                        </a:rPr>
                        <a:t>8,862 </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0012"/>
                  </a:ext>
                </a:extLst>
              </a:tr>
              <a:tr h="335280">
                <a:tc>
                  <a:txBody>
                    <a:bodyPr/>
                    <a:lstStyle/>
                    <a:p>
                      <a:pPr algn="l" fontAlgn="b"/>
                      <a:r>
                        <a:rPr lang="en-US" sz="2200" u="none" strike="noStrike">
                          <a:effectLst/>
                          <a:latin typeface="Arial" panose="020B0604020202020204" pitchFamily="34" charset="0"/>
                          <a:cs typeface="Arial" panose="020B0604020202020204" pitchFamily="34" charset="0"/>
                        </a:rPr>
                        <a:t>Sulfur Dioxide</a:t>
                      </a:r>
                      <a:endParaRPr lang="en-US" sz="22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2200" u="none" strike="noStrike" dirty="0">
                          <a:effectLst/>
                          <a:latin typeface="Arial" panose="020B0604020202020204" pitchFamily="34" charset="0"/>
                          <a:cs typeface="Arial" panose="020B0604020202020204" pitchFamily="34" charset="0"/>
                        </a:rPr>
                        <a:t>257,899 </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0013"/>
                  </a:ext>
                </a:extLst>
              </a:tr>
              <a:tr h="335280">
                <a:tc>
                  <a:txBody>
                    <a:bodyPr/>
                    <a:lstStyle/>
                    <a:p>
                      <a:pPr algn="l" fontAlgn="b"/>
                      <a:r>
                        <a:rPr lang="en-US" sz="2200" u="none" strike="noStrike" dirty="0">
                          <a:effectLst/>
                          <a:latin typeface="Arial" panose="020B0604020202020204" pitchFamily="34" charset="0"/>
                          <a:cs typeface="Arial" panose="020B0604020202020204" pitchFamily="34" charset="0"/>
                        </a:rPr>
                        <a:t>Volatile Organic Compounds</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2200" u="none" strike="noStrike" dirty="0">
                          <a:effectLst/>
                          <a:latin typeface="Arial" panose="020B0604020202020204" pitchFamily="34" charset="0"/>
                          <a:cs typeface="Arial" panose="020B0604020202020204" pitchFamily="34" charset="0"/>
                        </a:rPr>
                        <a:t>11,813 </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0014"/>
                  </a:ext>
                </a:extLst>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AE80E477-E428-4203-9FBB-2659AA3A72E3}"/>
              </a:ext>
            </a:extLst>
          </p:cNvPr>
          <p:cNvSpPr>
            <a:spLocks noGrp="1" noChangeArrowheads="1"/>
          </p:cNvSpPr>
          <p:nvPr>
            <p:ph type="title"/>
          </p:nvPr>
        </p:nvSpPr>
        <p:spPr>
          <a:xfrm>
            <a:off x="0" y="228600"/>
            <a:ext cx="9144000" cy="685800"/>
          </a:xfrm>
        </p:spPr>
        <p:txBody>
          <a:bodyPr/>
          <a:lstStyle/>
          <a:p>
            <a:pPr eaLnBrk="1" hangingPunct="1"/>
            <a:r>
              <a:rPr lang="en-US" altLang="en-US" sz="3600" b="1">
                <a:latin typeface="Arial" panose="020B0604020202020204" pitchFamily="34" charset="0"/>
              </a:rPr>
              <a:t>Covanta Fairfax Emissions</a:t>
            </a:r>
          </a:p>
        </p:txBody>
      </p:sp>
      <p:sp>
        <p:nvSpPr>
          <p:cNvPr id="5" name="Rectangle 1027">
            <a:extLst>
              <a:ext uri="{FF2B5EF4-FFF2-40B4-BE49-F238E27FC236}">
                <a16:creationId xmlns:a16="http://schemas.microsoft.com/office/drawing/2014/main" id="{0F868D1B-A9DD-45CC-9744-85C9AC230151}"/>
              </a:ext>
            </a:extLst>
          </p:cNvPr>
          <p:cNvSpPr txBox="1">
            <a:spLocks noChangeArrowheads="1"/>
          </p:cNvSpPr>
          <p:nvPr/>
        </p:nvSpPr>
        <p:spPr>
          <a:xfrm>
            <a:off x="152400" y="1447800"/>
            <a:ext cx="88392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defRPr/>
            </a:pPr>
            <a:r>
              <a:rPr lang="en-US" sz="2400" b="1" kern="0" dirty="0"/>
              <a:t>Within 20 miles of DC’s borders, Covanta Fairfax is…</a:t>
            </a:r>
          </a:p>
          <a:p>
            <a:pPr eaLnBrk="1" hangingPunct="1">
              <a:defRPr/>
            </a:pPr>
            <a:r>
              <a:rPr lang="en-US" sz="2400" b="1" kern="0" dirty="0"/>
              <a:t>#1 in Nitrogen Oxides</a:t>
            </a:r>
          </a:p>
          <a:p>
            <a:pPr lvl="1" eaLnBrk="1" hangingPunct="1">
              <a:defRPr/>
            </a:pPr>
            <a:r>
              <a:rPr lang="en-US" sz="2000" kern="0" dirty="0">
                <a:cs typeface="Arial" charset="0"/>
              </a:rPr>
              <a:t>So high that Covanta’s home state of New Jersey singled out this incinerator as ineligible to sell renewable energy credits to NJ</a:t>
            </a:r>
          </a:p>
          <a:p>
            <a:pPr lvl="1" eaLnBrk="1" hangingPunct="1">
              <a:defRPr/>
            </a:pPr>
            <a:r>
              <a:rPr lang="en-US" sz="2000" kern="0" dirty="0">
                <a:cs typeface="Arial" charset="0"/>
              </a:rPr>
              <a:t>#2 in the entire industry, worse than the Detroit incinerator (which has no NOx controls)</a:t>
            </a:r>
          </a:p>
          <a:p>
            <a:pPr eaLnBrk="1" hangingPunct="1">
              <a:defRPr/>
            </a:pPr>
            <a:r>
              <a:rPr lang="en-US" sz="2400" b="1" kern="0" dirty="0"/>
              <a:t>#1 in Carbon Dioxide</a:t>
            </a:r>
          </a:p>
          <a:p>
            <a:pPr eaLnBrk="1" hangingPunct="1">
              <a:defRPr/>
            </a:pPr>
            <a:r>
              <a:rPr lang="en-US" sz="2400" b="1" kern="0" dirty="0"/>
              <a:t>#1 in Hydrochloric Acid</a:t>
            </a:r>
          </a:p>
          <a:p>
            <a:pPr eaLnBrk="1" hangingPunct="1">
              <a:defRPr/>
            </a:pPr>
            <a:r>
              <a:rPr lang="en-US" sz="2400" b="1" kern="0" dirty="0"/>
              <a:t>#1 in Hydrofluoric Acid (was worst in their industry in 2008)</a:t>
            </a:r>
          </a:p>
          <a:p>
            <a:pPr eaLnBrk="1" hangingPunct="1">
              <a:defRPr/>
            </a:pPr>
            <a:r>
              <a:rPr lang="en-US" sz="2400" b="1" kern="0" dirty="0"/>
              <a:t>#1 in Mercury</a:t>
            </a:r>
          </a:p>
          <a:p>
            <a:pPr eaLnBrk="1" hangingPunct="1">
              <a:defRPr/>
            </a:pPr>
            <a:r>
              <a:rPr lang="en-US" sz="2400" b="1" kern="0" dirty="0"/>
              <a:t>#4 in Sulfur Dioxide</a:t>
            </a:r>
          </a:p>
          <a:p>
            <a:pPr eaLnBrk="1" hangingPunct="1">
              <a:defRPr/>
            </a:pPr>
            <a:r>
              <a:rPr lang="en-US" sz="2400" b="1" kern="0" dirty="0"/>
              <a:t>Top 10 in Lead</a:t>
            </a:r>
          </a:p>
          <a:p>
            <a:pPr eaLnBrk="1" hangingPunct="1">
              <a:defRPr/>
            </a:pPr>
            <a:r>
              <a:rPr lang="en-US" sz="2400" b="1" kern="0" dirty="0"/>
              <a:t>#3 in overall air pollution (after Dulles and DCA Airports)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5">
            <a:extLst>
              <a:ext uri="{FF2B5EF4-FFF2-40B4-BE49-F238E27FC236}">
                <a16:creationId xmlns:a16="http://schemas.microsoft.com/office/drawing/2014/main" id="{3BE25433-1BA4-4454-A38E-866843EFAE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090863"/>
            <a:ext cx="1905000" cy="3386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082" name="Rectangle 1027">
            <a:extLst>
              <a:ext uri="{FF2B5EF4-FFF2-40B4-BE49-F238E27FC236}">
                <a16:creationId xmlns:a16="http://schemas.microsoft.com/office/drawing/2014/main" id="{08636C6B-CEA8-4330-9C57-1FD3189233C0}"/>
              </a:ext>
            </a:extLst>
          </p:cNvPr>
          <p:cNvSpPr>
            <a:spLocks noGrp="1" noChangeArrowheads="1"/>
          </p:cNvSpPr>
          <p:nvPr>
            <p:ph type="body" sz="half" idx="1"/>
          </p:nvPr>
        </p:nvSpPr>
        <p:spPr>
          <a:xfrm>
            <a:off x="228600" y="990600"/>
            <a:ext cx="7010400" cy="5486400"/>
          </a:xfrm>
        </p:spPr>
        <p:txBody>
          <a:bodyPr/>
          <a:lstStyle/>
          <a:p>
            <a:r>
              <a:rPr lang="en-US" altLang="en-US" sz="2800" dirty="0"/>
              <a:t>Average life of the 14 trash incinerators closed since 2010 in the U.S.: </a:t>
            </a:r>
            <a:r>
              <a:rPr lang="en-US" altLang="en-US" sz="2800" b="1" dirty="0"/>
              <a:t>26 years</a:t>
            </a:r>
            <a:r>
              <a:rPr lang="en-US" altLang="en-US" sz="2800" dirty="0"/>
              <a:t>.</a:t>
            </a:r>
          </a:p>
          <a:p>
            <a:r>
              <a:rPr lang="en-US" altLang="en-US" sz="2800" dirty="0"/>
              <a:t>Average lifespan of the 30 trash incinerators that have closed since 2000 was just</a:t>
            </a:r>
            <a:br>
              <a:rPr lang="en-US" altLang="en-US" sz="2800" dirty="0"/>
            </a:br>
            <a:r>
              <a:rPr lang="en-US" altLang="en-US" sz="2800" b="1" dirty="0"/>
              <a:t>22 years</a:t>
            </a:r>
            <a:r>
              <a:rPr lang="en-US" altLang="en-US" sz="2800" dirty="0"/>
              <a:t>.</a:t>
            </a:r>
          </a:p>
          <a:p>
            <a:r>
              <a:rPr lang="en-US" altLang="en-US" sz="2800" dirty="0"/>
              <a:t>Few trash incinerators operate beyond a</a:t>
            </a:r>
            <a:br>
              <a:rPr lang="en-US" altLang="en-US" sz="2800" dirty="0"/>
            </a:br>
            <a:r>
              <a:rPr lang="en-US" altLang="en-US" sz="2800" dirty="0"/>
              <a:t>30-year life time.</a:t>
            </a:r>
          </a:p>
          <a:p>
            <a:r>
              <a:rPr lang="en-US" altLang="en-US" sz="2800" dirty="0"/>
              <a:t>Only one made it past 40 without being completely rebuilt, and is having serious problems.</a:t>
            </a:r>
          </a:p>
          <a:p>
            <a:pPr lvl="1"/>
            <a:r>
              <a:rPr lang="en-US" altLang="en-US" sz="2400" dirty="0"/>
              <a:t>Rebuilding the Harrisburg, PA incinerator bankrupted the city.</a:t>
            </a:r>
          </a:p>
        </p:txBody>
      </p:sp>
      <p:sp>
        <p:nvSpPr>
          <p:cNvPr id="7" name="Rectangle 1026">
            <a:extLst>
              <a:ext uri="{FF2B5EF4-FFF2-40B4-BE49-F238E27FC236}">
                <a16:creationId xmlns:a16="http://schemas.microsoft.com/office/drawing/2014/main" id="{33946C50-21C2-4D54-B2A6-9AE487801FD2}"/>
              </a:ext>
            </a:extLst>
          </p:cNvPr>
          <p:cNvSpPr txBox="1">
            <a:spLocks noChangeArrowheads="1"/>
          </p:cNvSpPr>
          <p:nvPr/>
        </p:nvSpPr>
        <p:spPr bwMode="auto">
          <a:xfrm>
            <a:off x="685800" y="152400"/>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3800" b="1" kern="0" dirty="0">
                <a:latin typeface="Arial" pitchFamily="34" charset="0"/>
              </a:rPr>
              <a:t>Incinerator Life Spans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3B8FB78A-D16E-4F40-8E41-9262F28072F4}"/>
              </a:ext>
            </a:extLst>
          </p:cNvPr>
          <p:cNvSpPr>
            <a:spLocks noGrp="1" noChangeArrowheads="1"/>
          </p:cNvSpPr>
          <p:nvPr>
            <p:ph type="title"/>
          </p:nvPr>
        </p:nvSpPr>
        <p:spPr>
          <a:xfrm>
            <a:off x="76200" y="152400"/>
            <a:ext cx="8915400" cy="762000"/>
          </a:xfrm>
        </p:spPr>
        <p:txBody>
          <a:bodyPr/>
          <a:lstStyle/>
          <a:p>
            <a:pPr eaLnBrk="1" hangingPunct="1"/>
            <a:r>
              <a:rPr lang="en-US" altLang="en-US" sz="3500" b="1">
                <a:latin typeface="Arial" panose="020B0604020202020204" pitchFamily="34" charset="0"/>
              </a:rPr>
              <a:t>Life Cycle Analysis on DC Waste Options</a:t>
            </a:r>
          </a:p>
        </p:txBody>
      </p:sp>
      <p:sp>
        <p:nvSpPr>
          <p:cNvPr id="51203" name="Rectangle 3">
            <a:extLst>
              <a:ext uri="{FF2B5EF4-FFF2-40B4-BE49-F238E27FC236}">
                <a16:creationId xmlns:a16="http://schemas.microsoft.com/office/drawing/2014/main" id="{C934107D-CA5C-405D-9F59-430C5229BFBE}"/>
              </a:ext>
            </a:extLst>
          </p:cNvPr>
          <p:cNvSpPr>
            <a:spLocks noGrp="1" noChangeArrowheads="1"/>
          </p:cNvSpPr>
          <p:nvPr>
            <p:ph type="body" sz="half" idx="1"/>
          </p:nvPr>
        </p:nvSpPr>
        <p:spPr>
          <a:xfrm>
            <a:off x="152400" y="862013"/>
            <a:ext cx="8686800" cy="5995987"/>
          </a:xfrm>
        </p:spPr>
        <p:txBody>
          <a:bodyPr/>
          <a:lstStyle/>
          <a:p>
            <a:pPr eaLnBrk="1" hangingPunct="1"/>
            <a:r>
              <a:rPr lang="en-US" altLang="en-US" sz="2600"/>
              <a:t>All comparison data includes pollution from trucking.</a:t>
            </a:r>
          </a:p>
          <a:p>
            <a:pPr lvl="1" eaLnBrk="1" hangingPunct="1"/>
            <a:r>
              <a:rPr lang="en-US" altLang="en-US" sz="2400"/>
              <a:t>Note the tiny difference that doubling hauling distance makes. </a:t>
            </a:r>
          </a:p>
          <a:p>
            <a:pPr eaLnBrk="1" hangingPunct="1"/>
            <a:r>
              <a:rPr lang="en-US" altLang="en-US" sz="2600"/>
              <a:t>A 75% landfill gas capture rate is assumed, based on what was reported to us in calls to the four landfills.  All three we reached independently reported the same percentage.</a:t>
            </a:r>
          </a:p>
          <a:p>
            <a:pPr eaLnBrk="1" hangingPunct="1"/>
            <a:r>
              <a:rPr lang="en-US" altLang="en-US" sz="2600"/>
              <a:t>For the landfills, the best data available for DC waste composition is used.  Where categories were vague, we filled in the proportions with more detailed data from Montgomery County’s waste characterization study.  Actual emissions data for Covanta Fairfax is used, as reported to EPA.</a:t>
            </a:r>
          </a:p>
          <a:p>
            <a:pPr eaLnBrk="1" hangingPunct="1"/>
            <a:r>
              <a:rPr lang="en-US" altLang="en-US" sz="2600"/>
              <a:t>We used local precipitation data from the areas where the landfills are located, which is wetter than average.</a:t>
            </a:r>
          </a:p>
          <a:p>
            <a:pPr eaLnBrk="1" hangingPunct="1"/>
            <a:r>
              <a:rPr lang="en-US" altLang="en-US" sz="2600"/>
              <a:t>“Other 3 Landfills” = King &amp; Queen LF, Middle Peninsula LF, and Charles City LF</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22ACC841-FF50-4022-9EE6-2725BB430B32}"/>
              </a:ext>
            </a:extLst>
          </p:cNvPr>
          <p:cNvSpPr>
            <a:spLocks noGrp="1" noChangeArrowheads="1"/>
          </p:cNvSpPr>
          <p:nvPr>
            <p:ph type="title"/>
          </p:nvPr>
        </p:nvSpPr>
        <p:spPr>
          <a:xfrm>
            <a:off x="76200" y="152400"/>
            <a:ext cx="8915400" cy="990600"/>
          </a:xfrm>
        </p:spPr>
        <p:txBody>
          <a:bodyPr/>
          <a:lstStyle/>
          <a:p>
            <a:pPr eaLnBrk="1" hangingPunct="1"/>
            <a:r>
              <a:rPr lang="en-US" altLang="en-US" sz="3500" b="1">
                <a:latin typeface="Arial" panose="020B0604020202020204" pitchFamily="34" charset="0"/>
              </a:rPr>
              <a:t>Conservative Assumptions</a:t>
            </a:r>
            <a:br>
              <a:rPr lang="en-US" altLang="en-US" sz="3500" b="1">
                <a:latin typeface="Arial" panose="020B0604020202020204" pitchFamily="34" charset="0"/>
              </a:rPr>
            </a:br>
            <a:r>
              <a:rPr lang="en-US" altLang="en-US" sz="3500" b="1">
                <a:latin typeface="Arial" panose="020B0604020202020204" pitchFamily="34" charset="0"/>
              </a:rPr>
              <a:t>on Global Warming</a:t>
            </a:r>
          </a:p>
        </p:txBody>
      </p:sp>
      <p:sp>
        <p:nvSpPr>
          <p:cNvPr id="52227" name="Rectangle 3">
            <a:extLst>
              <a:ext uri="{FF2B5EF4-FFF2-40B4-BE49-F238E27FC236}">
                <a16:creationId xmlns:a16="http://schemas.microsoft.com/office/drawing/2014/main" id="{76C12047-683C-4DDB-813B-3B4B300CB821}"/>
              </a:ext>
            </a:extLst>
          </p:cNvPr>
          <p:cNvSpPr>
            <a:spLocks noGrp="1" noChangeArrowheads="1"/>
          </p:cNvSpPr>
          <p:nvPr>
            <p:ph type="body" sz="half" idx="1"/>
          </p:nvPr>
        </p:nvSpPr>
        <p:spPr>
          <a:xfrm>
            <a:off x="152400" y="1371600"/>
            <a:ext cx="8686800" cy="5486400"/>
          </a:xfrm>
        </p:spPr>
        <p:txBody>
          <a:bodyPr/>
          <a:lstStyle/>
          <a:p>
            <a:pPr eaLnBrk="1" hangingPunct="1"/>
            <a:r>
              <a:rPr lang="en-US" altLang="en-US" sz="2600"/>
              <a:t>This study looks at the 20-year impact (most relevant for methane’s impacts on global warming) as well as the 100-year impact.  The 20-year impact, based on methane being worse in the short-term, makes landfills out to be worse than they are when evaluated over 100 years.</a:t>
            </a:r>
          </a:p>
          <a:p>
            <a:pPr eaLnBrk="1" hangingPunct="1"/>
            <a:endParaRPr lang="en-US" altLang="en-US" sz="2600"/>
          </a:p>
          <a:p>
            <a:pPr eaLnBrk="1" hangingPunct="1"/>
            <a:r>
              <a:rPr lang="en-US" altLang="en-US" sz="2600"/>
              <a:t>This study uses the latest science for methane's global warming potential (86 times worse than CO2 over 20 years based on the latest International Panel on Climate Change report).</a:t>
            </a:r>
            <a:br>
              <a:rPr lang="en-US" altLang="en-US" sz="2600"/>
            </a:br>
            <a:br>
              <a:rPr lang="en-US" altLang="en-US" sz="2600"/>
            </a:br>
            <a:r>
              <a:rPr lang="en-US" altLang="en-US" sz="2000"/>
              <a:t>See </a:t>
            </a:r>
            <a:r>
              <a:rPr lang="en-US" altLang="en-US" sz="2000">
                <a:hlinkClick r:id="rId3"/>
              </a:rPr>
              <a:t>www.energyjustice.net/naturalgas/#GWP</a:t>
            </a:r>
            <a:r>
              <a:rPr lang="en-US" altLang="en-US" sz="2000"/>
              <a:t> for a link to the various data sources in the evolving science on global warming potentials.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963FAB76-3275-4B4B-A6D8-E3797F3262B9}"/>
              </a:ext>
            </a:extLst>
          </p:cNvPr>
          <p:cNvSpPr>
            <a:spLocks noGrp="1" noChangeArrowheads="1"/>
          </p:cNvSpPr>
          <p:nvPr>
            <p:ph type="title"/>
          </p:nvPr>
        </p:nvSpPr>
        <p:spPr>
          <a:xfrm>
            <a:off x="76200" y="152400"/>
            <a:ext cx="8915400" cy="990600"/>
          </a:xfrm>
        </p:spPr>
        <p:txBody>
          <a:bodyPr/>
          <a:lstStyle/>
          <a:p>
            <a:pPr eaLnBrk="1" hangingPunct="1"/>
            <a:r>
              <a:rPr lang="en-US" altLang="en-US" sz="3500" b="1">
                <a:latin typeface="Arial" panose="020B0604020202020204" pitchFamily="34" charset="0"/>
              </a:rPr>
              <a:t>Conservative Assumptions</a:t>
            </a:r>
            <a:br>
              <a:rPr lang="en-US" altLang="en-US" sz="3500" b="1">
                <a:latin typeface="Arial" panose="020B0604020202020204" pitchFamily="34" charset="0"/>
              </a:rPr>
            </a:br>
            <a:r>
              <a:rPr lang="en-US" altLang="en-US" sz="3500" b="1">
                <a:latin typeface="Arial" panose="020B0604020202020204" pitchFamily="34" charset="0"/>
              </a:rPr>
              <a:t>on Toxicity</a:t>
            </a:r>
          </a:p>
        </p:txBody>
      </p:sp>
      <p:sp>
        <p:nvSpPr>
          <p:cNvPr id="53251" name="Rectangle 3">
            <a:extLst>
              <a:ext uri="{FF2B5EF4-FFF2-40B4-BE49-F238E27FC236}">
                <a16:creationId xmlns:a16="http://schemas.microsoft.com/office/drawing/2014/main" id="{343990F8-0F28-4DAC-8036-028C9D084E41}"/>
              </a:ext>
            </a:extLst>
          </p:cNvPr>
          <p:cNvSpPr>
            <a:spLocks noGrp="1" noChangeArrowheads="1"/>
          </p:cNvSpPr>
          <p:nvPr>
            <p:ph type="body" sz="half" idx="1"/>
          </p:nvPr>
        </p:nvSpPr>
        <p:spPr>
          <a:xfrm>
            <a:off x="152400" y="1371600"/>
            <a:ext cx="8686800" cy="5486400"/>
          </a:xfrm>
        </p:spPr>
        <p:txBody>
          <a:bodyPr/>
          <a:lstStyle/>
          <a:p>
            <a:pPr eaLnBrk="1" hangingPunct="1"/>
            <a:r>
              <a:rPr lang="en-US" altLang="en-US" sz="2600"/>
              <a:t>This study did not factor in two main things that would also trend toward incinerators being worse than landfills:</a:t>
            </a:r>
          </a:p>
          <a:p>
            <a:pPr lvl="1" eaLnBrk="1" hangingPunct="1"/>
            <a:r>
              <a:rPr lang="en-US" altLang="en-US" sz="2200" u="sng"/>
              <a:t>It did not include data on leaching of toxic chemicals from incinerator ash, but DID include leaching from trash.</a:t>
            </a:r>
            <a:r>
              <a:rPr lang="en-US" altLang="en-US" sz="2200"/>
              <a:t>  In fact, leaching of toxic chemicals from incinerator ash is expected to be worse, especially where the ash is used as landfill cover or is mixed with municipal solid waste, as it is in Old Dominion Landfill.</a:t>
            </a:r>
          </a:p>
          <a:p>
            <a:pPr lvl="1" eaLnBrk="1" hangingPunct="1"/>
            <a:r>
              <a:rPr lang="en-US" altLang="en-US" sz="2200" u="sng"/>
              <a:t>Dioxin/furan emissions were not included.</a:t>
            </a:r>
            <a:r>
              <a:rPr lang="en-US" altLang="en-US" sz="2200"/>
              <a:t>  This was due to a lack of good data on dioxin emissions from landfills. Dioxins and furans are the most toxic man-made chemicals known to science, and are largely associated with incineration sources, so ignoring them biases the study in a conservative way, making incinerators out to be less toxic than they truly are.</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7A84F202-E348-4D85-AF0F-262818477503}"/>
              </a:ext>
            </a:extLst>
          </p:cNvPr>
          <p:cNvSpPr>
            <a:spLocks noGrp="1" noChangeArrowheads="1"/>
          </p:cNvSpPr>
          <p:nvPr>
            <p:ph type="title"/>
          </p:nvPr>
        </p:nvSpPr>
        <p:spPr>
          <a:xfrm>
            <a:off x="685800" y="228600"/>
            <a:ext cx="7772400" cy="762000"/>
          </a:xfrm>
        </p:spPr>
        <p:txBody>
          <a:bodyPr/>
          <a:lstStyle/>
          <a:p>
            <a:pPr eaLnBrk="1" hangingPunct="1"/>
            <a:r>
              <a:rPr lang="en-US" altLang="en-US" sz="3800" b="1">
                <a:latin typeface="Arial" panose="020B0604020202020204" pitchFamily="34" charset="0"/>
              </a:rPr>
              <a:t>Nitrogen Oxide (NOx) Pollution</a:t>
            </a:r>
          </a:p>
        </p:txBody>
      </p:sp>
      <p:sp>
        <p:nvSpPr>
          <p:cNvPr id="54275" name="Rectangle 1027">
            <a:extLst>
              <a:ext uri="{FF2B5EF4-FFF2-40B4-BE49-F238E27FC236}">
                <a16:creationId xmlns:a16="http://schemas.microsoft.com/office/drawing/2014/main" id="{507E45F2-2E90-4E14-AD36-3073D1205CE8}"/>
              </a:ext>
            </a:extLst>
          </p:cNvPr>
          <p:cNvSpPr>
            <a:spLocks noGrp="1" noChangeArrowheads="1"/>
          </p:cNvSpPr>
          <p:nvPr>
            <p:ph type="body" idx="1"/>
          </p:nvPr>
        </p:nvSpPr>
        <p:spPr>
          <a:xfrm>
            <a:off x="-4763" y="990600"/>
            <a:ext cx="9148763" cy="1600200"/>
          </a:xfrm>
        </p:spPr>
        <p:txBody>
          <a:bodyPr/>
          <a:lstStyle/>
          <a:p>
            <a:pPr marL="0" indent="0" algn="ctr" eaLnBrk="1" hangingPunct="1">
              <a:buFontTx/>
              <a:buNone/>
            </a:pPr>
            <a:r>
              <a:rPr lang="en-US" altLang="en-US" sz="2400"/>
              <a:t>[Pounds of NOx per ton of waste disposed.]</a:t>
            </a:r>
          </a:p>
        </p:txBody>
      </p:sp>
      <p:pic>
        <p:nvPicPr>
          <p:cNvPr id="54276" name="Picture 4">
            <a:extLst>
              <a:ext uri="{FF2B5EF4-FFF2-40B4-BE49-F238E27FC236}">
                <a16:creationId xmlns:a16="http://schemas.microsoft.com/office/drawing/2014/main" id="{C5E2AC3B-5704-4D75-AE02-98B23957A2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2590800"/>
            <a:ext cx="9113838"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1CE7A9FE-EEAC-4D0E-9D96-13EE12462FC6}"/>
              </a:ext>
            </a:extLst>
          </p:cNvPr>
          <p:cNvSpPr>
            <a:spLocks noGrp="1" noChangeArrowheads="1"/>
          </p:cNvSpPr>
          <p:nvPr>
            <p:ph type="title"/>
          </p:nvPr>
        </p:nvSpPr>
        <p:spPr>
          <a:xfrm>
            <a:off x="685800" y="228600"/>
            <a:ext cx="7772400" cy="762000"/>
          </a:xfrm>
        </p:spPr>
        <p:txBody>
          <a:bodyPr/>
          <a:lstStyle/>
          <a:p>
            <a:pPr eaLnBrk="1" hangingPunct="1"/>
            <a:r>
              <a:rPr lang="en-US" altLang="en-US" sz="3800" b="1">
                <a:latin typeface="Arial" panose="020B0604020202020204" pitchFamily="34" charset="0"/>
              </a:rPr>
              <a:t>Particulate Matter Pollution</a:t>
            </a:r>
          </a:p>
        </p:txBody>
      </p:sp>
      <p:sp>
        <p:nvSpPr>
          <p:cNvPr id="55299" name="Rectangle 1027">
            <a:extLst>
              <a:ext uri="{FF2B5EF4-FFF2-40B4-BE49-F238E27FC236}">
                <a16:creationId xmlns:a16="http://schemas.microsoft.com/office/drawing/2014/main" id="{D479AC91-26CF-4139-8AFA-22552B5FBB88}"/>
              </a:ext>
            </a:extLst>
          </p:cNvPr>
          <p:cNvSpPr>
            <a:spLocks noGrp="1" noChangeArrowheads="1"/>
          </p:cNvSpPr>
          <p:nvPr>
            <p:ph type="body" idx="1"/>
          </p:nvPr>
        </p:nvSpPr>
        <p:spPr>
          <a:xfrm>
            <a:off x="-4763" y="990600"/>
            <a:ext cx="9148763" cy="1600200"/>
          </a:xfrm>
        </p:spPr>
        <p:txBody>
          <a:bodyPr/>
          <a:lstStyle/>
          <a:p>
            <a:pPr marL="0" indent="0" algn="ctr" eaLnBrk="1" hangingPunct="1">
              <a:buFontTx/>
              <a:buNone/>
            </a:pPr>
            <a:r>
              <a:rPr lang="en-US" altLang="en-US" sz="2400"/>
              <a:t>[Pounds of PM2.5 equivalent per ton of waste disposed.]</a:t>
            </a:r>
          </a:p>
        </p:txBody>
      </p:sp>
      <p:pic>
        <p:nvPicPr>
          <p:cNvPr id="55300" name="Picture 3">
            <a:extLst>
              <a:ext uri="{FF2B5EF4-FFF2-40B4-BE49-F238E27FC236}">
                <a16:creationId xmlns:a16="http://schemas.microsoft.com/office/drawing/2014/main" id="{8119C94C-08F7-4284-A3CE-3BFFF999F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017838"/>
            <a:ext cx="8997950" cy="3840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0D9E62D4-689B-4E17-85AC-C42BB4017DCF}"/>
              </a:ext>
            </a:extLst>
          </p:cNvPr>
          <p:cNvSpPr>
            <a:spLocks noGrp="1" noChangeArrowheads="1"/>
          </p:cNvSpPr>
          <p:nvPr>
            <p:ph type="title"/>
          </p:nvPr>
        </p:nvSpPr>
        <p:spPr>
          <a:xfrm>
            <a:off x="685800" y="228600"/>
            <a:ext cx="7772400" cy="762000"/>
          </a:xfrm>
        </p:spPr>
        <p:txBody>
          <a:bodyPr/>
          <a:lstStyle/>
          <a:p>
            <a:pPr eaLnBrk="1" hangingPunct="1"/>
            <a:r>
              <a:rPr lang="en-US" altLang="en-US" sz="3800" b="1">
                <a:latin typeface="Arial" panose="020B0604020202020204" pitchFamily="34" charset="0"/>
              </a:rPr>
              <a:t>Toxic Pollution</a:t>
            </a:r>
          </a:p>
        </p:txBody>
      </p:sp>
      <p:sp>
        <p:nvSpPr>
          <p:cNvPr id="56323" name="Rectangle 1027">
            <a:extLst>
              <a:ext uri="{FF2B5EF4-FFF2-40B4-BE49-F238E27FC236}">
                <a16:creationId xmlns:a16="http://schemas.microsoft.com/office/drawing/2014/main" id="{FB8D784C-673F-4231-B9DA-0950A452DD53}"/>
              </a:ext>
            </a:extLst>
          </p:cNvPr>
          <p:cNvSpPr>
            <a:spLocks noGrp="1" noChangeArrowheads="1"/>
          </p:cNvSpPr>
          <p:nvPr>
            <p:ph type="body" idx="1"/>
          </p:nvPr>
        </p:nvSpPr>
        <p:spPr>
          <a:xfrm>
            <a:off x="-4763" y="990600"/>
            <a:ext cx="9148763" cy="1600200"/>
          </a:xfrm>
        </p:spPr>
        <p:txBody>
          <a:bodyPr/>
          <a:lstStyle/>
          <a:p>
            <a:pPr marL="0" indent="0" algn="ctr" eaLnBrk="1" hangingPunct="1">
              <a:buFontTx/>
              <a:buNone/>
            </a:pPr>
            <a:r>
              <a:rPr lang="en-US" altLang="en-US" sz="2400"/>
              <a:t>[Pounds of toluene equivalent per ton of waste disposed.]</a:t>
            </a:r>
          </a:p>
          <a:p>
            <a:pPr marL="0" indent="0" algn="ctr" eaLnBrk="1" hangingPunct="1">
              <a:buFontTx/>
              <a:buNone/>
            </a:pPr>
            <a:endParaRPr lang="en-US" altLang="en-US" sz="2400"/>
          </a:p>
          <a:p>
            <a:pPr marL="0" indent="0" algn="ctr" eaLnBrk="1" hangingPunct="1">
              <a:buFontTx/>
              <a:buNone/>
            </a:pPr>
            <a:r>
              <a:rPr lang="en-US" altLang="en-US" sz="2400"/>
              <a:t>Does not include dioxin/furan emissions or ash leaching.</a:t>
            </a:r>
          </a:p>
        </p:txBody>
      </p:sp>
      <p:pic>
        <p:nvPicPr>
          <p:cNvPr id="56324" name="Picture 3">
            <a:extLst>
              <a:ext uri="{FF2B5EF4-FFF2-40B4-BE49-F238E27FC236}">
                <a16:creationId xmlns:a16="http://schemas.microsoft.com/office/drawing/2014/main" id="{A92869CF-587D-44C5-9D32-3B41BBCB3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2636838"/>
            <a:ext cx="9113837" cy="4221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5D3C89AC-84B3-442F-94CF-0DB08356ABD9}"/>
              </a:ext>
            </a:extLst>
          </p:cNvPr>
          <p:cNvSpPr>
            <a:spLocks noGrp="1" noChangeArrowheads="1"/>
          </p:cNvSpPr>
          <p:nvPr>
            <p:ph type="title"/>
          </p:nvPr>
        </p:nvSpPr>
        <p:spPr>
          <a:xfrm>
            <a:off x="685800" y="228600"/>
            <a:ext cx="7772400" cy="762000"/>
          </a:xfrm>
        </p:spPr>
        <p:txBody>
          <a:bodyPr/>
          <a:lstStyle/>
          <a:p>
            <a:pPr eaLnBrk="1" hangingPunct="1"/>
            <a:r>
              <a:rPr lang="en-US" altLang="en-US" sz="3800" b="1">
                <a:latin typeface="Arial" panose="020B0604020202020204" pitchFamily="34" charset="0"/>
              </a:rPr>
              <a:t>Carcinogenic Pollution</a:t>
            </a:r>
          </a:p>
        </p:txBody>
      </p:sp>
      <p:sp>
        <p:nvSpPr>
          <p:cNvPr id="57347" name="Rectangle 1027">
            <a:extLst>
              <a:ext uri="{FF2B5EF4-FFF2-40B4-BE49-F238E27FC236}">
                <a16:creationId xmlns:a16="http://schemas.microsoft.com/office/drawing/2014/main" id="{B82450BA-EFA4-4DD7-90FB-4AFD4BEEB0DF}"/>
              </a:ext>
            </a:extLst>
          </p:cNvPr>
          <p:cNvSpPr>
            <a:spLocks noGrp="1" noChangeArrowheads="1"/>
          </p:cNvSpPr>
          <p:nvPr>
            <p:ph type="body" idx="1"/>
          </p:nvPr>
        </p:nvSpPr>
        <p:spPr>
          <a:xfrm>
            <a:off x="-4763" y="990600"/>
            <a:ext cx="9148763" cy="1600200"/>
          </a:xfrm>
        </p:spPr>
        <p:txBody>
          <a:bodyPr/>
          <a:lstStyle/>
          <a:p>
            <a:pPr marL="0" indent="0" algn="ctr" eaLnBrk="1" hangingPunct="1">
              <a:buFontTx/>
              <a:buNone/>
            </a:pPr>
            <a:r>
              <a:rPr lang="en-US" altLang="en-US" sz="2400"/>
              <a:t>[Pounds of benzene equivalent per ton of waste disposed.]</a:t>
            </a:r>
          </a:p>
          <a:p>
            <a:pPr marL="0" indent="0" algn="ctr" eaLnBrk="1" hangingPunct="1">
              <a:buFontTx/>
              <a:buNone/>
            </a:pPr>
            <a:endParaRPr lang="en-US" altLang="en-US" sz="2400"/>
          </a:p>
          <a:p>
            <a:pPr marL="0" indent="0" algn="ctr" eaLnBrk="1" hangingPunct="1">
              <a:buFontTx/>
              <a:buNone/>
            </a:pPr>
            <a:r>
              <a:rPr lang="en-US" altLang="en-US" sz="2400"/>
              <a:t>Does not include dioxin/furan emissions or ash leaching.</a:t>
            </a:r>
          </a:p>
        </p:txBody>
      </p:sp>
      <p:pic>
        <p:nvPicPr>
          <p:cNvPr id="57348" name="Picture 3">
            <a:extLst>
              <a:ext uri="{FF2B5EF4-FFF2-40B4-BE49-F238E27FC236}">
                <a16:creationId xmlns:a16="http://schemas.microsoft.com/office/drawing/2014/main" id="{0A6FF280-396E-4C4E-A842-F91124EE5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03475"/>
            <a:ext cx="9144000" cy="446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57C9AD2A-6E48-4364-B76A-37906A94B55E}"/>
              </a:ext>
            </a:extLst>
          </p:cNvPr>
          <p:cNvSpPr>
            <a:spLocks noGrp="1" noChangeArrowheads="1"/>
          </p:cNvSpPr>
          <p:nvPr>
            <p:ph type="title"/>
          </p:nvPr>
        </p:nvSpPr>
        <p:spPr>
          <a:xfrm>
            <a:off x="685800" y="228600"/>
            <a:ext cx="7772400" cy="762000"/>
          </a:xfrm>
        </p:spPr>
        <p:txBody>
          <a:bodyPr/>
          <a:lstStyle/>
          <a:p>
            <a:pPr eaLnBrk="1" hangingPunct="1"/>
            <a:r>
              <a:rPr lang="en-US" altLang="en-US" sz="3800" b="1">
                <a:latin typeface="Arial" panose="020B0604020202020204" pitchFamily="34" charset="0"/>
              </a:rPr>
              <a:t>Eutrophication</a:t>
            </a:r>
          </a:p>
        </p:txBody>
      </p:sp>
      <p:sp>
        <p:nvSpPr>
          <p:cNvPr id="58371" name="Rectangle 1027">
            <a:extLst>
              <a:ext uri="{FF2B5EF4-FFF2-40B4-BE49-F238E27FC236}">
                <a16:creationId xmlns:a16="http://schemas.microsoft.com/office/drawing/2014/main" id="{E1820D13-74D5-4C6E-AD2D-AFE948EC6965}"/>
              </a:ext>
            </a:extLst>
          </p:cNvPr>
          <p:cNvSpPr>
            <a:spLocks noGrp="1" noChangeArrowheads="1"/>
          </p:cNvSpPr>
          <p:nvPr>
            <p:ph type="body" idx="1"/>
          </p:nvPr>
        </p:nvSpPr>
        <p:spPr>
          <a:xfrm>
            <a:off x="-4763" y="990600"/>
            <a:ext cx="9148763" cy="1600200"/>
          </a:xfrm>
        </p:spPr>
        <p:txBody>
          <a:bodyPr/>
          <a:lstStyle/>
          <a:p>
            <a:pPr marL="0" indent="0" algn="ctr" eaLnBrk="1" hangingPunct="1">
              <a:buFontTx/>
              <a:buNone/>
            </a:pPr>
            <a:r>
              <a:rPr lang="en-US" altLang="en-US" sz="2400"/>
              <a:t>[Pounds of nitrogen equivalent per ton of waste disposed.]</a:t>
            </a:r>
          </a:p>
          <a:p>
            <a:pPr marL="0" indent="0" algn="ctr" eaLnBrk="1" hangingPunct="1">
              <a:buFontTx/>
              <a:buNone/>
            </a:pPr>
            <a:endParaRPr lang="en-US" altLang="en-US" sz="1500"/>
          </a:p>
          <a:p>
            <a:pPr marL="0" indent="0" algn="ctr" eaLnBrk="1" hangingPunct="1">
              <a:buFontTx/>
              <a:buNone/>
            </a:pPr>
            <a:r>
              <a:rPr lang="en-US" altLang="en-US" sz="2400"/>
              <a:t>NOx and ammonia air emissions plus BOD, COD, phosphate, and ammonia water releases from landfills.</a:t>
            </a:r>
          </a:p>
        </p:txBody>
      </p:sp>
      <p:pic>
        <p:nvPicPr>
          <p:cNvPr id="58372" name="Picture 3">
            <a:extLst>
              <a:ext uri="{FF2B5EF4-FFF2-40B4-BE49-F238E27FC236}">
                <a16:creationId xmlns:a16="http://schemas.microsoft.com/office/drawing/2014/main" id="{FD1220B2-B24E-4518-8A3F-006A583827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632075"/>
            <a:ext cx="9067800" cy="4233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D5427892-43A9-414B-91B5-648AF98D87E5}"/>
              </a:ext>
            </a:extLst>
          </p:cNvPr>
          <p:cNvSpPr>
            <a:spLocks noGrp="1" noChangeArrowheads="1"/>
          </p:cNvSpPr>
          <p:nvPr>
            <p:ph type="title"/>
          </p:nvPr>
        </p:nvSpPr>
        <p:spPr>
          <a:xfrm>
            <a:off x="685800" y="228600"/>
            <a:ext cx="7772400" cy="762000"/>
          </a:xfrm>
        </p:spPr>
        <p:txBody>
          <a:bodyPr/>
          <a:lstStyle/>
          <a:p>
            <a:pPr eaLnBrk="1" hangingPunct="1"/>
            <a:r>
              <a:rPr lang="en-US" altLang="en-US" sz="3800" b="1">
                <a:latin typeface="Arial" panose="020B0604020202020204" pitchFamily="34" charset="0"/>
              </a:rPr>
              <a:t>Acidification</a:t>
            </a:r>
          </a:p>
        </p:txBody>
      </p:sp>
      <p:sp>
        <p:nvSpPr>
          <p:cNvPr id="59395" name="Rectangle 1027">
            <a:extLst>
              <a:ext uri="{FF2B5EF4-FFF2-40B4-BE49-F238E27FC236}">
                <a16:creationId xmlns:a16="http://schemas.microsoft.com/office/drawing/2014/main" id="{9785E240-3F6F-4F2F-8330-AC55F4E3861A}"/>
              </a:ext>
            </a:extLst>
          </p:cNvPr>
          <p:cNvSpPr>
            <a:spLocks noGrp="1" noChangeArrowheads="1"/>
          </p:cNvSpPr>
          <p:nvPr>
            <p:ph type="body" idx="1"/>
          </p:nvPr>
        </p:nvSpPr>
        <p:spPr>
          <a:xfrm>
            <a:off x="-4763" y="990600"/>
            <a:ext cx="9148763" cy="1600200"/>
          </a:xfrm>
        </p:spPr>
        <p:txBody>
          <a:bodyPr/>
          <a:lstStyle/>
          <a:p>
            <a:pPr marL="0" indent="0" algn="ctr" eaLnBrk="1" hangingPunct="1">
              <a:buFontTx/>
              <a:buNone/>
            </a:pPr>
            <a:r>
              <a:rPr lang="en-US" altLang="en-US" sz="2400"/>
              <a:t>[Pounds of SO</a:t>
            </a:r>
            <a:r>
              <a:rPr lang="en-US" altLang="en-US" sz="2400" baseline="-25000"/>
              <a:t>2</a:t>
            </a:r>
            <a:r>
              <a:rPr lang="en-US" altLang="en-US" sz="2400"/>
              <a:t> equivalent per ton of waste disposed.]</a:t>
            </a:r>
          </a:p>
          <a:p>
            <a:pPr marL="0" indent="0" algn="ctr" eaLnBrk="1" hangingPunct="1">
              <a:buFontTx/>
              <a:buNone/>
            </a:pPr>
            <a:endParaRPr lang="en-US" altLang="en-US" sz="1200"/>
          </a:p>
          <a:p>
            <a:pPr marL="0" indent="0" algn="ctr" eaLnBrk="1" hangingPunct="1">
              <a:buFontTx/>
              <a:buNone/>
            </a:pPr>
            <a:r>
              <a:rPr lang="en-US" altLang="en-US" sz="2000"/>
              <a:t>Incinerator emissions are largely from nitrogen oxides, but also include other acid gases (SO</a:t>
            </a:r>
            <a:r>
              <a:rPr lang="en-US" altLang="en-US" sz="2000" baseline="-25000"/>
              <a:t>2</a:t>
            </a:r>
            <a:r>
              <a:rPr lang="en-US" altLang="en-US" sz="2000"/>
              <a:t>, HCl, HF).  For the landfills, it’s hydrogen sulfide (H</a:t>
            </a:r>
            <a:r>
              <a:rPr lang="en-US" altLang="en-US" sz="2000" baseline="-25000"/>
              <a:t>2</a:t>
            </a:r>
            <a:r>
              <a:rPr lang="en-US" altLang="en-US" sz="2000"/>
              <a:t>S) from the landfill, plus ammonia, NOx and SOx from the landfill gas burners.</a:t>
            </a:r>
          </a:p>
        </p:txBody>
      </p:sp>
      <p:pic>
        <p:nvPicPr>
          <p:cNvPr id="59396" name="Picture 3">
            <a:extLst>
              <a:ext uri="{FF2B5EF4-FFF2-40B4-BE49-F238E27FC236}">
                <a16:creationId xmlns:a16="http://schemas.microsoft.com/office/drawing/2014/main" id="{7E5065A6-5E97-465D-AFAA-0DFD52AD26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622550"/>
            <a:ext cx="9067800" cy="423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21ADDFBC-32C0-46D7-B850-10590980B3E5}"/>
              </a:ext>
            </a:extLst>
          </p:cNvPr>
          <p:cNvSpPr>
            <a:spLocks noGrp="1" noChangeArrowheads="1"/>
          </p:cNvSpPr>
          <p:nvPr>
            <p:ph type="title"/>
          </p:nvPr>
        </p:nvSpPr>
        <p:spPr>
          <a:xfrm>
            <a:off x="685800" y="228600"/>
            <a:ext cx="7772400" cy="762000"/>
          </a:xfrm>
        </p:spPr>
        <p:txBody>
          <a:bodyPr/>
          <a:lstStyle/>
          <a:p>
            <a:pPr eaLnBrk="1" hangingPunct="1"/>
            <a:r>
              <a:rPr lang="en-US" altLang="en-US" sz="3800" b="1">
                <a:latin typeface="Arial" panose="020B0604020202020204" pitchFamily="34" charset="0"/>
              </a:rPr>
              <a:t>Ecosystems Toxicity</a:t>
            </a:r>
          </a:p>
        </p:txBody>
      </p:sp>
      <p:sp>
        <p:nvSpPr>
          <p:cNvPr id="60419" name="Rectangle 1027">
            <a:extLst>
              <a:ext uri="{FF2B5EF4-FFF2-40B4-BE49-F238E27FC236}">
                <a16:creationId xmlns:a16="http://schemas.microsoft.com/office/drawing/2014/main" id="{32C3D82D-EF1A-40CE-AFE9-F8E66FD38484}"/>
              </a:ext>
            </a:extLst>
          </p:cNvPr>
          <p:cNvSpPr>
            <a:spLocks noGrp="1" noChangeArrowheads="1"/>
          </p:cNvSpPr>
          <p:nvPr>
            <p:ph type="body" idx="1"/>
          </p:nvPr>
        </p:nvSpPr>
        <p:spPr>
          <a:xfrm>
            <a:off x="-4763" y="990600"/>
            <a:ext cx="9148763" cy="1600200"/>
          </a:xfrm>
        </p:spPr>
        <p:txBody>
          <a:bodyPr/>
          <a:lstStyle/>
          <a:p>
            <a:pPr marL="0" indent="0" algn="ctr" eaLnBrk="1" hangingPunct="1">
              <a:buFontTx/>
              <a:buNone/>
            </a:pPr>
            <a:r>
              <a:rPr lang="en-US" altLang="en-US" sz="2400"/>
              <a:t>[Pounds of 2,4-D herbicide equivalent per ton of waste disposed.]</a:t>
            </a:r>
          </a:p>
          <a:p>
            <a:pPr marL="0" indent="0" algn="ctr" eaLnBrk="1" hangingPunct="1">
              <a:buFontTx/>
              <a:buNone/>
            </a:pPr>
            <a:endParaRPr lang="en-US" altLang="en-US" sz="1500"/>
          </a:p>
          <a:p>
            <a:pPr marL="0" indent="0" algn="ctr" eaLnBrk="1" hangingPunct="1">
              <a:buFontTx/>
              <a:buNone/>
            </a:pPr>
            <a:r>
              <a:rPr lang="en-US" altLang="en-US" sz="2400"/>
              <a:t>For the incinerator, this is mainly based on mercury emissions.  For the landfill, mainly formaldehyde.</a:t>
            </a:r>
          </a:p>
        </p:txBody>
      </p:sp>
      <p:pic>
        <p:nvPicPr>
          <p:cNvPr id="60420" name="Picture 2">
            <a:extLst>
              <a:ext uri="{FF2B5EF4-FFF2-40B4-BE49-F238E27FC236}">
                <a16:creationId xmlns:a16="http://schemas.microsoft.com/office/drawing/2014/main" id="{59E8B984-A3F4-47CB-86B0-FD72AC8C6A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632075"/>
            <a:ext cx="9067800" cy="422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7">
            <a:extLst>
              <a:ext uri="{FF2B5EF4-FFF2-40B4-BE49-F238E27FC236}">
                <a16:creationId xmlns:a16="http://schemas.microsoft.com/office/drawing/2014/main" id="{10A4B85E-8157-4339-8011-C632A4E1B12C}"/>
              </a:ext>
            </a:extLst>
          </p:cNvPr>
          <p:cNvSpPr>
            <a:spLocks noGrp="1" noChangeArrowheads="1"/>
          </p:cNvSpPr>
          <p:nvPr>
            <p:ph type="body" sz="half" idx="1"/>
          </p:nvPr>
        </p:nvSpPr>
        <p:spPr>
          <a:xfrm>
            <a:off x="152400" y="838200"/>
            <a:ext cx="7010400" cy="5715000"/>
          </a:xfrm>
        </p:spPr>
        <p:txBody>
          <a:bodyPr/>
          <a:lstStyle/>
          <a:p>
            <a:pPr marL="0" indent="0">
              <a:buFontTx/>
              <a:buNone/>
            </a:pPr>
            <a:r>
              <a:rPr lang="en-US" altLang="en-US" sz="2800" b="1" dirty="0"/>
              <a:t>Covanta’s newest incinerator was aging at the ripe age of 22.  In Maryland…</a:t>
            </a:r>
          </a:p>
          <a:p>
            <a:pPr marL="0" indent="0">
              <a:buFontTx/>
              <a:buNone/>
            </a:pPr>
            <a:endParaRPr lang="en-US" altLang="en-US" sz="500" dirty="0"/>
          </a:p>
          <a:p>
            <a:pPr marL="0" indent="0">
              <a:buFontTx/>
              <a:buNone/>
            </a:pPr>
            <a:r>
              <a:rPr lang="en-US" altLang="en-US" sz="2800" dirty="0"/>
              <a:t>In 2016-2017, the incinerator experienced more downtime than usual, due to “much-needed plant maintenance.”  The incinerator’s capacity and availability “is below industry standard” and has resulted in “high waste inventories” (larger piles of trash stored inside the plant).  </a:t>
            </a:r>
          </a:p>
          <a:p>
            <a:pPr marL="0" indent="0">
              <a:buFontTx/>
              <a:buNone/>
            </a:pPr>
            <a:endParaRPr lang="en-US" altLang="en-US" sz="1200" dirty="0"/>
          </a:p>
          <a:p>
            <a:pPr marL="0" indent="0">
              <a:buFontTx/>
              <a:buNone/>
            </a:pPr>
            <a:r>
              <a:rPr lang="en-US" altLang="en-US" sz="2800" dirty="0"/>
              <a:t>“This reduced availability and capacity is a result of a lack of maintenance and repair on the boiler and air pollution control systems.”</a:t>
            </a:r>
          </a:p>
          <a:p>
            <a:pPr marL="0" indent="0">
              <a:buFontTx/>
              <a:buNone/>
            </a:pPr>
            <a:endParaRPr lang="en-US" altLang="en-US" sz="300" dirty="0"/>
          </a:p>
          <a:p>
            <a:pPr marL="0" indent="0">
              <a:buFontTx/>
              <a:buNone/>
            </a:pPr>
            <a:r>
              <a:rPr lang="en-US" altLang="en-US" sz="1400" u="sng" dirty="0"/>
              <a:t>Source:</a:t>
            </a:r>
            <a:r>
              <a:rPr lang="en-US" altLang="en-US" sz="1400" dirty="0"/>
              <a:t> Covanta &amp; Montgomery County Department of Environmental Protection.</a:t>
            </a:r>
            <a:br>
              <a:rPr lang="en-US" altLang="en-US" sz="1400" dirty="0"/>
            </a:br>
            <a:r>
              <a:rPr lang="en-US" altLang="en-US" sz="1400" dirty="0"/>
              <a:t>See pp. 4 &amp; 49 in </a:t>
            </a:r>
            <a:r>
              <a:rPr lang="en-US" altLang="en-US" sz="1400" u="sng" dirty="0">
                <a:hlinkClick r:id="rId3"/>
              </a:rPr>
              <a:t>www.montgomerycountymd.gov/SWS/Resources/Files/rrf/RCA%20Documents.pdf</a:t>
            </a:r>
            <a:endParaRPr lang="en-US" altLang="en-US" sz="1400" dirty="0"/>
          </a:p>
        </p:txBody>
      </p:sp>
      <p:sp>
        <p:nvSpPr>
          <p:cNvPr id="7" name="Rectangle 1026">
            <a:extLst>
              <a:ext uri="{FF2B5EF4-FFF2-40B4-BE49-F238E27FC236}">
                <a16:creationId xmlns:a16="http://schemas.microsoft.com/office/drawing/2014/main" id="{B990EEB1-B8D6-46B9-9D47-C432A4B6B9C7}"/>
              </a:ext>
            </a:extLst>
          </p:cNvPr>
          <p:cNvSpPr txBox="1">
            <a:spLocks noChangeArrowheads="1"/>
          </p:cNvSpPr>
          <p:nvPr/>
        </p:nvSpPr>
        <p:spPr bwMode="auto">
          <a:xfrm>
            <a:off x="685800" y="152400"/>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3800" b="1" kern="0" dirty="0">
                <a:latin typeface="Arial" pitchFamily="34" charset="0"/>
              </a:rPr>
              <a:t>Incinerator Life Spans</a:t>
            </a:r>
          </a:p>
        </p:txBody>
      </p:sp>
      <p:pic>
        <p:nvPicPr>
          <p:cNvPr id="48132" name="Picture 5">
            <a:extLst>
              <a:ext uri="{FF2B5EF4-FFF2-40B4-BE49-F238E27FC236}">
                <a16:creationId xmlns:a16="http://schemas.microsoft.com/office/drawing/2014/main" id="{CE7B31AF-65F4-4E20-91D8-33660B47A5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3090863"/>
            <a:ext cx="1905000" cy="3386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3D2DDBEE-812F-4A6C-A0D4-9A488474E4B0}"/>
              </a:ext>
            </a:extLst>
          </p:cNvPr>
          <p:cNvSpPr>
            <a:spLocks noGrp="1" noChangeArrowheads="1"/>
          </p:cNvSpPr>
          <p:nvPr>
            <p:ph type="title"/>
          </p:nvPr>
        </p:nvSpPr>
        <p:spPr>
          <a:xfrm>
            <a:off x="685800" y="228600"/>
            <a:ext cx="7772400" cy="762000"/>
          </a:xfrm>
        </p:spPr>
        <p:txBody>
          <a:bodyPr/>
          <a:lstStyle/>
          <a:p>
            <a:pPr eaLnBrk="1" hangingPunct="1"/>
            <a:r>
              <a:rPr lang="en-US" altLang="en-US" sz="3800" b="1">
                <a:latin typeface="Arial" panose="020B0604020202020204" pitchFamily="34" charset="0"/>
              </a:rPr>
              <a:t>Ozone Depletion</a:t>
            </a:r>
          </a:p>
        </p:txBody>
      </p:sp>
      <p:sp>
        <p:nvSpPr>
          <p:cNvPr id="61443" name="Rectangle 1027">
            <a:extLst>
              <a:ext uri="{FF2B5EF4-FFF2-40B4-BE49-F238E27FC236}">
                <a16:creationId xmlns:a16="http://schemas.microsoft.com/office/drawing/2014/main" id="{8C0C3091-3B45-4E65-95E6-A50D29FEC9CB}"/>
              </a:ext>
            </a:extLst>
          </p:cNvPr>
          <p:cNvSpPr>
            <a:spLocks noGrp="1" noChangeArrowheads="1"/>
          </p:cNvSpPr>
          <p:nvPr>
            <p:ph type="body" idx="1"/>
          </p:nvPr>
        </p:nvSpPr>
        <p:spPr>
          <a:xfrm>
            <a:off x="-4763" y="990600"/>
            <a:ext cx="9148763" cy="1600200"/>
          </a:xfrm>
        </p:spPr>
        <p:txBody>
          <a:bodyPr/>
          <a:lstStyle/>
          <a:p>
            <a:pPr marL="0" indent="0" algn="ctr" eaLnBrk="1" hangingPunct="1">
              <a:buFontTx/>
              <a:buNone/>
            </a:pPr>
            <a:r>
              <a:rPr lang="en-US" altLang="en-US" sz="2400"/>
              <a:t>[Pounds of CFC-11 equivalent per ton of waste disposed.]</a:t>
            </a:r>
          </a:p>
        </p:txBody>
      </p:sp>
      <p:pic>
        <p:nvPicPr>
          <p:cNvPr id="61444" name="Picture 2">
            <a:extLst>
              <a:ext uri="{FF2B5EF4-FFF2-40B4-BE49-F238E27FC236}">
                <a16:creationId xmlns:a16="http://schemas.microsoft.com/office/drawing/2014/main" id="{9B53F53F-1113-4350-9636-47C362F5E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2630488"/>
            <a:ext cx="9105900" cy="4227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BC1C19ED-1E32-47F3-B0E6-51DF14BCDEF8}"/>
              </a:ext>
            </a:extLst>
          </p:cNvPr>
          <p:cNvSpPr>
            <a:spLocks noGrp="1" noChangeArrowheads="1"/>
          </p:cNvSpPr>
          <p:nvPr>
            <p:ph type="title"/>
          </p:nvPr>
        </p:nvSpPr>
        <p:spPr>
          <a:xfrm>
            <a:off x="685800" y="228600"/>
            <a:ext cx="7772400" cy="762000"/>
          </a:xfrm>
        </p:spPr>
        <p:txBody>
          <a:bodyPr/>
          <a:lstStyle/>
          <a:p>
            <a:pPr eaLnBrk="1" hangingPunct="1"/>
            <a:r>
              <a:rPr lang="en-US" altLang="en-US" sz="3800" b="1">
                <a:latin typeface="Arial" panose="020B0604020202020204" pitchFamily="34" charset="0"/>
              </a:rPr>
              <a:t>Smog Formation</a:t>
            </a:r>
          </a:p>
        </p:txBody>
      </p:sp>
      <p:sp>
        <p:nvSpPr>
          <p:cNvPr id="62467" name="Rectangle 1027">
            <a:extLst>
              <a:ext uri="{FF2B5EF4-FFF2-40B4-BE49-F238E27FC236}">
                <a16:creationId xmlns:a16="http://schemas.microsoft.com/office/drawing/2014/main" id="{F8E007A7-13FF-469C-A9DC-FE353D38FBDC}"/>
              </a:ext>
            </a:extLst>
          </p:cNvPr>
          <p:cNvSpPr>
            <a:spLocks noGrp="1" noChangeArrowheads="1"/>
          </p:cNvSpPr>
          <p:nvPr>
            <p:ph type="body" idx="1"/>
          </p:nvPr>
        </p:nvSpPr>
        <p:spPr>
          <a:xfrm>
            <a:off x="-4763" y="990600"/>
            <a:ext cx="9148763" cy="1600200"/>
          </a:xfrm>
        </p:spPr>
        <p:txBody>
          <a:bodyPr/>
          <a:lstStyle/>
          <a:p>
            <a:pPr marL="0" indent="0" algn="ctr" eaLnBrk="1" hangingPunct="1">
              <a:buFontTx/>
              <a:buNone/>
            </a:pPr>
            <a:r>
              <a:rPr lang="en-US" altLang="en-US" sz="2400"/>
              <a:t>[Pounds of ozone (O</a:t>
            </a:r>
            <a:r>
              <a:rPr lang="en-US" altLang="en-US" sz="2400" baseline="-25000"/>
              <a:t>3</a:t>
            </a:r>
            <a:r>
              <a:rPr lang="en-US" altLang="en-US" sz="2400"/>
              <a:t>) equivalent per ton of waste disposed.]</a:t>
            </a:r>
          </a:p>
        </p:txBody>
      </p:sp>
      <p:pic>
        <p:nvPicPr>
          <p:cNvPr id="62468" name="Picture 2">
            <a:extLst>
              <a:ext uri="{FF2B5EF4-FFF2-40B4-BE49-F238E27FC236}">
                <a16:creationId xmlns:a16="http://schemas.microsoft.com/office/drawing/2014/main" id="{3E3FF01E-7025-40C6-A454-B24B4FEC23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2590800"/>
            <a:ext cx="9132888"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70962A3A-FDA7-4021-B12D-D773C71EA6A4}"/>
              </a:ext>
            </a:extLst>
          </p:cNvPr>
          <p:cNvSpPr>
            <a:spLocks noGrp="1" noChangeArrowheads="1"/>
          </p:cNvSpPr>
          <p:nvPr>
            <p:ph type="title"/>
          </p:nvPr>
        </p:nvSpPr>
        <p:spPr>
          <a:xfrm>
            <a:off x="685800" y="228600"/>
            <a:ext cx="7772400" cy="762000"/>
          </a:xfrm>
        </p:spPr>
        <p:txBody>
          <a:bodyPr/>
          <a:lstStyle/>
          <a:p>
            <a:pPr eaLnBrk="1" hangingPunct="1"/>
            <a:r>
              <a:rPr lang="en-US" altLang="en-US" sz="3800" b="1">
                <a:latin typeface="Arial" panose="020B0604020202020204" pitchFamily="34" charset="0"/>
              </a:rPr>
              <a:t>Global Warming Pollution</a:t>
            </a:r>
          </a:p>
        </p:txBody>
      </p:sp>
      <p:sp>
        <p:nvSpPr>
          <p:cNvPr id="63491" name="Rectangle 1027">
            <a:extLst>
              <a:ext uri="{FF2B5EF4-FFF2-40B4-BE49-F238E27FC236}">
                <a16:creationId xmlns:a16="http://schemas.microsoft.com/office/drawing/2014/main" id="{109377FA-DD7F-4AB2-ACAE-46E526780C85}"/>
              </a:ext>
            </a:extLst>
          </p:cNvPr>
          <p:cNvSpPr>
            <a:spLocks noGrp="1" noChangeArrowheads="1"/>
          </p:cNvSpPr>
          <p:nvPr>
            <p:ph type="body" idx="1"/>
          </p:nvPr>
        </p:nvSpPr>
        <p:spPr>
          <a:xfrm>
            <a:off x="-4763" y="990600"/>
            <a:ext cx="9148763" cy="1600200"/>
          </a:xfrm>
        </p:spPr>
        <p:txBody>
          <a:bodyPr/>
          <a:lstStyle/>
          <a:p>
            <a:pPr marL="0" indent="0" algn="ctr" eaLnBrk="1" hangingPunct="1">
              <a:buFontTx/>
              <a:buNone/>
            </a:pPr>
            <a:r>
              <a:rPr lang="en-US" altLang="en-US" sz="2400"/>
              <a:t>[Pounds of CO</a:t>
            </a:r>
            <a:r>
              <a:rPr lang="en-US" altLang="en-US" sz="2400" baseline="-25000"/>
              <a:t>2</a:t>
            </a:r>
            <a:r>
              <a:rPr lang="en-US" altLang="en-US" sz="2400"/>
              <a:t> equivalent per ton of waste disposed.]</a:t>
            </a:r>
          </a:p>
        </p:txBody>
      </p:sp>
      <p:pic>
        <p:nvPicPr>
          <p:cNvPr id="63492" name="Picture 2">
            <a:extLst>
              <a:ext uri="{FF2B5EF4-FFF2-40B4-BE49-F238E27FC236}">
                <a16:creationId xmlns:a16="http://schemas.microsoft.com/office/drawing/2014/main" id="{7B68B081-85AB-47CD-8EB3-B086B8D37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2633663"/>
            <a:ext cx="9161463" cy="4224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9D1C913A-3A34-40B2-889F-186A28C00F48}"/>
              </a:ext>
            </a:extLst>
          </p:cNvPr>
          <p:cNvSpPr>
            <a:spLocks noGrp="1" noChangeArrowheads="1"/>
          </p:cNvSpPr>
          <p:nvPr>
            <p:ph type="title"/>
          </p:nvPr>
        </p:nvSpPr>
        <p:spPr>
          <a:xfrm>
            <a:off x="685800" y="228600"/>
            <a:ext cx="7772400" cy="762000"/>
          </a:xfrm>
        </p:spPr>
        <p:txBody>
          <a:bodyPr/>
          <a:lstStyle/>
          <a:p>
            <a:pPr eaLnBrk="1" hangingPunct="1"/>
            <a:r>
              <a:rPr lang="en-US" altLang="en-US" sz="3800" b="1">
                <a:latin typeface="Arial" panose="020B0604020202020204" pitchFamily="34" charset="0"/>
              </a:rPr>
              <a:t>Incineration worse than Landfills</a:t>
            </a:r>
          </a:p>
        </p:txBody>
      </p:sp>
      <p:pic>
        <p:nvPicPr>
          <p:cNvPr id="64515" name="Picture 4">
            <a:extLst>
              <a:ext uri="{FF2B5EF4-FFF2-40B4-BE49-F238E27FC236}">
                <a16:creationId xmlns:a16="http://schemas.microsoft.com/office/drawing/2014/main" id="{66EB8EAE-49BE-46CA-B0E9-773CBD4555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860925"/>
            <a:ext cx="4495800" cy="169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6" name="Picture 5">
            <a:extLst>
              <a:ext uri="{FF2B5EF4-FFF2-40B4-BE49-F238E27FC236}">
                <a16:creationId xmlns:a16="http://schemas.microsoft.com/office/drawing/2014/main" id="{4113DFF7-2DDC-48FE-B1D3-788F67F162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1413"/>
            <a:ext cx="9144000" cy="3582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5"/>
          <p:cNvSpPr txBox="1">
            <a:spLocks noGrp="1"/>
          </p:cNvSpPr>
          <p:nvPr>
            <p:ph type="body" idx="1"/>
          </p:nvPr>
        </p:nvSpPr>
        <p:spPr>
          <a:xfrm>
            <a:off x="76200" y="39174"/>
            <a:ext cx="8991600" cy="1356075"/>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marL="0" indent="0" algn="ctr">
              <a:lnSpc>
                <a:spcPct val="90000"/>
              </a:lnSpc>
              <a:spcBef>
                <a:spcPts val="949"/>
              </a:spcBef>
              <a:spcAft>
                <a:spcPts val="0"/>
              </a:spcAft>
              <a:buSzPts val="3330"/>
              <a:buNone/>
            </a:pPr>
            <a:r>
              <a:rPr lang="en-US" sz="3600" b="1" dirty="0">
                <a:latin typeface="Arial"/>
                <a:ea typeface="Arial"/>
                <a:cs typeface="Arial"/>
                <a:sym typeface="Arial"/>
              </a:rPr>
              <a:t>Trash Incineration (with ash landfilling)</a:t>
            </a:r>
            <a:br>
              <a:rPr lang="en-US" sz="3600" b="1" dirty="0">
                <a:latin typeface="Arial"/>
                <a:ea typeface="Arial"/>
                <a:cs typeface="Arial"/>
                <a:sym typeface="Arial"/>
              </a:rPr>
            </a:br>
            <a:r>
              <a:rPr lang="en-US" sz="3600" b="1" dirty="0">
                <a:latin typeface="Arial"/>
                <a:ea typeface="Arial"/>
                <a:cs typeface="Arial"/>
                <a:sym typeface="Arial"/>
              </a:rPr>
              <a:t>is Worse than Landfills</a:t>
            </a:r>
            <a:endParaRPr sz="3600" b="1" dirty="0"/>
          </a:p>
        </p:txBody>
      </p:sp>
      <p:sp>
        <p:nvSpPr>
          <p:cNvPr id="196" name="Google Shape;196;p25"/>
          <p:cNvSpPr txBox="1"/>
          <p:nvPr/>
        </p:nvSpPr>
        <p:spPr>
          <a:xfrm>
            <a:off x="228600" y="1636537"/>
            <a:ext cx="4876800" cy="4916663"/>
          </a:xfrm>
          <a:prstGeom prst="rect">
            <a:avLst/>
          </a:prstGeom>
          <a:noFill/>
          <a:ln>
            <a:noFill/>
          </a:ln>
        </p:spPr>
        <p:txBody>
          <a:bodyPr spcFirstLastPara="1" wrap="square" lIns="68569" tIns="34275" rIns="68569" bIns="34275" anchor="t" anchorCtr="0">
            <a:noAutofit/>
          </a:bodyPr>
          <a:lstStyle/>
          <a:p>
            <a:pPr>
              <a:lnSpc>
                <a:spcPct val="80000"/>
              </a:lnSpc>
              <a:spcBef>
                <a:spcPts val="0"/>
              </a:spcBef>
              <a:spcAft>
                <a:spcPts val="0"/>
              </a:spcAft>
              <a:buClr>
                <a:srgbClr val="1186C3"/>
              </a:buClr>
              <a:buSzPts val="5056"/>
            </a:pPr>
            <a:r>
              <a:rPr lang="en-US" sz="2615" b="1" dirty="0">
                <a:solidFill>
                  <a:schemeClr val="dk1"/>
                </a:solidFill>
                <a:latin typeface="Corbel"/>
                <a:ea typeface="Corbel"/>
                <a:cs typeface="Corbel"/>
                <a:sym typeface="Corbel"/>
              </a:rPr>
              <a:t>Incineration is worse for:</a:t>
            </a:r>
            <a:endParaRPr sz="1800" dirty="0"/>
          </a:p>
          <a:p>
            <a:pPr marL="214313" indent="-150185">
              <a:lnSpc>
                <a:spcPct val="80000"/>
              </a:lnSpc>
              <a:spcBef>
                <a:spcPts val="776"/>
              </a:spcBef>
              <a:spcAft>
                <a:spcPts val="0"/>
              </a:spcAft>
              <a:buClr>
                <a:srgbClr val="1186C3"/>
              </a:buClr>
              <a:buSzPts val="1800"/>
              <a:buFont typeface="Arial"/>
              <a:buChar char="•"/>
            </a:pPr>
            <a:r>
              <a:rPr lang="en-US" dirty="0">
                <a:solidFill>
                  <a:schemeClr val="dk1"/>
                </a:solidFill>
                <a:latin typeface="Corbel"/>
                <a:ea typeface="Corbel"/>
                <a:cs typeface="Corbel"/>
                <a:sym typeface="Corbel"/>
              </a:rPr>
              <a:t>Global warming</a:t>
            </a:r>
            <a:endParaRPr dirty="0"/>
          </a:p>
          <a:p>
            <a:pPr marL="214313" indent="-150185">
              <a:lnSpc>
                <a:spcPct val="80000"/>
              </a:lnSpc>
              <a:spcBef>
                <a:spcPts val="776"/>
              </a:spcBef>
              <a:spcAft>
                <a:spcPts val="0"/>
              </a:spcAft>
              <a:buClr>
                <a:srgbClr val="1186C3"/>
              </a:buClr>
              <a:buSzPts val="1800"/>
              <a:buFont typeface="Arial"/>
              <a:buChar char="•"/>
            </a:pPr>
            <a:r>
              <a:rPr lang="en-US" dirty="0">
                <a:solidFill>
                  <a:schemeClr val="dk1"/>
                </a:solidFill>
                <a:latin typeface="Corbel"/>
                <a:ea typeface="Corbel"/>
                <a:cs typeface="Corbel"/>
                <a:sym typeface="Corbel"/>
              </a:rPr>
              <a:t>Toxic emissions</a:t>
            </a:r>
            <a:endParaRPr dirty="0"/>
          </a:p>
          <a:p>
            <a:pPr marL="214313" indent="-150185">
              <a:lnSpc>
                <a:spcPct val="80000"/>
              </a:lnSpc>
              <a:spcBef>
                <a:spcPts val="776"/>
              </a:spcBef>
              <a:spcAft>
                <a:spcPts val="0"/>
              </a:spcAft>
              <a:buClr>
                <a:srgbClr val="1186C3"/>
              </a:buClr>
              <a:buSzPts val="1800"/>
              <a:buFont typeface="Arial"/>
              <a:buChar char="•"/>
            </a:pPr>
            <a:r>
              <a:rPr lang="en-US" dirty="0">
                <a:solidFill>
                  <a:schemeClr val="dk1"/>
                </a:solidFill>
                <a:latin typeface="Corbel"/>
                <a:ea typeface="Corbel"/>
                <a:cs typeface="Corbel"/>
                <a:sym typeface="Corbel"/>
              </a:rPr>
              <a:t>Nitrogen Oxide emissions (asthma)</a:t>
            </a:r>
            <a:endParaRPr dirty="0"/>
          </a:p>
          <a:p>
            <a:pPr marL="214313" indent="-150185">
              <a:lnSpc>
                <a:spcPct val="80000"/>
              </a:lnSpc>
              <a:spcBef>
                <a:spcPts val="776"/>
              </a:spcBef>
              <a:spcAft>
                <a:spcPts val="0"/>
              </a:spcAft>
              <a:buClr>
                <a:srgbClr val="1186C3"/>
              </a:buClr>
              <a:buSzPts val="1800"/>
              <a:buFont typeface="Arial"/>
              <a:buChar char="•"/>
            </a:pPr>
            <a:r>
              <a:rPr lang="en-US" dirty="0">
                <a:solidFill>
                  <a:schemeClr val="dk1"/>
                </a:solidFill>
                <a:latin typeface="Corbel"/>
                <a:ea typeface="Corbel"/>
                <a:cs typeface="Corbel"/>
                <a:sym typeface="Corbel"/>
              </a:rPr>
              <a:t>Particulate Matter emissions</a:t>
            </a:r>
            <a:endParaRPr dirty="0"/>
          </a:p>
          <a:p>
            <a:pPr marL="214313" indent="-150185">
              <a:lnSpc>
                <a:spcPct val="80000"/>
              </a:lnSpc>
              <a:spcBef>
                <a:spcPts val="776"/>
              </a:spcBef>
              <a:spcAft>
                <a:spcPts val="0"/>
              </a:spcAft>
              <a:buClr>
                <a:srgbClr val="1186C3"/>
              </a:buClr>
              <a:buSzPts val="1800"/>
              <a:buFont typeface="Arial"/>
              <a:buChar char="•"/>
            </a:pPr>
            <a:r>
              <a:rPr lang="en-US" dirty="0">
                <a:solidFill>
                  <a:schemeClr val="dk1"/>
                </a:solidFill>
                <a:latin typeface="Corbel"/>
                <a:ea typeface="Corbel"/>
                <a:cs typeface="Corbel"/>
                <a:sym typeface="Corbel"/>
              </a:rPr>
              <a:t>Acid rain</a:t>
            </a:r>
            <a:endParaRPr dirty="0"/>
          </a:p>
          <a:p>
            <a:pPr marL="214313" indent="-150185">
              <a:lnSpc>
                <a:spcPct val="80000"/>
              </a:lnSpc>
              <a:spcBef>
                <a:spcPts val="776"/>
              </a:spcBef>
              <a:spcAft>
                <a:spcPts val="0"/>
              </a:spcAft>
              <a:buClr>
                <a:srgbClr val="1186C3"/>
              </a:buClr>
              <a:buSzPts val="1800"/>
              <a:buFont typeface="Arial"/>
              <a:buChar char="•"/>
            </a:pPr>
            <a:r>
              <a:rPr lang="en-US" dirty="0">
                <a:solidFill>
                  <a:schemeClr val="dk1"/>
                </a:solidFill>
                <a:latin typeface="Corbel"/>
                <a:ea typeface="Corbel"/>
                <a:cs typeface="Corbel"/>
                <a:sym typeface="Corbel"/>
              </a:rPr>
              <a:t>Smog</a:t>
            </a:r>
            <a:endParaRPr dirty="0"/>
          </a:p>
          <a:p>
            <a:pPr marL="214313" indent="-150185">
              <a:lnSpc>
                <a:spcPct val="80000"/>
              </a:lnSpc>
              <a:spcBef>
                <a:spcPts val="776"/>
              </a:spcBef>
              <a:spcAft>
                <a:spcPts val="0"/>
              </a:spcAft>
              <a:buClr>
                <a:srgbClr val="1186C3"/>
              </a:buClr>
              <a:buSzPts val="1800"/>
              <a:buFont typeface="Arial"/>
              <a:buChar char="•"/>
            </a:pPr>
            <a:r>
              <a:rPr lang="en-US" dirty="0">
                <a:solidFill>
                  <a:schemeClr val="dk1"/>
                </a:solidFill>
                <a:latin typeface="Corbel"/>
                <a:ea typeface="Corbel"/>
                <a:cs typeface="Corbel"/>
                <a:sym typeface="Corbel"/>
              </a:rPr>
              <a:t>Cost</a:t>
            </a:r>
            <a:endParaRPr dirty="0"/>
          </a:p>
          <a:p>
            <a:pPr marL="214313" indent="-150185">
              <a:lnSpc>
                <a:spcPct val="80000"/>
              </a:lnSpc>
              <a:spcBef>
                <a:spcPts val="776"/>
              </a:spcBef>
              <a:spcAft>
                <a:spcPts val="0"/>
              </a:spcAft>
              <a:buClr>
                <a:srgbClr val="1186C3"/>
              </a:buClr>
              <a:buSzPts val="1800"/>
              <a:buFont typeface="Arial"/>
              <a:buChar char="•"/>
            </a:pPr>
            <a:r>
              <a:rPr lang="en-US" dirty="0">
                <a:solidFill>
                  <a:schemeClr val="dk1"/>
                </a:solidFill>
                <a:latin typeface="Corbel"/>
                <a:ea typeface="Corbel"/>
                <a:cs typeface="Corbel"/>
                <a:sym typeface="Corbel"/>
              </a:rPr>
              <a:t>Number of people impacted</a:t>
            </a:r>
            <a:endParaRPr dirty="0"/>
          </a:p>
          <a:p>
            <a:pPr marL="214313" indent="-150185">
              <a:lnSpc>
                <a:spcPct val="80000"/>
              </a:lnSpc>
              <a:spcBef>
                <a:spcPts val="776"/>
              </a:spcBef>
              <a:spcAft>
                <a:spcPts val="0"/>
              </a:spcAft>
              <a:buClr>
                <a:srgbClr val="1186C3"/>
              </a:buClr>
              <a:buSzPts val="1800"/>
              <a:buFont typeface="Arial"/>
              <a:buChar char="•"/>
            </a:pPr>
            <a:r>
              <a:rPr lang="en-US" dirty="0">
                <a:solidFill>
                  <a:schemeClr val="dk1"/>
                </a:solidFill>
                <a:latin typeface="Corbel"/>
                <a:ea typeface="Corbel"/>
                <a:cs typeface="Corbel"/>
                <a:sym typeface="Corbel"/>
              </a:rPr>
              <a:t>Environmental racism</a:t>
            </a:r>
            <a:endParaRPr dirty="0"/>
          </a:p>
          <a:p>
            <a:pPr marL="214313" indent="-150185">
              <a:lnSpc>
                <a:spcPct val="80000"/>
              </a:lnSpc>
              <a:spcBef>
                <a:spcPts val="776"/>
              </a:spcBef>
              <a:spcAft>
                <a:spcPts val="0"/>
              </a:spcAft>
              <a:buClr>
                <a:srgbClr val="1186C3"/>
              </a:buClr>
              <a:buSzPts val="1800"/>
              <a:buFont typeface="Arial"/>
              <a:buChar char="•"/>
            </a:pPr>
            <a:r>
              <a:rPr lang="en-US" dirty="0">
                <a:solidFill>
                  <a:schemeClr val="dk1"/>
                </a:solidFill>
                <a:latin typeface="Corbel"/>
                <a:ea typeface="Corbel"/>
                <a:cs typeface="Corbel"/>
                <a:sym typeface="Corbel"/>
              </a:rPr>
              <a:t>Jobs</a:t>
            </a:r>
            <a:endParaRPr dirty="0"/>
          </a:p>
        </p:txBody>
      </p:sp>
      <p:sp>
        <p:nvSpPr>
          <p:cNvPr id="197" name="Google Shape;197;p25"/>
          <p:cNvSpPr txBox="1"/>
          <p:nvPr/>
        </p:nvSpPr>
        <p:spPr>
          <a:xfrm>
            <a:off x="5029201" y="1636537"/>
            <a:ext cx="4038600" cy="2048628"/>
          </a:xfrm>
          <a:prstGeom prst="rect">
            <a:avLst/>
          </a:prstGeom>
          <a:noFill/>
          <a:ln>
            <a:noFill/>
          </a:ln>
        </p:spPr>
        <p:txBody>
          <a:bodyPr spcFirstLastPara="1" wrap="square" lIns="68569" tIns="34275" rIns="68569" bIns="34275" anchor="t" anchorCtr="0">
            <a:noAutofit/>
          </a:bodyPr>
          <a:lstStyle/>
          <a:p>
            <a:pPr>
              <a:lnSpc>
                <a:spcPct val="80000"/>
              </a:lnSpc>
              <a:spcBef>
                <a:spcPts val="0"/>
              </a:spcBef>
              <a:spcAft>
                <a:spcPts val="0"/>
              </a:spcAft>
              <a:buClr>
                <a:srgbClr val="1186C3"/>
              </a:buClr>
              <a:buSzPts val="5097"/>
            </a:pPr>
            <a:r>
              <a:rPr lang="en-US" sz="2636" b="1" dirty="0">
                <a:solidFill>
                  <a:schemeClr val="dk1"/>
                </a:solidFill>
                <a:latin typeface="Corbel"/>
                <a:ea typeface="Corbel"/>
                <a:cs typeface="Corbel"/>
                <a:sym typeface="Corbel"/>
              </a:rPr>
              <a:t>Landfills are worse for:</a:t>
            </a:r>
            <a:endParaRPr sz="1800" dirty="0"/>
          </a:p>
          <a:p>
            <a:pPr marL="214313" indent="-146732">
              <a:lnSpc>
                <a:spcPct val="80000"/>
              </a:lnSpc>
              <a:spcBef>
                <a:spcPts val="783"/>
              </a:spcBef>
              <a:spcAft>
                <a:spcPts val="0"/>
              </a:spcAft>
              <a:buClr>
                <a:srgbClr val="1186C3"/>
              </a:buClr>
              <a:buSzPts val="1800"/>
              <a:buFont typeface="Arial"/>
              <a:buChar char="•"/>
            </a:pPr>
            <a:r>
              <a:rPr lang="en-US" dirty="0">
                <a:solidFill>
                  <a:schemeClr val="dk1"/>
                </a:solidFill>
                <a:latin typeface="Corbel"/>
                <a:ea typeface="Corbel"/>
                <a:cs typeface="Corbel"/>
                <a:sym typeface="Corbel"/>
              </a:rPr>
              <a:t>Ozone depletion</a:t>
            </a:r>
            <a:endParaRPr dirty="0"/>
          </a:p>
          <a:p>
            <a:pPr marL="214313" indent="-146732">
              <a:lnSpc>
                <a:spcPct val="80000"/>
              </a:lnSpc>
              <a:spcBef>
                <a:spcPts val="783"/>
              </a:spcBef>
              <a:spcAft>
                <a:spcPts val="0"/>
              </a:spcAft>
              <a:buClr>
                <a:srgbClr val="1186C3"/>
              </a:buClr>
              <a:buSzPts val="1800"/>
              <a:buFont typeface="Arial"/>
              <a:buChar char="•"/>
            </a:pPr>
            <a:r>
              <a:rPr lang="en-US" dirty="0">
                <a:solidFill>
                  <a:schemeClr val="dk1"/>
                </a:solidFill>
                <a:latin typeface="Corbel"/>
                <a:ea typeface="Corbel"/>
                <a:cs typeface="Corbel"/>
                <a:sym typeface="Corbel"/>
              </a:rPr>
              <a:t>Carcinogenic emissions</a:t>
            </a:r>
            <a:endParaRPr dirty="0"/>
          </a:p>
          <a:p>
            <a:pPr marL="214313" indent="-146732">
              <a:lnSpc>
                <a:spcPct val="80000"/>
              </a:lnSpc>
              <a:spcBef>
                <a:spcPts val="783"/>
              </a:spcBef>
              <a:spcAft>
                <a:spcPts val="0"/>
              </a:spcAft>
              <a:buClr>
                <a:srgbClr val="1186C3"/>
              </a:buClr>
              <a:buSzPts val="1800"/>
              <a:buFont typeface="Arial"/>
              <a:buChar char="•"/>
            </a:pPr>
            <a:r>
              <a:rPr lang="en-US" dirty="0">
                <a:solidFill>
                  <a:schemeClr val="dk1"/>
                </a:solidFill>
                <a:latin typeface="Corbel"/>
                <a:ea typeface="Corbel"/>
                <a:cs typeface="Corbel"/>
                <a:sym typeface="Corbel"/>
              </a:rPr>
              <a:t>Pesticide-like chemicals</a:t>
            </a:r>
            <a:endParaRPr dirty="0">
              <a:solidFill>
                <a:schemeClr val="dk1"/>
              </a:solidFill>
              <a:latin typeface="Corbel"/>
              <a:ea typeface="Corbel"/>
              <a:cs typeface="Corbel"/>
              <a:sym typeface="Corbe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1B218F47-4887-47DE-B072-3A0C2EBD4DAE}"/>
              </a:ext>
            </a:extLst>
          </p:cNvPr>
          <p:cNvSpPr>
            <a:spLocks noGrp="1" noChangeArrowheads="1"/>
          </p:cNvSpPr>
          <p:nvPr>
            <p:ph type="title"/>
          </p:nvPr>
        </p:nvSpPr>
        <p:spPr>
          <a:xfrm>
            <a:off x="685800" y="228600"/>
            <a:ext cx="7772400" cy="1143000"/>
          </a:xfrm>
        </p:spPr>
        <p:txBody>
          <a:bodyPr>
            <a:normAutofit fontScale="90000"/>
          </a:bodyPr>
          <a:lstStyle/>
          <a:p>
            <a:pPr eaLnBrk="1" hangingPunct="1">
              <a:defRPr/>
            </a:pPr>
            <a:r>
              <a:rPr lang="en-US" altLang="en-US" sz="3800" b="1" dirty="0">
                <a:latin typeface="Arial" pitchFamily="34" charset="0"/>
              </a:rPr>
              <a:t>All together now…</a:t>
            </a:r>
            <a:br>
              <a:rPr lang="en-US" altLang="en-US" sz="3800" b="1" dirty="0">
                <a:latin typeface="Arial" pitchFamily="34" charset="0"/>
              </a:rPr>
            </a:br>
            <a:br>
              <a:rPr lang="en-US" altLang="en-US" sz="1100" b="1" dirty="0">
                <a:latin typeface="Arial" pitchFamily="34" charset="0"/>
              </a:rPr>
            </a:br>
            <a:r>
              <a:rPr lang="en-US" altLang="en-US" sz="3300" b="1" dirty="0">
                <a:latin typeface="Arial" pitchFamily="34" charset="0"/>
              </a:rPr>
              <a:t>Monetized Health &amp; Environmental Cost</a:t>
            </a:r>
          </a:p>
        </p:txBody>
      </p:sp>
      <p:pic>
        <p:nvPicPr>
          <p:cNvPr id="147459" name="Picture 5">
            <a:extLst>
              <a:ext uri="{FF2B5EF4-FFF2-40B4-BE49-F238E27FC236}">
                <a16:creationId xmlns:a16="http://schemas.microsoft.com/office/drawing/2014/main" id="{BB83C11C-C209-4614-B533-A56E70343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19400"/>
            <a:ext cx="9094788"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1027">
            <a:extLst>
              <a:ext uri="{FF2B5EF4-FFF2-40B4-BE49-F238E27FC236}">
                <a16:creationId xmlns:a16="http://schemas.microsoft.com/office/drawing/2014/main" id="{1C965BDD-F66F-4B8C-8321-C758B80F7BF2}"/>
              </a:ext>
            </a:extLst>
          </p:cNvPr>
          <p:cNvSpPr>
            <a:spLocks noGrp="1" noChangeArrowheads="1"/>
          </p:cNvSpPr>
          <p:nvPr>
            <p:ph type="body" idx="1"/>
          </p:nvPr>
        </p:nvSpPr>
        <p:spPr>
          <a:xfrm>
            <a:off x="-4763" y="1524000"/>
            <a:ext cx="9148763" cy="1066800"/>
          </a:xfrm>
        </p:spPr>
        <p:txBody>
          <a:bodyPr>
            <a:normAutofit fontScale="92500" lnSpcReduction="10000"/>
          </a:bodyPr>
          <a:lstStyle/>
          <a:p>
            <a:pPr marL="0" indent="0" algn="ctr" eaLnBrk="1" hangingPunct="1">
              <a:buFontTx/>
              <a:buNone/>
              <a:defRPr/>
            </a:pPr>
            <a:r>
              <a:rPr lang="en-US" altLang="en-US" sz="2400" dirty="0"/>
              <a:t>[All impacts combined and monetized.]</a:t>
            </a:r>
          </a:p>
          <a:p>
            <a:pPr marL="0" indent="0" algn="ctr" eaLnBrk="1" hangingPunct="1">
              <a:buFontTx/>
              <a:buNone/>
              <a:defRPr/>
            </a:pPr>
            <a:endParaRPr lang="en-US" altLang="en-US" sz="1800" dirty="0"/>
          </a:p>
          <a:p>
            <a:pPr marL="0" indent="0" algn="ctr" eaLnBrk="1" hangingPunct="1">
              <a:buFontTx/>
              <a:buNone/>
              <a:defRPr/>
            </a:pPr>
            <a:r>
              <a:rPr lang="en-US" altLang="en-US" sz="2400" dirty="0"/>
              <a:t>$288/ton for incineration vs. $103-155/ton for landfilling.</a:t>
            </a:r>
          </a:p>
        </p:txBody>
      </p:sp>
      <p:sp>
        <p:nvSpPr>
          <p:cNvPr id="147461" name="TextBox 4">
            <a:extLst>
              <a:ext uri="{FF2B5EF4-FFF2-40B4-BE49-F238E27FC236}">
                <a16:creationId xmlns:a16="http://schemas.microsoft.com/office/drawing/2014/main" id="{9986C2C7-A445-475F-B597-227F2C51FBC9}"/>
              </a:ext>
            </a:extLst>
          </p:cNvPr>
          <p:cNvSpPr txBox="1">
            <a:spLocks noChangeArrowheads="1"/>
          </p:cNvSpPr>
          <p:nvPr/>
        </p:nvSpPr>
        <p:spPr bwMode="auto">
          <a:xfrm>
            <a:off x="381000" y="6580188"/>
            <a:ext cx="2819400" cy="230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500"/>
              <a:t>Covanta Montgomery County, MD</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61A2C6B3-8962-452A-B48C-8ACF9E29A2AE}"/>
              </a:ext>
            </a:extLst>
          </p:cNvPr>
          <p:cNvSpPr>
            <a:spLocks noGrp="1" noChangeArrowheads="1"/>
          </p:cNvSpPr>
          <p:nvPr>
            <p:ph type="title"/>
          </p:nvPr>
        </p:nvSpPr>
        <p:spPr>
          <a:xfrm>
            <a:off x="685800" y="228600"/>
            <a:ext cx="7772400" cy="762000"/>
          </a:xfrm>
        </p:spPr>
        <p:txBody>
          <a:bodyPr/>
          <a:lstStyle/>
          <a:p>
            <a:pPr eaLnBrk="1" hangingPunct="1"/>
            <a:r>
              <a:rPr lang="en-US" altLang="en-US" sz="3800" b="1">
                <a:latin typeface="Arial" panose="020B0604020202020204" pitchFamily="34" charset="0"/>
              </a:rPr>
              <a:t>Global Warming Pollution</a:t>
            </a:r>
          </a:p>
        </p:txBody>
      </p:sp>
      <p:sp>
        <p:nvSpPr>
          <p:cNvPr id="151555" name="Rectangle 1027">
            <a:extLst>
              <a:ext uri="{FF2B5EF4-FFF2-40B4-BE49-F238E27FC236}">
                <a16:creationId xmlns:a16="http://schemas.microsoft.com/office/drawing/2014/main" id="{C8796C44-AF2A-4046-8B72-E27234C6E7F3}"/>
              </a:ext>
            </a:extLst>
          </p:cNvPr>
          <p:cNvSpPr>
            <a:spLocks noGrp="1" noChangeArrowheads="1"/>
          </p:cNvSpPr>
          <p:nvPr>
            <p:ph type="body" idx="1"/>
          </p:nvPr>
        </p:nvSpPr>
        <p:spPr>
          <a:xfrm>
            <a:off x="-4763" y="990600"/>
            <a:ext cx="9148763" cy="1600200"/>
          </a:xfrm>
        </p:spPr>
        <p:txBody>
          <a:bodyPr/>
          <a:lstStyle/>
          <a:p>
            <a:pPr marL="0" indent="0" algn="ctr" eaLnBrk="1" hangingPunct="1">
              <a:buFontTx/>
              <a:buNone/>
            </a:pPr>
            <a:r>
              <a:rPr lang="en-US" altLang="en-US" sz="2400"/>
              <a:t>[EPA Public Relations on MSW Incineration]</a:t>
            </a:r>
          </a:p>
        </p:txBody>
      </p:sp>
      <p:pic>
        <p:nvPicPr>
          <p:cNvPr id="151556" name="Picture 2">
            <a:extLst>
              <a:ext uri="{FF2B5EF4-FFF2-40B4-BE49-F238E27FC236}">
                <a16:creationId xmlns:a16="http://schemas.microsoft.com/office/drawing/2014/main" id="{E03CAEC4-9ABA-4E8E-91DE-323F9B5777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479675"/>
            <a:ext cx="7467600" cy="437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44851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9338BF21-BD71-4964-B089-6A3A35B1A8AC}"/>
              </a:ext>
            </a:extLst>
          </p:cNvPr>
          <p:cNvSpPr>
            <a:spLocks noGrp="1" noChangeArrowheads="1"/>
          </p:cNvSpPr>
          <p:nvPr>
            <p:ph type="title"/>
          </p:nvPr>
        </p:nvSpPr>
        <p:spPr>
          <a:xfrm>
            <a:off x="685800" y="228600"/>
            <a:ext cx="7772400" cy="762000"/>
          </a:xfrm>
        </p:spPr>
        <p:txBody>
          <a:bodyPr/>
          <a:lstStyle/>
          <a:p>
            <a:pPr eaLnBrk="1" hangingPunct="1"/>
            <a:r>
              <a:rPr lang="en-US" altLang="en-US" sz="3800" b="1">
                <a:latin typeface="Arial" panose="020B0604020202020204" pitchFamily="34" charset="0"/>
              </a:rPr>
              <a:t>Global Warming Pollution</a:t>
            </a:r>
          </a:p>
        </p:txBody>
      </p:sp>
      <p:sp>
        <p:nvSpPr>
          <p:cNvPr id="153603" name="Rectangle 1027">
            <a:extLst>
              <a:ext uri="{FF2B5EF4-FFF2-40B4-BE49-F238E27FC236}">
                <a16:creationId xmlns:a16="http://schemas.microsoft.com/office/drawing/2014/main" id="{62C7D58F-9B1E-41DC-9061-85C7E4FD5002}"/>
              </a:ext>
            </a:extLst>
          </p:cNvPr>
          <p:cNvSpPr>
            <a:spLocks noGrp="1" noChangeArrowheads="1"/>
          </p:cNvSpPr>
          <p:nvPr>
            <p:ph type="body" idx="1"/>
          </p:nvPr>
        </p:nvSpPr>
        <p:spPr>
          <a:xfrm>
            <a:off x="-4763" y="990600"/>
            <a:ext cx="9148763" cy="1600200"/>
          </a:xfrm>
        </p:spPr>
        <p:txBody>
          <a:bodyPr/>
          <a:lstStyle/>
          <a:p>
            <a:pPr marL="0" indent="0" algn="ctr" eaLnBrk="1" hangingPunct="1">
              <a:buFontTx/>
              <a:buNone/>
            </a:pPr>
            <a:r>
              <a:rPr lang="en-US" altLang="en-US" sz="2400"/>
              <a:t>[EPA FLIGHT Data in 2015 metric tons CO2 equivalent.]</a:t>
            </a:r>
          </a:p>
          <a:p>
            <a:pPr marL="0" indent="0" algn="ctr" eaLnBrk="1" hangingPunct="1">
              <a:buFontTx/>
              <a:buNone/>
            </a:pPr>
            <a:r>
              <a:rPr lang="en-US" altLang="en-US" sz="2400"/>
              <a:t>NOTE: This ignores biogenic emissions from incineration, but not from landfills, making Covanta seem half as bad as they are.</a:t>
            </a:r>
          </a:p>
        </p:txBody>
      </p:sp>
      <p:pic>
        <p:nvPicPr>
          <p:cNvPr id="153604" name="Picture 2">
            <a:extLst>
              <a:ext uri="{FF2B5EF4-FFF2-40B4-BE49-F238E27FC236}">
                <a16:creationId xmlns:a16="http://schemas.microsoft.com/office/drawing/2014/main" id="{93F2FEDD-3550-4EC9-B673-F151611B5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355850"/>
            <a:ext cx="746760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07682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E46C83E7-2601-4598-8138-2E2EE5EE718E}"/>
              </a:ext>
            </a:extLst>
          </p:cNvPr>
          <p:cNvSpPr>
            <a:spLocks noGrp="1" noChangeArrowheads="1"/>
          </p:cNvSpPr>
          <p:nvPr>
            <p:ph type="title"/>
          </p:nvPr>
        </p:nvSpPr>
        <p:spPr>
          <a:xfrm>
            <a:off x="609600" y="304800"/>
            <a:ext cx="7772400" cy="762000"/>
          </a:xfrm>
        </p:spPr>
        <p:txBody>
          <a:bodyPr/>
          <a:lstStyle/>
          <a:p>
            <a:pPr eaLnBrk="1" hangingPunct="1"/>
            <a:r>
              <a:rPr lang="en-US" altLang="en-US" sz="3800" b="1">
                <a:latin typeface="Arial" panose="020B0604020202020204" pitchFamily="34" charset="0"/>
              </a:rPr>
              <a:t>Global Warming Pollution</a:t>
            </a:r>
          </a:p>
        </p:txBody>
      </p:sp>
      <p:sp>
        <p:nvSpPr>
          <p:cNvPr id="155651" name="Rectangle 1027">
            <a:extLst>
              <a:ext uri="{FF2B5EF4-FFF2-40B4-BE49-F238E27FC236}">
                <a16:creationId xmlns:a16="http://schemas.microsoft.com/office/drawing/2014/main" id="{C33B1273-5DE9-4F97-B841-2B30C03F94E1}"/>
              </a:ext>
            </a:extLst>
          </p:cNvPr>
          <p:cNvSpPr>
            <a:spLocks noGrp="1" noChangeArrowheads="1"/>
          </p:cNvSpPr>
          <p:nvPr>
            <p:ph type="body" idx="1"/>
          </p:nvPr>
        </p:nvSpPr>
        <p:spPr>
          <a:xfrm>
            <a:off x="-4763" y="990600"/>
            <a:ext cx="9148763" cy="1600200"/>
          </a:xfrm>
        </p:spPr>
        <p:txBody>
          <a:bodyPr/>
          <a:lstStyle/>
          <a:p>
            <a:pPr marL="0" indent="0" algn="ctr" eaLnBrk="1" hangingPunct="1">
              <a:buFontTx/>
              <a:buNone/>
            </a:pPr>
            <a:r>
              <a:rPr lang="en-US" altLang="en-US" sz="2400"/>
              <a:t>[Energy Recovery Council Public Relations on MSW Incineration]</a:t>
            </a:r>
          </a:p>
        </p:txBody>
      </p:sp>
      <p:pic>
        <p:nvPicPr>
          <p:cNvPr id="155652" name="Picture 2">
            <a:extLst>
              <a:ext uri="{FF2B5EF4-FFF2-40B4-BE49-F238E27FC236}">
                <a16:creationId xmlns:a16="http://schemas.microsoft.com/office/drawing/2014/main" id="{BFC1211A-8180-46D4-97D4-62BFF6853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1631950"/>
            <a:ext cx="9112250" cy="5199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75155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AutoShape 2" descr="Image result for covanta">
            <a:extLst>
              <a:ext uri="{FF2B5EF4-FFF2-40B4-BE49-F238E27FC236}">
                <a16:creationId xmlns:a16="http://schemas.microsoft.com/office/drawing/2014/main" id="{F7A83EB5-DC26-4FA1-9648-C567D2EA9E26}"/>
              </a:ext>
            </a:extLst>
          </p:cNvPr>
          <p:cNvSpPr>
            <a:spLocks noChangeAspect="1" noChangeArrowheads="1"/>
          </p:cNvSpPr>
          <p:nvPr/>
        </p:nvSpPr>
        <p:spPr bwMode="auto">
          <a:xfrm>
            <a:off x="168275" y="-1050925"/>
            <a:ext cx="701992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76803" name="AutoShape 4" descr="Image result for covanta">
            <a:extLst>
              <a:ext uri="{FF2B5EF4-FFF2-40B4-BE49-F238E27FC236}">
                <a16:creationId xmlns:a16="http://schemas.microsoft.com/office/drawing/2014/main" id="{274E9928-CEAA-43DA-A226-CB0914DE7112}"/>
              </a:ext>
            </a:extLst>
          </p:cNvPr>
          <p:cNvSpPr>
            <a:spLocks noChangeAspect="1" noChangeArrowheads="1"/>
          </p:cNvSpPr>
          <p:nvPr/>
        </p:nvSpPr>
        <p:spPr bwMode="auto">
          <a:xfrm>
            <a:off x="320675" y="-898525"/>
            <a:ext cx="701992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76804" name="AutoShape 6" descr="Image result for covanta">
            <a:extLst>
              <a:ext uri="{FF2B5EF4-FFF2-40B4-BE49-F238E27FC236}">
                <a16:creationId xmlns:a16="http://schemas.microsoft.com/office/drawing/2014/main" id="{A8AF215F-0C3B-4768-B030-16ED3575F0D3}"/>
              </a:ext>
            </a:extLst>
          </p:cNvPr>
          <p:cNvSpPr>
            <a:spLocks noChangeAspect="1" noChangeArrowheads="1"/>
          </p:cNvSpPr>
          <p:nvPr/>
        </p:nvSpPr>
        <p:spPr bwMode="auto">
          <a:xfrm>
            <a:off x="473075" y="-746125"/>
            <a:ext cx="701992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pic>
        <p:nvPicPr>
          <p:cNvPr id="76805" name="Picture 8" descr="Image result for covanta">
            <a:extLst>
              <a:ext uri="{FF2B5EF4-FFF2-40B4-BE49-F238E27FC236}">
                <a16:creationId xmlns:a16="http://schemas.microsoft.com/office/drawing/2014/main" id="{3BAB7747-D5F2-4890-A751-0685889F3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4833938"/>
            <a:ext cx="64865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9">
            <a:extLst>
              <a:ext uri="{FF2B5EF4-FFF2-40B4-BE49-F238E27FC236}">
                <a16:creationId xmlns:a16="http://schemas.microsoft.com/office/drawing/2014/main" id="{2A017545-5C0F-4EB4-A611-393FA26427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213"/>
            <a:ext cx="7378700" cy="3455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6807" name="Rectangle 2050">
            <a:extLst>
              <a:ext uri="{FF2B5EF4-FFF2-40B4-BE49-F238E27FC236}">
                <a16:creationId xmlns:a16="http://schemas.microsoft.com/office/drawing/2014/main" id="{EE31B79D-55E1-40D6-BF66-7BDF2D148D92}"/>
              </a:ext>
            </a:extLst>
          </p:cNvPr>
          <p:cNvSpPr>
            <a:spLocks noGrp="1" noChangeArrowheads="1"/>
          </p:cNvSpPr>
          <p:nvPr>
            <p:ph type="title"/>
          </p:nvPr>
        </p:nvSpPr>
        <p:spPr>
          <a:xfrm>
            <a:off x="6350" y="3810000"/>
            <a:ext cx="8070850" cy="685800"/>
          </a:xfrm>
        </p:spPr>
        <p:txBody>
          <a:bodyPr/>
          <a:lstStyle/>
          <a:p>
            <a:pPr eaLnBrk="1" hangingPunct="1"/>
            <a:r>
              <a:rPr lang="en-US" altLang="en-US" sz="3200" b="1">
                <a:latin typeface="Arial" panose="020B0604020202020204" pitchFamily="34" charset="0"/>
                <a:cs typeface="Arial" panose="020B0604020202020204" pitchFamily="34" charset="0"/>
              </a:rPr>
              <a:t>Sponsored by the incinerator industry, with $50-100K/year from…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a:extLst>
              <a:ext uri="{FF2B5EF4-FFF2-40B4-BE49-F238E27FC236}">
                <a16:creationId xmlns:a16="http://schemas.microsoft.com/office/drawing/2014/main" id="{4C212A31-97D9-4045-9144-1D81B9889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914400"/>
            <a:ext cx="3609975" cy="43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5" name="Rectangle 3">
            <a:extLst>
              <a:ext uri="{FF2B5EF4-FFF2-40B4-BE49-F238E27FC236}">
                <a16:creationId xmlns:a16="http://schemas.microsoft.com/office/drawing/2014/main" id="{A707F362-EC55-4E65-9ED4-1E3A76B41BBC}"/>
              </a:ext>
            </a:extLst>
          </p:cNvPr>
          <p:cNvSpPr>
            <a:spLocks noGrp="1" noChangeArrowheads="1"/>
          </p:cNvSpPr>
          <p:nvPr>
            <p:ph type="body" idx="1"/>
          </p:nvPr>
        </p:nvSpPr>
        <p:spPr>
          <a:xfrm>
            <a:off x="152400" y="838200"/>
            <a:ext cx="7772400" cy="5943600"/>
          </a:xfrm>
        </p:spPr>
        <p:txBody>
          <a:bodyPr/>
          <a:lstStyle/>
          <a:p>
            <a:pPr eaLnBrk="1" fontAlgn="b" hangingPunct="1"/>
            <a:r>
              <a:rPr lang="en-US" altLang="en-US" sz="3000" dirty="0">
                <a:latin typeface="Arial" panose="020B0604020202020204" pitchFamily="34" charset="0"/>
                <a:cs typeface="Arial" panose="020B0604020202020204" pitchFamily="34" charset="0"/>
              </a:rPr>
              <a:t>Waste-to-energy (WTE)</a:t>
            </a:r>
          </a:p>
          <a:p>
            <a:pPr eaLnBrk="1" fontAlgn="b" hangingPunct="1"/>
            <a:r>
              <a:rPr lang="en-US" altLang="en-US" sz="3000" dirty="0">
                <a:latin typeface="Arial" panose="020B0604020202020204" pitchFamily="34" charset="0"/>
                <a:cs typeface="Arial" panose="020B0604020202020204" pitchFamily="34" charset="0"/>
              </a:rPr>
              <a:t>Energy from Waste (</a:t>
            </a:r>
            <a:r>
              <a:rPr lang="en-US" altLang="en-US" sz="3000" dirty="0" err="1">
                <a:latin typeface="Arial" panose="020B0604020202020204" pitchFamily="34" charset="0"/>
                <a:cs typeface="Arial" panose="020B0604020202020204" pitchFamily="34" charset="0"/>
              </a:rPr>
              <a:t>EfW</a:t>
            </a:r>
            <a:r>
              <a:rPr lang="en-US" altLang="en-US" sz="3000" dirty="0">
                <a:latin typeface="Arial" panose="020B0604020202020204" pitchFamily="34" charset="0"/>
                <a:cs typeface="Arial" panose="020B0604020202020204" pitchFamily="34" charset="0"/>
              </a:rPr>
              <a:t>)</a:t>
            </a:r>
          </a:p>
          <a:p>
            <a:pPr eaLnBrk="1" fontAlgn="b" hangingPunct="1"/>
            <a:r>
              <a:rPr lang="en-US" altLang="en-US" sz="3000" dirty="0">
                <a:latin typeface="Arial" panose="020B0604020202020204" pitchFamily="34" charset="0"/>
                <a:cs typeface="Arial" panose="020B0604020202020204" pitchFamily="34" charset="0"/>
              </a:rPr>
              <a:t>Trash-to-steam</a:t>
            </a:r>
          </a:p>
          <a:p>
            <a:pPr eaLnBrk="1" fontAlgn="b" hangingPunct="1"/>
            <a:r>
              <a:rPr lang="en-US" altLang="en-US" sz="3000" dirty="0">
                <a:latin typeface="Arial" panose="020B0604020202020204" pitchFamily="34" charset="0"/>
                <a:cs typeface="Arial" panose="020B0604020202020204" pitchFamily="34" charset="0"/>
              </a:rPr>
              <a:t>Conversion technologies</a:t>
            </a:r>
          </a:p>
          <a:p>
            <a:pPr eaLnBrk="1" fontAlgn="b" hangingPunct="1"/>
            <a:r>
              <a:rPr lang="en-US" altLang="en-US" sz="3000" dirty="0">
                <a:latin typeface="Arial" panose="020B0604020202020204" pitchFamily="34" charset="0"/>
                <a:cs typeface="Arial" panose="020B0604020202020204" pitchFamily="34" charset="0"/>
              </a:rPr>
              <a:t>Energy Recovery</a:t>
            </a:r>
          </a:p>
          <a:p>
            <a:pPr eaLnBrk="1" fontAlgn="b" hangingPunct="1"/>
            <a:r>
              <a:rPr lang="en-US" altLang="en-US" sz="3000" dirty="0">
                <a:latin typeface="Arial" panose="020B0604020202020204" pitchFamily="34" charset="0"/>
                <a:cs typeface="Arial" panose="020B0604020202020204" pitchFamily="34" charset="0"/>
              </a:rPr>
              <a:t>Biomass</a:t>
            </a:r>
          </a:p>
          <a:p>
            <a:pPr eaLnBrk="1" fontAlgn="b" hangingPunct="1"/>
            <a:r>
              <a:rPr lang="en-US" altLang="en-US" sz="3000" dirty="0">
                <a:latin typeface="Arial" panose="020B0604020202020204" pitchFamily="34" charset="0"/>
                <a:cs typeface="Arial" panose="020B0604020202020204" pitchFamily="34" charset="0"/>
              </a:rPr>
              <a:t>Advanced Thermal Tech</a:t>
            </a:r>
          </a:p>
          <a:p>
            <a:pPr eaLnBrk="1" fontAlgn="b" hangingPunct="1"/>
            <a:r>
              <a:rPr lang="en-US" altLang="en-US" sz="3000" dirty="0">
                <a:latin typeface="Arial" panose="020B0604020202020204" pitchFamily="34" charset="0"/>
                <a:cs typeface="Arial" panose="020B0604020202020204" pitchFamily="34" charset="0"/>
              </a:rPr>
              <a:t>Waste to Fuel (WTF?)</a:t>
            </a:r>
          </a:p>
          <a:p>
            <a:pPr eaLnBrk="1" fontAlgn="b" hangingPunct="1"/>
            <a:r>
              <a:rPr lang="en-US" altLang="en-US" sz="3000" dirty="0">
                <a:latin typeface="Arial" panose="020B0604020202020204" pitchFamily="34" charset="0"/>
                <a:cs typeface="Arial" panose="020B0604020202020204" pitchFamily="34" charset="0"/>
              </a:rPr>
              <a:t>Pyrolysis / Gasification / Plasma Arc</a:t>
            </a:r>
          </a:p>
          <a:p>
            <a:pPr eaLnBrk="1" fontAlgn="b" hangingPunct="1"/>
            <a:r>
              <a:rPr lang="en-US" altLang="en-US" sz="3000" dirty="0">
                <a:latin typeface="Arial" panose="020B0604020202020204" pitchFamily="34" charset="0"/>
                <a:cs typeface="Arial" panose="020B0604020202020204" pitchFamily="34" charset="0"/>
              </a:rPr>
              <a:t>Policy buzzwords: “integrated” or “sustainable materials management”</a:t>
            </a:r>
          </a:p>
        </p:txBody>
      </p:sp>
      <p:sp>
        <p:nvSpPr>
          <p:cNvPr id="5" name="Rectangle 1026">
            <a:extLst>
              <a:ext uri="{FF2B5EF4-FFF2-40B4-BE49-F238E27FC236}">
                <a16:creationId xmlns:a16="http://schemas.microsoft.com/office/drawing/2014/main" id="{CDFC5987-5B7D-41B0-8003-4991C89FD7A8}"/>
              </a:ext>
            </a:extLst>
          </p:cNvPr>
          <p:cNvSpPr txBox="1">
            <a:spLocks noChangeArrowheads="1"/>
          </p:cNvSpPr>
          <p:nvPr/>
        </p:nvSpPr>
        <p:spPr bwMode="auto">
          <a:xfrm>
            <a:off x="152400" y="184150"/>
            <a:ext cx="8839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sz="3800" b="1" kern="0" dirty="0">
                <a:latin typeface="Arial" charset="0"/>
              </a:rPr>
              <a:t>Incinerators: Names Used</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a:extLst>
              <a:ext uri="{FF2B5EF4-FFF2-40B4-BE49-F238E27FC236}">
                <a16:creationId xmlns:a16="http://schemas.microsoft.com/office/drawing/2014/main" id="{F6F44269-9936-4399-BA31-2ED8CDC6B3E6}"/>
              </a:ext>
            </a:extLst>
          </p:cNvPr>
          <p:cNvSpPr>
            <a:spLocks noChangeArrowheads="1"/>
          </p:cNvSpPr>
          <p:nvPr/>
        </p:nvSpPr>
        <p:spPr bwMode="auto">
          <a:xfrm>
            <a:off x="304800" y="850900"/>
            <a:ext cx="6858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latin typeface="Arial" panose="020B0604020202020204" pitchFamily="34" charset="0"/>
              </a:rPr>
              <a:t>Ray of sunshine encounters a CO</a:t>
            </a:r>
            <a:r>
              <a:rPr lang="en-US" altLang="en-US" sz="2400" b="1" baseline="-25000">
                <a:latin typeface="Arial" panose="020B0604020202020204" pitchFamily="34" charset="0"/>
              </a:rPr>
              <a:t>2</a:t>
            </a:r>
            <a:r>
              <a:rPr lang="en-US" altLang="en-US" sz="2400" b="1">
                <a:latin typeface="Arial" panose="020B0604020202020204" pitchFamily="34" charset="0"/>
              </a:rPr>
              <a:t> molecule in the atmosphere... </a:t>
            </a:r>
            <a:endParaRPr lang="en-US" altLang="en-US" sz="2400">
              <a:latin typeface="Arial" panose="020B0604020202020204" pitchFamily="34" charset="0"/>
            </a:endParaRPr>
          </a:p>
          <a:p>
            <a:pPr eaLnBrk="1" hangingPunct="1">
              <a:spcBef>
                <a:spcPct val="0"/>
              </a:spcBef>
              <a:buFontTx/>
              <a:buNone/>
            </a:pPr>
            <a:r>
              <a:rPr lang="en-US" altLang="en-US" sz="2400" b="1">
                <a:latin typeface="Arial" panose="020B0604020202020204" pitchFamily="34" charset="0"/>
              </a:rPr>
              <a:t> </a:t>
            </a:r>
            <a:endParaRPr lang="en-US" altLang="en-US" sz="2400">
              <a:latin typeface="Arial" panose="020B0604020202020204" pitchFamily="34" charset="0"/>
            </a:endParaRPr>
          </a:p>
          <a:p>
            <a:pPr eaLnBrk="1" hangingPunct="1">
              <a:spcBef>
                <a:spcPct val="0"/>
              </a:spcBef>
              <a:buFontTx/>
              <a:buNone/>
            </a:pPr>
            <a:r>
              <a:rPr lang="en-US" altLang="en-US" sz="2400" b="1">
                <a:latin typeface="Arial" panose="020B0604020202020204" pitchFamily="34" charset="0"/>
              </a:rPr>
              <a:t>Ray of sunshine:	Did you come from a tree?</a:t>
            </a:r>
          </a:p>
          <a:p>
            <a:pPr eaLnBrk="1" hangingPunct="1">
              <a:spcBef>
                <a:spcPct val="0"/>
              </a:spcBef>
              <a:buFontTx/>
              <a:buNone/>
            </a:pPr>
            <a:endParaRPr lang="en-US" altLang="en-US" sz="2400">
              <a:latin typeface="Arial" panose="020B0604020202020204" pitchFamily="34" charset="0"/>
            </a:endParaRPr>
          </a:p>
          <a:p>
            <a:pPr eaLnBrk="1" hangingPunct="1">
              <a:spcBef>
                <a:spcPct val="0"/>
              </a:spcBef>
              <a:buFontTx/>
              <a:buNone/>
            </a:pPr>
            <a:r>
              <a:rPr lang="en-US" altLang="en-US" sz="2400" b="1">
                <a:latin typeface="Arial" panose="020B0604020202020204" pitchFamily="34" charset="0"/>
              </a:rPr>
              <a:t>CO</a:t>
            </a:r>
            <a:r>
              <a:rPr lang="en-US" altLang="en-US" sz="2400" b="1" baseline="-25000">
                <a:latin typeface="Arial" panose="020B0604020202020204" pitchFamily="34" charset="0"/>
              </a:rPr>
              <a:t>2</a:t>
            </a:r>
            <a:r>
              <a:rPr lang="en-US" altLang="en-US" sz="2400" b="1">
                <a:latin typeface="Arial" panose="020B0604020202020204" pitchFamily="34" charset="0"/>
              </a:rPr>
              <a:t> molecule:	Why yes, I did!</a:t>
            </a:r>
            <a:endParaRPr lang="en-US" altLang="en-US" sz="2400">
              <a:latin typeface="Arial" panose="020B0604020202020204" pitchFamily="34" charset="0"/>
            </a:endParaRPr>
          </a:p>
          <a:p>
            <a:pPr eaLnBrk="1" hangingPunct="1">
              <a:spcBef>
                <a:spcPct val="0"/>
              </a:spcBef>
              <a:buFontTx/>
              <a:buNone/>
            </a:pPr>
            <a:endParaRPr lang="en-US" altLang="en-US" sz="2400" b="1">
              <a:latin typeface="Arial" panose="020B0604020202020204" pitchFamily="34" charset="0"/>
            </a:endParaRPr>
          </a:p>
          <a:p>
            <a:pPr eaLnBrk="1" hangingPunct="1">
              <a:spcBef>
                <a:spcPct val="0"/>
              </a:spcBef>
              <a:buFontTx/>
              <a:buNone/>
            </a:pPr>
            <a:r>
              <a:rPr lang="en-US" altLang="en-US" sz="2400" b="1">
                <a:latin typeface="Arial" panose="020B0604020202020204" pitchFamily="34" charset="0"/>
              </a:rPr>
              <a:t>Ray of sunshine:	Ok, I won't heat you up, then. Have 	a nice day!</a:t>
            </a:r>
            <a:endParaRPr lang="en-US" altLang="en-US" sz="2400">
              <a:latin typeface="Arial" panose="020B0604020202020204" pitchFamily="34" charset="0"/>
            </a:endParaRPr>
          </a:p>
        </p:txBody>
      </p:sp>
      <p:pic>
        <p:nvPicPr>
          <p:cNvPr id="28675" name="Picture 2">
            <a:extLst>
              <a:ext uri="{FF2B5EF4-FFF2-40B4-BE49-F238E27FC236}">
                <a16:creationId xmlns:a16="http://schemas.microsoft.com/office/drawing/2014/main" id="{F8EB6E0E-6F1D-4FBF-A6A1-5EB1122DC6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381000"/>
            <a:ext cx="19050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8676" name="Rectangle 5">
            <a:extLst>
              <a:ext uri="{FF2B5EF4-FFF2-40B4-BE49-F238E27FC236}">
                <a16:creationId xmlns:a16="http://schemas.microsoft.com/office/drawing/2014/main" id="{797A2D13-5306-48D5-8564-3BACC01157F8}"/>
              </a:ext>
            </a:extLst>
          </p:cNvPr>
          <p:cNvSpPr>
            <a:spLocks noChangeArrowheads="1"/>
          </p:cNvSpPr>
          <p:nvPr/>
        </p:nvSpPr>
        <p:spPr bwMode="auto">
          <a:xfrm>
            <a:off x="304800" y="4648200"/>
            <a:ext cx="86106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300" b="1" i="1">
                <a:latin typeface="Arial" panose="020B0604020202020204" pitchFamily="34" charset="0"/>
              </a:rPr>
              <a:t>(This is NOT how it works.  There is no “magic tree carbon.”)</a:t>
            </a:r>
            <a:endParaRPr lang="en-US" altLang="en-US" sz="2300">
              <a:latin typeface="Arial" panose="020B0604020202020204" pitchFamily="34" charset="0"/>
            </a:endParaRPr>
          </a:p>
        </p:txBody>
      </p:sp>
      <p:sp>
        <p:nvSpPr>
          <p:cNvPr id="7" name="Rectangle 6">
            <a:extLst>
              <a:ext uri="{FF2B5EF4-FFF2-40B4-BE49-F238E27FC236}">
                <a16:creationId xmlns:a16="http://schemas.microsoft.com/office/drawing/2014/main" id="{F40FF79F-616D-48B8-B54D-C90265EB81FA}"/>
              </a:ext>
            </a:extLst>
          </p:cNvPr>
          <p:cNvSpPr/>
          <p:nvPr/>
        </p:nvSpPr>
        <p:spPr>
          <a:xfrm>
            <a:off x="152400" y="228600"/>
            <a:ext cx="8839200" cy="6477000"/>
          </a:xfrm>
          <a:prstGeom prst="rect">
            <a:avLst/>
          </a:prstGeom>
          <a:noFill/>
          <a:ln w="63500">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678" name="Picture 4" descr="Ball-and-stick model of carbon dioxide">
            <a:extLst>
              <a:ext uri="{FF2B5EF4-FFF2-40B4-BE49-F238E27FC236}">
                <a16:creationId xmlns:a16="http://schemas.microsoft.com/office/drawing/2014/main" id="{B6D5431C-3C80-4EAC-B807-6D9CFEDB5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2609850"/>
            <a:ext cx="10477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a:extLst>
              <a:ext uri="{FF2B5EF4-FFF2-40B4-BE49-F238E27FC236}">
                <a16:creationId xmlns:a16="http://schemas.microsoft.com/office/drawing/2014/main" id="{AE7DADB0-3250-4395-B9DD-5FE09F6FE6B5}"/>
              </a:ext>
            </a:extLst>
          </p:cNvPr>
          <p:cNvSpPr>
            <a:spLocks noChangeArrowheads="1"/>
          </p:cNvSpPr>
          <p:nvPr/>
        </p:nvSpPr>
        <p:spPr bwMode="auto">
          <a:xfrm>
            <a:off x="304800" y="850900"/>
            <a:ext cx="6858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latin typeface="Arial" panose="020B0604020202020204" pitchFamily="34" charset="0"/>
              </a:rPr>
              <a:t>Ray of sunshine encounters a CO</a:t>
            </a:r>
            <a:r>
              <a:rPr lang="en-US" altLang="en-US" sz="2400" b="1" baseline="-25000">
                <a:latin typeface="Arial" panose="020B0604020202020204" pitchFamily="34" charset="0"/>
              </a:rPr>
              <a:t>2</a:t>
            </a:r>
            <a:r>
              <a:rPr lang="en-US" altLang="en-US" sz="2400" b="1">
                <a:latin typeface="Arial" panose="020B0604020202020204" pitchFamily="34" charset="0"/>
              </a:rPr>
              <a:t> molecule in the atmosphere... </a:t>
            </a:r>
            <a:endParaRPr lang="en-US" altLang="en-US" sz="2400">
              <a:latin typeface="Arial" panose="020B0604020202020204" pitchFamily="34" charset="0"/>
            </a:endParaRPr>
          </a:p>
          <a:p>
            <a:pPr eaLnBrk="1" hangingPunct="1">
              <a:spcBef>
                <a:spcPct val="0"/>
              </a:spcBef>
              <a:buFontTx/>
              <a:buNone/>
            </a:pPr>
            <a:r>
              <a:rPr lang="en-US" altLang="en-US" sz="2400" b="1">
                <a:latin typeface="Arial" panose="020B0604020202020204" pitchFamily="34" charset="0"/>
              </a:rPr>
              <a:t> </a:t>
            </a:r>
            <a:endParaRPr lang="en-US" altLang="en-US" sz="2400">
              <a:latin typeface="Arial" panose="020B0604020202020204" pitchFamily="34" charset="0"/>
            </a:endParaRPr>
          </a:p>
          <a:p>
            <a:pPr eaLnBrk="1" hangingPunct="1">
              <a:spcBef>
                <a:spcPct val="0"/>
              </a:spcBef>
              <a:buFontTx/>
              <a:buNone/>
            </a:pPr>
            <a:r>
              <a:rPr lang="en-US" altLang="en-US" sz="2400" b="1">
                <a:latin typeface="Arial" panose="020B0604020202020204" pitchFamily="34" charset="0"/>
              </a:rPr>
              <a:t>Ray of sunshine:	Did you come from a tree?</a:t>
            </a:r>
          </a:p>
          <a:p>
            <a:pPr eaLnBrk="1" hangingPunct="1">
              <a:spcBef>
                <a:spcPct val="0"/>
              </a:spcBef>
              <a:buFontTx/>
              <a:buNone/>
            </a:pPr>
            <a:endParaRPr lang="en-US" altLang="en-US" sz="2400">
              <a:latin typeface="Arial" panose="020B0604020202020204" pitchFamily="34" charset="0"/>
            </a:endParaRPr>
          </a:p>
          <a:p>
            <a:pPr eaLnBrk="1" hangingPunct="1">
              <a:spcBef>
                <a:spcPct val="0"/>
              </a:spcBef>
              <a:buFontTx/>
              <a:buNone/>
            </a:pPr>
            <a:r>
              <a:rPr lang="en-US" altLang="en-US" sz="2400" b="1">
                <a:latin typeface="Arial" panose="020B0604020202020204" pitchFamily="34" charset="0"/>
              </a:rPr>
              <a:t>CO</a:t>
            </a:r>
            <a:r>
              <a:rPr lang="en-US" altLang="en-US" sz="2400" b="1" baseline="-25000">
                <a:latin typeface="Arial" panose="020B0604020202020204" pitchFamily="34" charset="0"/>
              </a:rPr>
              <a:t>2</a:t>
            </a:r>
            <a:r>
              <a:rPr lang="en-US" altLang="en-US" sz="2400" b="1">
                <a:latin typeface="Arial" panose="020B0604020202020204" pitchFamily="34" charset="0"/>
              </a:rPr>
              <a:t> molecule:	Why yes, I did!</a:t>
            </a:r>
            <a:endParaRPr lang="en-US" altLang="en-US" sz="2400">
              <a:latin typeface="Arial" panose="020B0604020202020204" pitchFamily="34" charset="0"/>
            </a:endParaRPr>
          </a:p>
          <a:p>
            <a:pPr eaLnBrk="1" hangingPunct="1">
              <a:spcBef>
                <a:spcPct val="0"/>
              </a:spcBef>
              <a:buFontTx/>
              <a:buNone/>
            </a:pPr>
            <a:endParaRPr lang="en-US" altLang="en-US" sz="2400" b="1">
              <a:latin typeface="Arial" panose="020B0604020202020204" pitchFamily="34" charset="0"/>
            </a:endParaRPr>
          </a:p>
          <a:p>
            <a:pPr eaLnBrk="1" hangingPunct="1">
              <a:spcBef>
                <a:spcPct val="0"/>
              </a:spcBef>
              <a:buFontTx/>
              <a:buNone/>
            </a:pPr>
            <a:r>
              <a:rPr lang="en-US" altLang="en-US" sz="2400" b="1">
                <a:latin typeface="Arial" panose="020B0604020202020204" pitchFamily="34" charset="0"/>
              </a:rPr>
              <a:t>Ray of sunshine:	Ok, I won't heat you up, then. Have 	a nice day!</a:t>
            </a:r>
            <a:endParaRPr lang="en-US" altLang="en-US" sz="2400">
              <a:latin typeface="Arial" panose="020B0604020202020204" pitchFamily="34" charset="0"/>
            </a:endParaRPr>
          </a:p>
        </p:txBody>
      </p:sp>
      <p:pic>
        <p:nvPicPr>
          <p:cNvPr id="29699" name="Picture 2">
            <a:extLst>
              <a:ext uri="{FF2B5EF4-FFF2-40B4-BE49-F238E27FC236}">
                <a16:creationId xmlns:a16="http://schemas.microsoft.com/office/drawing/2014/main" id="{C17C1D43-8F7D-486E-87D6-88633683A3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381000"/>
            <a:ext cx="19050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9700" name="Rectangle 5">
            <a:extLst>
              <a:ext uri="{FF2B5EF4-FFF2-40B4-BE49-F238E27FC236}">
                <a16:creationId xmlns:a16="http://schemas.microsoft.com/office/drawing/2014/main" id="{398D16B0-9282-4F53-A11C-385A7F421DA5}"/>
              </a:ext>
            </a:extLst>
          </p:cNvPr>
          <p:cNvSpPr>
            <a:spLocks noChangeArrowheads="1"/>
          </p:cNvSpPr>
          <p:nvPr/>
        </p:nvSpPr>
        <p:spPr bwMode="auto">
          <a:xfrm>
            <a:off x="304800" y="4648200"/>
            <a:ext cx="8610600"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300" b="1" i="1">
                <a:latin typeface="Arial" panose="020B0604020202020204" pitchFamily="34" charset="0"/>
              </a:rPr>
              <a:t>(This is NOT how it works.  There is no “magic tree carbon.”)</a:t>
            </a:r>
          </a:p>
          <a:p>
            <a:pPr algn="ctr" eaLnBrk="1" hangingPunct="1">
              <a:spcBef>
                <a:spcPct val="0"/>
              </a:spcBef>
              <a:buFontTx/>
              <a:buNone/>
            </a:pPr>
            <a:endParaRPr lang="en-US" altLang="en-US" sz="2300" b="1" i="1">
              <a:latin typeface="Arial" panose="020B0604020202020204" pitchFamily="34" charset="0"/>
            </a:endParaRPr>
          </a:p>
          <a:p>
            <a:pPr eaLnBrk="1" hangingPunct="1">
              <a:spcBef>
                <a:spcPct val="0"/>
              </a:spcBef>
              <a:buFontTx/>
              <a:buNone/>
            </a:pPr>
            <a:r>
              <a:rPr lang="en-US" altLang="en-US" sz="2300" b="1" i="1">
                <a:latin typeface="Arial" panose="020B0604020202020204" pitchFamily="34" charset="0"/>
              </a:rPr>
              <a:t>WHY?	1) Double Counting</a:t>
            </a:r>
          </a:p>
          <a:p>
            <a:pPr eaLnBrk="1" hangingPunct="1">
              <a:spcBef>
                <a:spcPct val="0"/>
              </a:spcBef>
              <a:buFontTx/>
              <a:buNone/>
            </a:pPr>
            <a:r>
              <a:rPr lang="en-US" altLang="en-US" sz="2300" b="1" i="1">
                <a:latin typeface="Arial" panose="020B0604020202020204" pitchFamily="34" charset="0"/>
              </a:rPr>
              <a:t>	2) Carbon in trees/plants/soils isn’t same as in air</a:t>
            </a:r>
          </a:p>
          <a:p>
            <a:pPr eaLnBrk="1" hangingPunct="1">
              <a:spcBef>
                <a:spcPct val="0"/>
              </a:spcBef>
              <a:buFontTx/>
              <a:buNone/>
            </a:pPr>
            <a:r>
              <a:rPr lang="en-US" altLang="en-US" sz="2300" b="1" i="1">
                <a:latin typeface="Arial" panose="020B0604020202020204" pitchFamily="34" charset="0"/>
              </a:rPr>
              <a:t>	3) Don’t have time</a:t>
            </a:r>
            <a:endParaRPr lang="en-US" altLang="en-US" sz="2300">
              <a:latin typeface="Arial" panose="020B0604020202020204" pitchFamily="34" charset="0"/>
            </a:endParaRPr>
          </a:p>
        </p:txBody>
      </p:sp>
      <p:sp>
        <p:nvSpPr>
          <p:cNvPr id="7" name="Rectangle 6">
            <a:extLst>
              <a:ext uri="{FF2B5EF4-FFF2-40B4-BE49-F238E27FC236}">
                <a16:creationId xmlns:a16="http://schemas.microsoft.com/office/drawing/2014/main" id="{6591C09A-FF0F-41ED-A60F-FBA52A2F0697}"/>
              </a:ext>
            </a:extLst>
          </p:cNvPr>
          <p:cNvSpPr/>
          <p:nvPr/>
        </p:nvSpPr>
        <p:spPr>
          <a:xfrm>
            <a:off x="152400" y="228600"/>
            <a:ext cx="8839200" cy="6477000"/>
          </a:xfrm>
          <a:prstGeom prst="rect">
            <a:avLst/>
          </a:prstGeom>
          <a:noFill/>
          <a:ln w="63500">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9702" name="Picture 4" descr="Ball-and-stick model of carbon dioxide">
            <a:extLst>
              <a:ext uri="{FF2B5EF4-FFF2-40B4-BE49-F238E27FC236}">
                <a16:creationId xmlns:a16="http://schemas.microsoft.com/office/drawing/2014/main" id="{3FFACB81-2F9D-44A0-9E7D-FE24B45F9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2609850"/>
            <a:ext cx="10477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a:extLst>
              <a:ext uri="{FF2B5EF4-FFF2-40B4-BE49-F238E27FC236}">
                <a16:creationId xmlns:a16="http://schemas.microsoft.com/office/drawing/2014/main" id="{3C161691-CE8F-4D56-89E4-4FE2889959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3213"/>
            <a:ext cx="9144000"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CDC03EDC-C07B-446D-BF33-52C59EA656A7}"/>
              </a:ext>
            </a:extLst>
          </p:cNvPr>
          <p:cNvSpPr>
            <a:spLocks noGrp="1" noChangeArrowheads="1"/>
          </p:cNvSpPr>
          <p:nvPr>
            <p:ph type="title"/>
          </p:nvPr>
        </p:nvSpPr>
        <p:spPr>
          <a:xfrm>
            <a:off x="111918" y="152400"/>
            <a:ext cx="8915400" cy="533400"/>
          </a:xfrm>
        </p:spPr>
        <p:txBody>
          <a:bodyPr/>
          <a:lstStyle/>
          <a:p>
            <a:pPr eaLnBrk="1" hangingPunct="1"/>
            <a:r>
              <a:rPr lang="en-US" altLang="en-US" sz="3800" b="1" dirty="0">
                <a:latin typeface="Arial" panose="020B0604020202020204" pitchFamily="34" charset="0"/>
              </a:rPr>
              <a:t>How incineration GHGs downplayed</a:t>
            </a:r>
          </a:p>
        </p:txBody>
      </p:sp>
      <p:sp>
        <p:nvSpPr>
          <p:cNvPr id="7" name="Rectangle 1027">
            <a:extLst>
              <a:ext uri="{FF2B5EF4-FFF2-40B4-BE49-F238E27FC236}">
                <a16:creationId xmlns:a16="http://schemas.microsoft.com/office/drawing/2014/main" id="{803BDE66-F1D8-4293-88B0-BCE3FBC96E47}"/>
              </a:ext>
            </a:extLst>
          </p:cNvPr>
          <p:cNvSpPr>
            <a:spLocks noGrp="1" noChangeArrowheads="1"/>
          </p:cNvSpPr>
          <p:nvPr>
            <p:ph type="body" idx="1"/>
          </p:nvPr>
        </p:nvSpPr>
        <p:spPr>
          <a:xfrm>
            <a:off x="-4763" y="762000"/>
            <a:ext cx="9148763" cy="6019800"/>
          </a:xfrm>
        </p:spPr>
        <p:txBody>
          <a:bodyPr/>
          <a:lstStyle/>
          <a:p>
            <a:pPr>
              <a:defRPr/>
            </a:pPr>
            <a:r>
              <a:rPr lang="en-US" sz="2400" dirty="0"/>
              <a:t>Ignoring the “biogenic” half of carbon emissions from incinerators while counting all of the GHGs (all “biogenic”) from landfills.</a:t>
            </a:r>
          </a:p>
          <a:p>
            <a:pPr lvl="1">
              <a:defRPr/>
            </a:pPr>
            <a:r>
              <a:rPr lang="en-US" sz="2000" dirty="0"/>
              <a:t>Biomass carbon neutrality has been scientifically debunked.  See a compilation of the science here: </a:t>
            </a:r>
            <a:r>
              <a:rPr lang="en-US" sz="2000" dirty="0">
                <a:hlinkClick r:id="rId3"/>
              </a:rPr>
              <a:t>www.energyjustice.net/biomass/carbon</a:t>
            </a:r>
            <a:endParaRPr lang="en-US" sz="2000" dirty="0"/>
          </a:p>
          <a:p>
            <a:pPr lvl="1">
              <a:defRPr/>
            </a:pPr>
            <a:endParaRPr lang="en-US" sz="200" dirty="0"/>
          </a:p>
          <a:p>
            <a:pPr>
              <a:defRPr/>
            </a:pPr>
            <a:r>
              <a:rPr lang="en-US" sz="2400" dirty="0"/>
              <a:t>Pretending “biogenic” carbon’s share in MSW is larger than the 52.7% that EPA factors into their </a:t>
            </a:r>
            <a:r>
              <a:rPr lang="en-US" sz="2400" dirty="0" err="1"/>
              <a:t>eGRID</a:t>
            </a:r>
            <a:r>
              <a:rPr lang="en-US" sz="2400" dirty="0"/>
              <a:t> data.</a:t>
            </a:r>
          </a:p>
          <a:p>
            <a:pPr lvl="1">
              <a:defRPr/>
            </a:pPr>
            <a:r>
              <a:rPr lang="en-US" sz="2000" dirty="0"/>
              <a:t>The trend should be the opposite, with newspapers disappearing and plastic packaging replacing glass.</a:t>
            </a:r>
          </a:p>
          <a:p>
            <a:pPr>
              <a:defRPr/>
            </a:pPr>
            <a:endParaRPr lang="en-US" sz="200" dirty="0"/>
          </a:p>
          <a:p>
            <a:pPr>
              <a:defRPr/>
            </a:pPr>
            <a:r>
              <a:rPr lang="en-US" sz="2400" dirty="0"/>
              <a:t>Subtracting avoided methane emissions from landfills, as if conventional landfills are the only alternative.</a:t>
            </a:r>
          </a:p>
          <a:p>
            <a:pPr lvl="1">
              <a:defRPr/>
            </a:pPr>
            <a:r>
              <a:rPr lang="en-US" sz="2000" dirty="0"/>
              <a:t>Invalid when comparing incinerators to landfills, as the same assumption could be made for landfills, letting them subtract incinerator emissions.</a:t>
            </a:r>
          </a:p>
          <a:p>
            <a:pPr>
              <a:defRPr/>
            </a:pPr>
            <a:endParaRPr lang="en-US" sz="200" dirty="0"/>
          </a:p>
          <a:p>
            <a:pPr>
              <a:defRPr/>
            </a:pPr>
            <a:r>
              <a:rPr lang="en-US" sz="2400" dirty="0"/>
              <a:t>Subtracting emissions from offsetting fossil fuel electricity</a:t>
            </a:r>
          </a:p>
          <a:p>
            <a:pPr lvl="1">
              <a:defRPr/>
            </a:pPr>
            <a:r>
              <a:rPr lang="en-US" sz="2000" dirty="0"/>
              <a:t>…as if they’re not actually competing with wind power within the state’s Renewable Portfolio Standard law.</a:t>
            </a:r>
          </a:p>
          <a:p>
            <a:pPr marL="0" indent="0" algn="ctr">
              <a:buFontTx/>
              <a:buNone/>
              <a:defRPr/>
            </a:pPr>
            <a:endParaRPr lang="en-US" sz="200" dirty="0"/>
          </a:p>
          <a:p>
            <a:pPr marL="0" indent="0" algn="ctr">
              <a:buFontTx/>
              <a:buNone/>
              <a:defRPr/>
            </a:pPr>
            <a:r>
              <a:rPr lang="en-US" sz="2400" dirty="0"/>
              <a:t>Details at: </a:t>
            </a:r>
            <a:r>
              <a:rPr lang="en-US" sz="2400" dirty="0">
                <a:hlinkClick r:id="rId4"/>
              </a:rPr>
              <a:t>www.energyjustice.net/incineration/climate</a:t>
            </a:r>
            <a:endParaRPr lang="en-US" sz="2400" dirty="0"/>
          </a:p>
        </p:txBody>
      </p:sp>
    </p:spTree>
    <p:extLst>
      <p:ext uri="{BB962C8B-B14F-4D97-AF65-F5344CB8AC3E}">
        <p14:creationId xmlns:p14="http://schemas.microsoft.com/office/powerpoint/2010/main" val="42526576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5763D9C7-135D-4346-8A7A-6997EEB5F79F}"/>
              </a:ext>
            </a:extLst>
          </p:cNvPr>
          <p:cNvSpPr>
            <a:spLocks noGrp="1" noChangeArrowheads="1"/>
          </p:cNvSpPr>
          <p:nvPr>
            <p:ph type="title"/>
          </p:nvPr>
        </p:nvSpPr>
        <p:spPr>
          <a:xfrm>
            <a:off x="685800" y="228600"/>
            <a:ext cx="7772400" cy="762000"/>
          </a:xfrm>
        </p:spPr>
        <p:txBody>
          <a:bodyPr/>
          <a:lstStyle/>
          <a:p>
            <a:pPr eaLnBrk="1" hangingPunct="1"/>
            <a:r>
              <a:rPr lang="en-US" altLang="en-US" sz="3800" b="1">
                <a:latin typeface="Arial" panose="020B0604020202020204" pitchFamily="34" charset="0"/>
              </a:rPr>
              <a:t>Global Warming Pollution</a:t>
            </a:r>
          </a:p>
        </p:txBody>
      </p:sp>
      <p:sp>
        <p:nvSpPr>
          <p:cNvPr id="231427" name="Rectangle 1027">
            <a:extLst>
              <a:ext uri="{FF2B5EF4-FFF2-40B4-BE49-F238E27FC236}">
                <a16:creationId xmlns:a16="http://schemas.microsoft.com/office/drawing/2014/main" id="{582A4869-6B84-441A-B523-A577CB3FEDAE}"/>
              </a:ext>
            </a:extLst>
          </p:cNvPr>
          <p:cNvSpPr>
            <a:spLocks noGrp="1" noChangeArrowheads="1"/>
          </p:cNvSpPr>
          <p:nvPr>
            <p:ph type="body" idx="1"/>
          </p:nvPr>
        </p:nvSpPr>
        <p:spPr>
          <a:xfrm>
            <a:off x="-4763" y="990600"/>
            <a:ext cx="9148763" cy="1600200"/>
          </a:xfrm>
        </p:spPr>
        <p:txBody>
          <a:bodyPr/>
          <a:lstStyle/>
          <a:p>
            <a:pPr marL="0" indent="0" algn="ctr" eaLnBrk="1" hangingPunct="1">
              <a:buFontTx/>
              <a:buNone/>
            </a:pPr>
            <a:r>
              <a:rPr lang="en-US" altLang="en-US" sz="2400"/>
              <a:t>[Pounds of CO</a:t>
            </a:r>
            <a:r>
              <a:rPr lang="en-US" altLang="en-US" sz="2400" baseline="-25000"/>
              <a:t>2</a:t>
            </a:r>
            <a:r>
              <a:rPr lang="en-US" altLang="en-US" sz="2400"/>
              <a:t> equivalent per ton of waste disposed.]</a:t>
            </a:r>
          </a:p>
          <a:p>
            <a:pPr marL="0" indent="0" algn="ctr" eaLnBrk="1" hangingPunct="1">
              <a:buFontTx/>
              <a:buNone/>
            </a:pPr>
            <a:r>
              <a:rPr lang="en-US" altLang="en-US" sz="2400" b="1"/>
              <a:t>(Displacing wind / no energy displacement factored in)</a:t>
            </a:r>
          </a:p>
        </p:txBody>
      </p:sp>
      <p:pic>
        <p:nvPicPr>
          <p:cNvPr id="231428" name="Picture 2">
            <a:extLst>
              <a:ext uri="{FF2B5EF4-FFF2-40B4-BE49-F238E27FC236}">
                <a16:creationId xmlns:a16="http://schemas.microsoft.com/office/drawing/2014/main" id="{7CE4919A-2C61-41AF-9092-3BF178E27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917575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38049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3F8AAA7F-2B75-4058-9E7C-3EB703F7E630}"/>
              </a:ext>
            </a:extLst>
          </p:cNvPr>
          <p:cNvSpPr>
            <a:spLocks noGrp="1" noChangeArrowheads="1"/>
          </p:cNvSpPr>
          <p:nvPr>
            <p:ph type="title"/>
          </p:nvPr>
        </p:nvSpPr>
        <p:spPr>
          <a:xfrm>
            <a:off x="685800" y="228600"/>
            <a:ext cx="7772400" cy="762000"/>
          </a:xfrm>
        </p:spPr>
        <p:txBody>
          <a:bodyPr/>
          <a:lstStyle/>
          <a:p>
            <a:pPr eaLnBrk="1" hangingPunct="1"/>
            <a:r>
              <a:rPr lang="en-US" altLang="en-US" sz="3800" b="1">
                <a:latin typeface="Arial" panose="020B0604020202020204" pitchFamily="34" charset="0"/>
              </a:rPr>
              <a:t>Global Warming Pollution</a:t>
            </a:r>
          </a:p>
        </p:txBody>
      </p:sp>
      <p:sp>
        <p:nvSpPr>
          <p:cNvPr id="235523" name="Rectangle 1027">
            <a:extLst>
              <a:ext uri="{FF2B5EF4-FFF2-40B4-BE49-F238E27FC236}">
                <a16:creationId xmlns:a16="http://schemas.microsoft.com/office/drawing/2014/main" id="{B0ADBF4C-FEC2-47AE-AC51-5F043AEBDDC5}"/>
              </a:ext>
            </a:extLst>
          </p:cNvPr>
          <p:cNvSpPr>
            <a:spLocks noGrp="1" noChangeArrowheads="1"/>
          </p:cNvSpPr>
          <p:nvPr>
            <p:ph type="body" idx="1"/>
          </p:nvPr>
        </p:nvSpPr>
        <p:spPr>
          <a:xfrm>
            <a:off x="-4763" y="990600"/>
            <a:ext cx="9148763" cy="1600200"/>
          </a:xfrm>
        </p:spPr>
        <p:txBody>
          <a:bodyPr/>
          <a:lstStyle/>
          <a:p>
            <a:pPr marL="0" indent="0" algn="ctr" eaLnBrk="1" hangingPunct="1">
              <a:buFontTx/>
              <a:buNone/>
            </a:pPr>
            <a:r>
              <a:rPr lang="en-US" altLang="en-US" sz="2400"/>
              <a:t>[Pounds of CO</a:t>
            </a:r>
            <a:r>
              <a:rPr lang="en-US" altLang="en-US" sz="2400" baseline="-25000"/>
              <a:t>2</a:t>
            </a:r>
            <a:r>
              <a:rPr lang="en-US" altLang="en-US" sz="2400"/>
              <a:t> equivalent per ton of waste disposed.]</a:t>
            </a:r>
          </a:p>
          <a:p>
            <a:pPr marL="0" indent="0" algn="ctr" eaLnBrk="1" hangingPunct="1">
              <a:buFontTx/>
              <a:buNone/>
            </a:pPr>
            <a:r>
              <a:rPr lang="en-US" altLang="en-US" sz="2400" b="1"/>
              <a:t>(Displacing Coal)</a:t>
            </a:r>
          </a:p>
        </p:txBody>
      </p:sp>
      <p:pic>
        <p:nvPicPr>
          <p:cNvPr id="235524" name="Picture 3">
            <a:extLst>
              <a:ext uri="{FF2B5EF4-FFF2-40B4-BE49-F238E27FC236}">
                <a16:creationId xmlns:a16="http://schemas.microsoft.com/office/drawing/2014/main" id="{BAA09D1F-723B-4761-B35E-703AC8E831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22463"/>
            <a:ext cx="9144000" cy="4935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15768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a:extLst>
              <a:ext uri="{FF2B5EF4-FFF2-40B4-BE49-F238E27FC236}">
                <a16:creationId xmlns:a16="http://schemas.microsoft.com/office/drawing/2014/main" id="{86A43CA9-68B6-4A99-9F00-F51A972F0528}"/>
              </a:ext>
            </a:extLst>
          </p:cNvPr>
          <p:cNvSpPr>
            <a:spLocks noGrp="1" noChangeArrowheads="1"/>
          </p:cNvSpPr>
          <p:nvPr>
            <p:ph type="title"/>
          </p:nvPr>
        </p:nvSpPr>
        <p:spPr>
          <a:xfrm>
            <a:off x="76200" y="304800"/>
            <a:ext cx="8915400" cy="533400"/>
          </a:xfrm>
        </p:spPr>
        <p:txBody>
          <a:bodyPr/>
          <a:lstStyle/>
          <a:p>
            <a:pPr eaLnBrk="1" hangingPunct="1"/>
            <a:r>
              <a:rPr lang="en-US" altLang="en-US" sz="3800" b="1">
                <a:latin typeface="Arial" panose="020B0604020202020204" pitchFamily="34" charset="0"/>
              </a:rPr>
              <a:t>Evaluating Energy Displacement</a:t>
            </a:r>
          </a:p>
        </p:txBody>
      </p:sp>
      <p:sp>
        <p:nvSpPr>
          <p:cNvPr id="237571" name="Rectangle 1027">
            <a:extLst>
              <a:ext uri="{FF2B5EF4-FFF2-40B4-BE49-F238E27FC236}">
                <a16:creationId xmlns:a16="http://schemas.microsoft.com/office/drawing/2014/main" id="{4FF2BF6B-FFD0-4B51-8616-9E3CA47EDD53}"/>
              </a:ext>
            </a:extLst>
          </p:cNvPr>
          <p:cNvSpPr>
            <a:spLocks noGrp="1" noChangeArrowheads="1"/>
          </p:cNvSpPr>
          <p:nvPr>
            <p:ph type="body" idx="1"/>
          </p:nvPr>
        </p:nvSpPr>
        <p:spPr>
          <a:xfrm>
            <a:off x="-4763" y="914400"/>
            <a:ext cx="9148763" cy="6019800"/>
          </a:xfrm>
        </p:spPr>
        <p:txBody>
          <a:bodyPr/>
          <a:lstStyle/>
          <a:p>
            <a:r>
              <a:rPr lang="en-US" altLang="en-US" sz="2400" dirty="0"/>
              <a:t>Even if we assume that coal power is being displaced, incineration comes out 10% worse for the climate than coal in the short term</a:t>
            </a:r>
            <a:br>
              <a:rPr lang="en-US" altLang="en-US" sz="2400" dirty="0"/>
            </a:br>
            <a:r>
              <a:rPr lang="en-US" altLang="en-US" sz="2400" dirty="0"/>
              <a:t>(20-years), and 113% worse than (2.1 times as bad as) landfilling in the long-term (100 years).</a:t>
            </a:r>
          </a:p>
          <a:p>
            <a:r>
              <a:rPr lang="en-US" altLang="en-US" sz="2400" dirty="0"/>
              <a:t>Coal displacement is an extreme assumption, and completely unlikely:</a:t>
            </a:r>
          </a:p>
          <a:p>
            <a:pPr lvl="1"/>
            <a:r>
              <a:rPr lang="en-US" altLang="en-US" sz="2000" dirty="0"/>
              <a:t>No one is building new coal power plants anymore.</a:t>
            </a:r>
          </a:p>
          <a:p>
            <a:pPr lvl="1"/>
            <a:r>
              <a:rPr lang="en-US" altLang="en-US" sz="2000" dirty="0"/>
              <a:t>Coal assets are being retired rapidly across the country.  Coal mining companies are going bankrupt.</a:t>
            </a:r>
          </a:p>
          <a:p>
            <a:pPr lvl="1"/>
            <a:r>
              <a:rPr lang="en-US" altLang="en-US" sz="2000" dirty="0"/>
              <a:t>U.S. coal production has peaked in 2002 in terms of energy value extracted, leaving the more expensive and harder to reach coal deposits, most of which will never be extracted because gas, and increasingly wind and solar, are undercutting and replacing coal.</a:t>
            </a:r>
          </a:p>
        </p:txBody>
      </p:sp>
    </p:spTree>
    <p:extLst>
      <p:ext uri="{BB962C8B-B14F-4D97-AF65-F5344CB8AC3E}">
        <p14:creationId xmlns:p14="http://schemas.microsoft.com/office/powerpoint/2010/main" val="9121588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8" name="Picture 2">
            <a:extLst>
              <a:ext uri="{FF2B5EF4-FFF2-40B4-BE49-F238E27FC236}">
                <a16:creationId xmlns:a16="http://schemas.microsoft.com/office/drawing/2014/main" id="{DEB0699E-EEE9-4ED7-B66F-3B49E6323D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6858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539" name="Rectangle 1">
            <a:extLst>
              <a:ext uri="{FF2B5EF4-FFF2-40B4-BE49-F238E27FC236}">
                <a16:creationId xmlns:a16="http://schemas.microsoft.com/office/drawing/2014/main" id="{54E786E9-7464-48DD-B2C7-1DD9BFE106E2}"/>
              </a:ext>
            </a:extLst>
          </p:cNvPr>
          <p:cNvSpPr>
            <a:spLocks noChangeArrowheads="1"/>
          </p:cNvSpPr>
          <p:nvPr/>
        </p:nvSpPr>
        <p:spPr bwMode="auto">
          <a:xfrm>
            <a:off x="0" y="0"/>
            <a:ext cx="3200400" cy="670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000" b="1" dirty="0">
                <a:solidFill>
                  <a:schemeClr val="bg1"/>
                </a:solidFill>
                <a:latin typeface="Arial Black" panose="020B0A04020102020204" pitchFamily="34" charset="0"/>
              </a:rPr>
              <a:t>“In our industry, and in the waste industry as </a:t>
            </a:r>
            <a:br>
              <a:rPr lang="en-US" altLang="en-US" sz="3000" b="1" dirty="0">
                <a:solidFill>
                  <a:schemeClr val="bg1"/>
                </a:solidFill>
                <a:latin typeface="Arial Black" panose="020B0A04020102020204" pitchFamily="34" charset="0"/>
              </a:rPr>
            </a:br>
            <a:r>
              <a:rPr lang="en-US" altLang="en-US" sz="3000" b="1" dirty="0">
                <a:solidFill>
                  <a:schemeClr val="bg1"/>
                </a:solidFill>
                <a:latin typeface="Arial Black" panose="020B0A04020102020204" pitchFamily="34" charset="0"/>
              </a:rPr>
              <a:t>a whole, fires are becoming more prevalent.”</a:t>
            </a:r>
          </a:p>
          <a:p>
            <a:pPr eaLnBrk="1" hangingPunct="1">
              <a:spcBef>
                <a:spcPct val="0"/>
              </a:spcBef>
              <a:buFontTx/>
              <a:buNone/>
            </a:pPr>
            <a:endParaRPr lang="en-US" altLang="en-US" sz="3000" b="1" dirty="0">
              <a:solidFill>
                <a:schemeClr val="bg1"/>
              </a:solidFill>
              <a:latin typeface="Arial Black" panose="020B0A04020102020204" pitchFamily="34" charset="0"/>
            </a:endParaRPr>
          </a:p>
          <a:p>
            <a:pPr eaLnBrk="1" hangingPunct="1">
              <a:spcBef>
                <a:spcPct val="0"/>
              </a:spcBef>
              <a:buFontTx/>
              <a:buNone/>
            </a:pPr>
            <a:r>
              <a:rPr lang="en-US" altLang="en-US" sz="2000" dirty="0">
                <a:solidFill>
                  <a:schemeClr val="bg1"/>
                </a:solidFill>
                <a:latin typeface="Arial Black" panose="020B0A04020102020204" pitchFamily="34" charset="0"/>
              </a:rPr>
              <a:t>-Mark </a:t>
            </a:r>
            <a:r>
              <a:rPr lang="en-US" altLang="en-US" sz="2000" dirty="0" err="1">
                <a:solidFill>
                  <a:schemeClr val="bg1"/>
                </a:solidFill>
                <a:latin typeface="Arial Black" panose="020B0A04020102020204" pitchFamily="34" charset="0"/>
              </a:rPr>
              <a:t>Harlacker</a:t>
            </a:r>
            <a:r>
              <a:rPr lang="en-US" altLang="en-US" sz="2000" dirty="0">
                <a:solidFill>
                  <a:schemeClr val="bg1"/>
                </a:solidFill>
                <a:latin typeface="Arial Black" panose="020B0A04020102020204" pitchFamily="34" charset="0"/>
              </a:rPr>
              <a:t> – Covanta’s Commercial Business Director for Mid-Atlantic Region, 4/26/2017 testimony before DC City Council</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a:extLst>
              <a:ext uri="{FF2B5EF4-FFF2-40B4-BE49-F238E27FC236}">
                <a16:creationId xmlns:a16="http://schemas.microsoft.com/office/drawing/2014/main" id="{30E4501F-42F7-4721-A765-5830383E0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31750"/>
            <a:ext cx="9048750" cy="6577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16E3EA8A-E496-443B-998E-353DE04544C9}"/>
              </a:ext>
            </a:extLst>
          </p:cNvPr>
          <p:cNvSpPr>
            <a:spLocks noGrp="1" noChangeArrowheads="1"/>
          </p:cNvSpPr>
          <p:nvPr>
            <p:ph type="title"/>
          </p:nvPr>
        </p:nvSpPr>
        <p:spPr>
          <a:xfrm>
            <a:off x="685800" y="381000"/>
            <a:ext cx="7772400" cy="1295400"/>
          </a:xfrm>
        </p:spPr>
        <p:txBody>
          <a:bodyPr/>
          <a:lstStyle/>
          <a:p>
            <a:pPr eaLnBrk="1" hangingPunct="1"/>
            <a:r>
              <a:rPr lang="en-US" altLang="en-US" sz="3800" b="1">
                <a:latin typeface="Arial" panose="020B0604020202020204" pitchFamily="34" charset="0"/>
              </a:rPr>
              <a:t>Trash Incinerator Health Impacts</a:t>
            </a:r>
          </a:p>
        </p:txBody>
      </p:sp>
      <p:pic>
        <p:nvPicPr>
          <p:cNvPr id="67587" name="Picture 3">
            <a:extLst>
              <a:ext uri="{FF2B5EF4-FFF2-40B4-BE49-F238E27FC236}">
                <a16:creationId xmlns:a16="http://schemas.microsoft.com/office/drawing/2014/main" id="{5FDC5B0E-311D-48D1-80B7-54AC1B6B6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1296988"/>
            <a:ext cx="3962400" cy="214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88" name="Picture 4">
            <a:extLst>
              <a:ext uri="{FF2B5EF4-FFF2-40B4-BE49-F238E27FC236}">
                <a16:creationId xmlns:a16="http://schemas.microsoft.com/office/drawing/2014/main" id="{ADE8819E-68DC-4012-BD79-F0A17370BF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4863" y="1285875"/>
            <a:ext cx="4038600" cy="2433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89" name="Picture 2">
            <a:extLst>
              <a:ext uri="{FF2B5EF4-FFF2-40B4-BE49-F238E27FC236}">
                <a16:creationId xmlns:a16="http://schemas.microsoft.com/office/drawing/2014/main" id="{36825567-2205-4D81-AA92-D700E3D0B9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463" y="3443288"/>
            <a:ext cx="4038600" cy="309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90" name="Picture 5">
            <a:extLst>
              <a:ext uri="{FF2B5EF4-FFF2-40B4-BE49-F238E27FC236}">
                <a16:creationId xmlns:a16="http://schemas.microsoft.com/office/drawing/2014/main" id="{4CD5CB8E-EFF9-4EF1-A970-EBAB406147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443288"/>
            <a:ext cx="4095750" cy="294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Custo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2D2DB9"/>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10411</TotalTime>
  <Words>10767</Words>
  <Application>Microsoft Office PowerPoint</Application>
  <PresentationFormat>On-screen Show (4:3)</PresentationFormat>
  <Paragraphs>1283</Paragraphs>
  <Slides>130</Slides>
  <Notes>98</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130</vt:i4>
      </vt:variant>
    </vt:vector>
  </HeadingPairs>
  <TitlesOfParts>
    <vt:vector size="139" baseType="lpstr">
      <vt:lpstr>Arial</vt:lpstr>
      <vt:lpstr>Arial Black</vt:lpstr>
      <vt:lpstr>Calibri</vt:lpstr>
      <vt:lpstr>Corbel</vt:lpstr>
      <vt:lpstr>Tahoma</vt:lpstr>
      <vt:lpstr>Times New Roman</vt:lpstr>
      <vt:lpstr>Wingdings</vt:lpstr>
      <vt:lpstr>Default Design</vt:lpstr>
      <vt:lpstr>Chart</vt:lpstr>
      <vt:lpstr> …helping communities protect themselves from polluting energy and waste technologies </vt:lpstr>
      <vt:lpstr>PowerPoint Presentation</vt:lpstr>
      <vt:lpstr>PowerPoint Presentation</vt:lpstr>
      <vt:lpstr>Trash Incineration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Most Expensive Way to Manage Waste</vt:lpstr>
      <vt:lpstr>Most Expensive Way to Manage Waste</vt:lpstr>
      <vt:lpstr>Most Expensive Way to Make Energy</vt:lpstr>
      <vt:lpstr>Incinerator Economics</vt:lpstr>
      <vt:lpstr>Maryland ratepayer money to trash incinerators via Renewable Energy Credits (Incineration promoted to Tier 1 – equal to wind – in 2011.)</vt:lpstr>
      <vt:lpstr>PowerPoint Presentation</vt:lpstr>
      <vt:lpstr>Incinerators Burn Money</vt:lpstr>
      <vt:lpstr>Worst Way to Create Jobs</vt:lpstr>
      <vt:lpstr>PowerPoint Presentation</vt:lpstr>
      <vt:lpstr>PowerPoint Presentation</vt:lpstr>
      <vt:lpstr>PowerPoint Presentation</vt:lpstr>
      <vt:lpstr>Global Warming Pollution Smokestack CO2 Emissions from U.S. Power Plants</vt:lpstr>
      <vt:lpstr>Dioxins &amp; Furans</vt:lpstr>
      <vt:lpstr>Exposure to Dioxins</vt:lpstr>
      <vt:lpstr>How to make dioxin</vt:lpstr>
      <vt:lpstr>The Smokestack Story</vt:lpstr>
      <vt:lpstr>The Smokestack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Landfilling vs. Incineration</vt:lpstr>
      <vt:lpstr>Landfilling vs. Incineration</vt:lpstr>
      <vt:lpstr>PowerPoint Presentation</vt:lpstr>
      <vt:lpstr>PowerPoint Presentation</vt:lpstr>
      <vt:lpstr>All Landfills Leak</vt:lpstr>
      <vt:lpstr>Landfill Gas: What it is…</vt:lpstr>
      <vt:lpstr>PowerPoint Presentation</vt:lpstr>
      <vt:lpstr>Landfill Health Impacts</vt:lpstr>
      <vt:lpstr>Landfilling vs. Incineration</vt:lpstr>
      <vt:lpstr>PowerPoint Presentation</vt:lpstr>
      <vt:lpstr>Life Cycle Analysis on DC Waste Options</vt:lpstr>
      <vt:lpstr>LCA Characteristics of WARM, MSW DST and MEBCalc    </vt:lpstr>
      <vt:lpstr>PowerPoint Presentation</vt:lpstr>
      <vt:lpstr>Where DC’s waste went (to VA) in 2016:</vt:lpstr>
      <vt:lpstr>Where DC’s waste went (to VA) in 2016:</vt:lpstr>
      <vt:lpstr>Facilities in Focus for 2017 &amp; This Presentation</vt:lpstr>
      <vt:lpstr>Covanta Fairfax Reported Emissions (2014)</vt:lpstr>
      <vt:lpstr>Covanta Fairfax Emissions</vt:lpstr>
      <vt:lpstr>Life Cycle Analysis on DC Waste Options</vt:lpstr>
      <vt:lpstr>Conservative Assumptions on Global Warming</vt:lpstr>
      <vt:lpstr>Conservative Assumptions on Toxicity</vt:lpstr>
      <vt:lpstr>Nitrogen Oxide (NOx) Pollution</vt:lpstr>
      <vt:lpstr>Particulate Matter Pollution</vt:lpstr>
      <vt:lpstr>Toxic Pollution</vt:lpstr>
      <vt:lpstr>Carcinogenic Pollution</vt:lpstr>
      <vt:lpstr>Eutrophication</vt:lpstr>
      <vt:lpstr>Acidification</vt:lpstr>
      <vt:lpstr>Ecosystems Toxicity</vt:lpstr>
      <vt:lpstr>Ozone Depletion</vt:lpstr>
      <vt:lpstr>Smog Formation</vt:lpstr>
      <vt:lpstr>Global Warming Pollution</vt:lpstr>
      <vt:lpstr>Incineration worse than Landfills</vt:lpstr>
      <vt:lpstr>PowerPoint Presentation</vt:lpstr>
      <vt:lpstr>All together now…  Monetized Health &amp; Environmental Cost</vt:lpstr>
      <vt:lpstr>Global Warming Pollution</vt:lpstr>
      <vt:lpstr>Global Warming Pollution</vt:lpstr>
      <vt:lpstr>Global Warming Pollution</vt:lpstr>
      <vt:lpstr>Sponsored by the incinerator industry, with $50-100K/year from…</vt:lpstr>
      <vt:lpstr>PowerPoint Presentation</vt:lpstr>
      <vt:lpstr>PowerPoint Presentation</vt:lpstr>
      <vt:lpstr>PowerPoint Presentation</vt:lpstr>
      <vt:lpstr>How incineration GHGs downplayed</vt:lpstr>
      <vt:lpstr>Global Warming Pollution</vt:lpstr>
      <vt:lpstr>Global Warming Pollution</vt:lpstr>
      <vt:lpstr>Evaluating Energy Displacement</vt:lpstr>
      <vt:lpstr>PowerPoint Presentation</vt:lpstr>
      <vt:lpstr>PowerPoint Presentation</vt:lpstr>
      <vt:lpstr>Trash Incinerator Health Impacts</vt:lpstr>
      <vt:lpstr>PowerPoint Presentation</vt:lpstr>
      <vt:lpstr>PowerPoint Presentation</vt:lpstr>
      <vt:lpstr>PowerPoint Presentation</vt:lpstr>
      <vt:lpstr>PowerPoint Presentation</vt:lpstr>
      <vt:lpstr>Who Lives Near Trash Incinerators?</vt:lpstr>
      <vt:lpstr>Who Lives Near Trash Incinerators?</vt:lpstr>
      <vt:lpstr>Who Lives Near Landfills?</vt:lpstr>
      <vt:lpstr>Zero Waste Jobs</vt:lpstr>
      <vt:lpstr>PowerPoint Presentation</vt:lpstr>
      <vt:lpstr>PowerPoint Presentation</vt:lpstr>
      <vt:lpstr>PowerPoint Presentation</vt:lpstr>
      <vt:lpstr>Getting to Zero Waste</vt:lpstr>
      <vt:lpstr>PowerPoint Presentation</vt:lpstr>
      <vt:lpstr>Results: MSW Reduction of 44% on Average</vt:lpstr>
      <vt:lpstr>PowerPoint Presentation</vt:lpstr>
      <vt:lpstr>Net Effect of SMART in Current Recycling Market (40 DEEP Participants) </vt:lpstr>
      <vt:lpstr>Money Thrown Away</vt:lpstr>
      <vt:lpstr>PowerPoint Presentation</vt:lpstr>
      <vt:lpstr>PowerPoint Presentation</vt:lpstr>
      <vt:lpstr>PowerPoint Presentation</vt:lpstr>
      <vt:lpstr>PowerPoint Presentation</vt:lpstr>
      <vt:lpstr>Zero Waste Hierarchy</vt:lpstr>
      <vt:lpstr>PowerPoint Presentation</vt:lpstr>
      <vt:lpstr>PowerPoint Presentation</vt:lpstr>
      <vt:lpstr>PowerPoint Presentation</vt:lpstr>
      <vt:lpstr>PowerPoint Presentation</vt:lpstr>
      <vt:lpstr>Better to Landfill than Burn Plastics</vt:lpstr>
      <vt:lpstr>Compostable Plastics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Trash Incineration / "Waste-to-energy" Powerpoint - Energy Justice Network</dc:title>
  <dc:creator/>
  <cp:lastModifiedBy>.</cp:lastModifiedBy>
  <cp:revision>164</cp:revision>
  <cp:lastPrinted>2013-09-25T17:25:00Z</cp:lastPrinted>
  <dcterms:created xsi:type="dcterms:W3CDTF">2007-11-17T14:05:07Z</dcterms:created>
  <dcterms:modified xsi:type="dcterms:W3CDTF">2020-05-20T11:09:31Z</dcterms:modified>
</cp:coreProperties>
</file>